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33.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18" r:id="rId3"/>
    <p:sldId id="286" r:id="rId4"/>
    <p:sldId id="257" r:id="rId5"/>
    <p:sldId id="287" r:id="rId6"/>
    <p:sldId id="289" r:id="rId7"/>
    <p:sldId id="317" r:id="rId8"/>
    <p:sldId id="258" r:id="rId9"/>
    <p:sldId id="292" r:id="rId10"/>
    <p:sldId id="259" r:id="rId11"/>
    <p:sldId id="290" r:id="rId12"/>
    <p:sldId id="260" r:id="rId13"/>
    <p:sldId id="294" r:id="rId14"/>
    <p:sldId id="296" r:id="rId15"/>
    <p:sldId id="297" r:id="rId16"/>
    <p:sldId id="298" r:id="rId17"/>
    <p:sldId id="299" r:id="rId18"/>
    <p:sldId id="300" r:id="rId19"/>
    <p:sldId id="301" r:id="rId20"/>
    <p:sldId id="302" r:id="rId21"/>
    <p:sldId id="303" r:id="rId22"/>
    <p:sldId id="266" r:id="rId23"/>
    <p:sldId id="304" r:id="rId24"/>
    <p:sldId id="269" r:id="rId25"/>
    <p:sldId id="271" r:id="rId26"/>
    <p:sldId id="272" r:id="rId27"/>
    <p:sldId id="273" r:id="rId28"/>
    <p:sldId id="274" r:id="rId29"/>
    <p:sldId id="275" r:id="rId30"/>
    <p:sldId id="276" r:id="rId31"/>
    <p:sldId id="277" r:id="rId32"/>
    <p:sldId id="278" r:id="rId33"/>
    <p:sldId id="280" r:id="rId34"/>
    <p:sldId id="283" r:id="rId35"/>
    <p:sldId id="281" r:id="rId36"/>
    <p:sldId id="268" r:id="rId37"/>
    <p:sldId id="291" r:id="rId38"/>
    <p:sldId id="295" r:id="rId39"/>
    <p:sldId id="307" r:id="rId40"/>
    <p:sldId id="308" r:id="rId41"/>
    <p:sldId id="311" r:id="rId42"/>
    <p:sldId id="312" r:id="rId43"/>
    <p:sldId id="309" r:id="rId44"/>
    <p:sldId id="310" r:id="rId45"/>
    <p:sldId id="313" r:id="rId46"/>
    <p:sldId id="314" r:id="rId47"/>
    <p:sldId id="315" r:id="rId48"/>
    <p:sldId id="316"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lakantan, Haripriya CIV USN FRCSW (USA)" initials="NHCUF(" lastIdx="1" clrIdx="0">
    <p:extLst>
      <p:ext uri="{19B8F6BF-5375-455C-9EA6-DF929625EA0E}">
        <p15:presenceInfo xmlns:p15="http://schemas.microsoft.com/office/powerpoint/2012/main" userId="Nilakantan, Haripriya CIV USN FRCSW (USA)" providerId="None"/>
      </p:ext>
    </p:extLst>
  </p:cmAuthor>
  <p:cmAuthor id="2" name="Zamora, Alyssa CIV USN FLTREADCEN SW SAN CA (USA)" initials="ZACUFSSC(" lastIdx="5" clrIdx="1">
    <p:extLst>
      <p:ext uri="{19B8F6BF-5375-455C-9EA6-DF929625EA0E}">
        <p15:presenceInfo xmlns:p15="http://schemas.microsoft.com/office/powerpoint/2012/main" userId="S-1-5-21-283434708-1855628083-519896044-2128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99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7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F1BEE-783E-495F-AB6C-E59302806345}"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4FD58BCC-B7EB-4D9B-8FF1-840579E1CA11}">
      <dgm:prSet phldrT="[Text]"/>
      <dgm:spPr/>
      <dgm:t>
        <a:bodyPr/>
        <a:lstStyle/>
        <a:p>
          <a:r>
            <a:rPr lang="en-US" dirty="0" smtClean="0"/>
            <a:t>Test Specimen Design </a:t>
          </a:r>
          <a:endParaRPr lang="en-US" dirty="0"/>
        </a:p>
      </dgm:t>
    </dgm:pt>
    <dgm:pt modelId="{7178D8C4-300C-4C3F-8B89-0ACB16688941}" type="parTrans" cxnId="{8AFB90A9-DE33-48BA-8715-7C94D8AEF479}">
      <dgm:prSet/>
      <dgm:spPr/>
      <dgm:t>
        <a:bodyPr/>
        <a:lstStyle/>
        <a:p>
          <a:endParaRPr lang="en-US"/>
        </a:p>
      </dgm:t>
    </dgm:pt>
    <dgm:pt modelId="{E061A53E-C4FA-471D-98A7-4298783018AA}" type="sibTrans" cxnId="{8AFB90A9-DE33-48BA-8715-7C94D8AEF479}">
      <dgm:prSet/>
      <dgm:spPr/>
      <dgm:t>
        <a:bodyPr/>
        <a:lstStyle/>
        <a:p>
          <a:endParaRPr lang="en-US"/>
        </a:p>
      </dgm:t>
    </dgm:pt>
    <dgm:pt modelId="{89D90CED-F685-497A-88A4-77922315E9CE}">
      <dgm:prSet phldrT="[Text]"/>
      <dgm:spPr/>
      <dgm:t>
        <a:bodyPr/>
        <a:lstStyle/>
        <a:p>
          <a:r>
            <a:rPr lang="en-US" dirty="0" smtClean="0"/>
            <a:t>Specimen Material Procurement</a:t>
          </a:r>
          <a:endParaRPr lang="en-US" dirty="0"/>
        </a:p>
      </dgm:t>
    </dgm:pt>
    <dgm:pt modelId="{74B56FA8-CFE6-4B89-8505-EB1D43F46641}" type="parTrans" cxnId="{47230633-1BBE-443B-802C-CEC68C565BF7}">
      <dgm:prSet/>
      <dgm:spPr/>
      <dgm:t>
        <a:bodyPr/>
        <a:lstStyle/>
        <a:p>
          <a:endParaRPr lang="en-US"/>
        </a:p>
      </dgm:t>
    </dgm:pt>
    <dgm:pt modelId="{7ACEFD0B-59B5-4F3C-8798-074F2493B7B7}" type="sibTrans" cxnId="{47230633-1BBE-443B-802C-CEC68C565BF7}">
      <dgm:prSet/>
      <dgm:spPr/>
      <dgm:t>
        <a:bodyPr/>
        <a:lstStyle/>
        <a:p>
          <a:endParaRPr lang="en-US"/>
        </a:p>
      </dgm:t>
    </dgm:pt>
    <dgm:pt modelId="{C146A2F0-3BEA-4FF7-9D29-35359EFADB47}">
      <dgm:prSet phldrT="[Text]"/>
      <dgm:spPr/>
      <dgm:t>
        <a:bodyPr/>
        <a:lstStyle/>
        <a:p>
          <a:r>
            <a:rPr lang="en-US" dirty="0" smtClean="0"/>
            <a:t>Test Specimen Fabrication</a:t>
          </a:r>
          <a:endParaRPr lang="en-US" dirty="0"/>
        </a:p>
      </dgm:t>
    </dgm:pt>
    <dgm:pt modelId="{FAFE7F30-02E5-49FA-B3EE-7A2A11B854EF}" type="parTrans" cxnId="{455D7B31-D224-4FE8-A0B6-F155C6DF2F81}">
      <dgm:prSet/>
      <dgm:spPr/>
      <dgm:t>
        <a:bodyPr/>
        <a:lstStyle/>
        <a:p>
          <a:endParaRPr lang="en-US"/>
        </a:p>
      </dgm:t>
    </dgm:pt>
    <dgm:pt modelId="{20A3E4EB-B9E8-4306-BB1A-3F3F2D21BD1A}" type="sibTrans" cxnId="{455D7B31-D224-4FE8-A0B6-F155C6DF2F81}">
      <dgm:prSet/>
      <dgm:spPr/>
      <dgm:t>
        <a:bodyPr/>
        <a:lstStyle/>
        <a:p>
          <a:endParaRPr lang="en-US"/>
        </a:p>
      </dgm:t>
    </dgm:pt>
    <dgm:pt modelId="{51F0F89E-CF93-4BFA-87E7-A2FF4C263EE9}">
      <dgm:prSet phldrT="[Text]"/>
      <dgm:spPr/>
      <dgm:t>
        <a:bodyPr/>
        <a:lstStyle/>
        <a:p>
          <a:r>
            <a:rPr lang="en-US" dirty="0" smtClean="0"/>
            <a:t>NDI of Test Specimens</a:t>
          </a:r>
          <a:endParaRPr lang="en-US" dirty="0"/>
        </a:p>
      </dgm:t>
    </dgm:pt>
    <dgm:pt modelId="{B406CBAE-D58C-40E1-A475-C14A1A441690}" type="parTrans" cxnId="{01309A61-D121-475D-932B-A46FFFDF6DFA}">
      <dgm:prSet/>
      <dgm:spPr/>
      <dgm:t>
        <a:bodyPr/>
        <a:lstStyle/>
        <a:p>
          <a:endParaRPr lang="en-US"/>
        </a:p>
      </dgm:t>
    </dgm:pt>
    <dgm:pt modelId="{F6C02995-D59C-454B-9A56-7775E1C27D79}" type="sibTrans" cxnId="{01309A61-D121-475D-932B-A46FFFDF6DFA}">
      <dgm:prSet/>
      <dgm:spPr/>
      <dgm:t>
        <a:bodyPr/>
        <a:lstStyle/>
        <a:p>
          <a:endParaRPr lang="en-US"/>
        </a:p>
      </dgm:t>
    </dgm:pt>
    <dgm:pt modelId="{9BFA1A19-E721-4ECC-8FAE-FC2B8FBA7890}">
      <dgm:prSet phldrT="[Text]"/>
      <dgm:spPr/>
      <dgm:t>
        <a:bodyPr/>
        <a:lstStyle/>
        <a:p>
          <a:r>
            <a:rPr lang="en-US" dirty="0" smtClean="0"/>
            <a:t>Painting Test Specimens </a:t>
          </a:r>
          <a:endParaRPr lang="en-US" dirty="0"/>
        </a:p>
      </dgm:t>
    </dgm:pt>
    <dgm:pt modelId="{CC83A56F-27EE-49D8-8CA9-3973C05D5FE8}" type="parTrans" cxnId="{45F4C869-77ED-44D7-8BF5-652554714196}">
      <dgm:prSet/>
      <dgm:spPr/>
      <dgm:t>
        <a:bodyPr/>
        <a:lstStyle/>
        <a:p>
          <a:endParaRPr lang="en-US"/>
        </a:p>
      </dgm:t>
    </dgm:pt>
    <dgm:pt modelId="{DE6534B8-E39C-49EB-B8A0-F2DD4B10E46C}" type="sibTrans" cxnId="{45F4C869-77ED-44D7-8BF5-652554714196}">
      <dgm:prSet/>
      <dgm:spPr/>
      <dgm:t>
        <a:bodyPr/>
        <a:lstStyle/>
        <a:p>
          <a:endParaRPr lang="en-US"/>
        </a:p>
      </dgm:t>
    </dgm:pt>
    <dgm:pt modelId="{4D8FF3C4-B5F1-4340-9323-B6A2B2839822}">
      <dgm:prSet/>
      <dgm:spPr/>
      <dgm:t>
        <a:bodyPr/>
        <a:lstStyle/>
        <a:p>
          <a:r>
            <a:rPr lang="en-US" dirty="0" smtClean="0"/>
            <a:t>Paint Removal Testing With Type VII PMB &amp; Mechanical Sanding </a:t>
          </a:r>
          <a:endParaRPr lang="en-US" dirty="0"/>
        </a:p>
      </dgm:t>
    </dgm:pt>
    <dgm:pt modelId="{CCB0947F-D3A8-458D-AD33-2F208D07AF8F}" type="parTrans" cxnId="{8EA3136C-75B8-4EB9-908C-0E85C9C8F350}">
      <dgm:prSet/>
      <dgm:spPr/>
      <dgm:t>
        <a:bodyPr/>
        <a:lstStyle/>
        <a:p>
          <a:endParaRPr lang="en-US"/>
        </a:p>
      </dgm:t>
    </dgm:pt>
    <dgm:pt modelId="{CA745B4A-82AF-419B-B728-9473F7AD5CD3}" type="sibTrans" cxnId="{8EA3136C-75B8-4EB9-908C-0E85C9C8F350}">
      <dgm:prSet/>
      <dgm:spPr/>
      <dgm:t>
        <a:bodyPr/>
        <a:lstStyle/>
        <a:p>
          <a:endParaRPr lang="en-US"/>
        </a:p>
      </dgm:t>
    </dgm:pt>
    <dgm:pt modelId="{A8929257-683E-4630-A956-FECFC5D5B7A6}">
      <dgm:prSet/>
      <dgm:spPr/>
      <dgm:t>
        <a:bodyPr/>
        <a:lstStyle/>
        <a:p>
          <a:r>
            <a:rPr lang="en-US" dirty="0" smtClean="0"/>
            <a:t>Post Paint Removal NDI of Test Specimens</a:t>
          </a:r>
          <a:endParaRPr lang="en-US" dirty="0"/>
        </a:p>
      </dgm:t>
    </dgm:pt>
    <dgm:pt modelId="{478D07CE-7FD4-4683-966A-661AE930FE1F}" type="parTrans" cxnId="{09A1F704-8592-4B16-BB28-2551E1070C37}">
      <dgm:prSet/>
      <dgm:spPr/>
      <dgm:t>
        <a:bodyPr/>
        <a:lstStyle/>
        <a:p>
          <a:endParaRPr lang="en-US"/>
        </a:p>
      </dgm:t>
    </dgm:pt>
    <dgm:pt modelId="{1CBAF113-908B-456A-BCCC-BC37B83DCD70}" type="sibTrans" cxnId="{09A1F704-8592-4B16-BB28-2551E1070C37}">
      <dgm:prSet/>
      <dgm:spPr/>
      <dgm:t>
        <a:bodyPr/>
        <a:lstStyle/>
        <a:p>
          <a:endParaRPr lang="en-US"/>
        </a:p>
      </dgm:t>
    </dgm:pt>
    <dgm:pt modelId="{C979454B-E300-45A8-8D85-2B9F0201607C}">
      <dgm:prSet/>
      <dgm:spPr/>
      <dgm:t>
        <a:bodyPr/>
        <a:lstStyle/>
        <a:p>
          <a:r>
            <a:rPr lang="en-US" dirty="0" smtClean="0"/>
            <a:t>Mechanical Testing of Specimens</a:t>
          </a:r>
          <a:endParaRPr lang="en-US" dirty="0"/>
        </a:p>
      </dgm:t>
    </dgm:pt>
    <dgm:pt modelId="{A0D430C6-9D8E-45E2-980D-6ECDF596790C}" type="parTrans" cxnId="{FCBFDACB-5DB2-406B-9DCE-E62EC856F248}">
      <dgm:prSet/>
      <dgm:spPr/>
      <dgm:t>
        <a:bodyPr/>
        <a:lstStyle/>
        <a:p>
          <a:endParaRPr lang="en-US"/>
        </a:p>
      </dgm:t>
    </dgm:pt>
    <dgm:pt modelId="{0C15EE75-C1DB-4B43-85D8-92FAAD7CE89E}" type="sibTrans" cxnId="{FCBFDACB-5DB2-406B-9DCE-E62EC856F248}">
      <dgm:prSet/>
      <dgm:spPr/>
      <dgm:t>
        <a:bodyPr/>
        <a:lstStyle/>
        <a:p>
          <a:endParaRPr lang="en-US"/>
        </a:p>
      </dgm:t>
    </dgm:pt>
    <dgm:pt modelId="{9AF04CAD-B603-4C9C-B7E9-DFCF3E1ADBB1}">
      <dgm:prSet/>
      <dgm:spPr/>
      <dgm:t>
        <a:bodyPr/>
        <a:lstStyle/>
        <a:p>
          <a:r>
            <a:rPr lang="en-US" dirty="0" smtClean="0"/>
            <a:t>Specimen Microstructural Evaluation/Electrical Testing</a:t>
          </a:r>
          <a:endParaRPr lang="en-US" dirty="0"/>
        </a:p>
      </dgm:t>
    </dgm:pt>
    <dgm:pt modelId="{939B7AD5-F6F3-4520-8726-A43085C3FAF7}" type="parTrans" cxnId="{1D39816D-3A75-4880-82A1-8CAEDD1A1A59}">
      <dgm:prSet/>
      <dgm:spPr/>
      <dgm:t>
        <a:bodyPr/>
        <a:lstStyle/>
        <a:p>
          <a:endParaRPr lang="en-US"/>
        </a:p>
      </dgm:t>
    </dgm:pt>
    <dgm:pt modelId="{8833335C-C823-4A93-ABA4-03CD0A73D0D3}" type="sibTrans" cxnId="{1D39816D-3A75-4880-82A1-8CAEDD1A1A59}">
      <dgm:prSet/>
      <dgm:spPr/>
      <dgm:t>
        <a:bodyPr/>
        <a:lstStyle/>
        <a:p>
          <a:endParaRPr lang="en-US"/>
        </a:p>
      </dgm:t>
    </dgm:pt>
    <dgm:pt modelId="{08882AA3-3424-493C-A02D-629092358091}" type="pres">
      <dgm:prSet presAssocID="{6DBF1BEE-783E-495F-AB6C-E59302806345}" presName="diagram" presStyleCnt="0">
        <dgm:presLayoutVars>
          <dgm:dir/>
          <dgm:resizeHandles val="exact"/>
        </dgm:presLayoutVars>
      </dgm:prSet>
      <dgm:spPr/>
      <dgm:t>
        <a:bodyPr/>
        <a:lstStyle/>
        <a:p>
          <a:endParaRPr lang="en-US"/>
        </a:p>
      </dgm:t>
    </dgm:pt>
    <dgm:pt modelId="{421B7657-A4FD-4986-A4B9-62A25D48B5FC}" type="pres">
      <dgm:prSet presAssocID="{4FD58BCC-B7EB-4D9B-8FF1-840579E1CA11}" presName="node" presStyleLbl="node1" presStyleIdx="0" presStyleCnt="9">
        <dgm:presLayoutVars>
          <dgm:bulletEnabled val="1"/>
        </dgm:presLayoutVars>
      </dgm:prSet>
      <dgm:spPr/>
      <dgm:t>
        <a:bodyPr/>
        <a:lstStyle/>
        <a:p>
          <a:endParaRPr lang="en-US"/>
        </a:p>
      </dgm:t>
    </dgm:pt>
    <dgm:pt modelId="{83A2D8EE-1DCA-48D6-91D8-40022D44320F}" type="pres">
      <dgm:prSet presAssocID="{E061A53E-C4FA-471D-98A7-4298783018AA}" presName="sibTrans" presStyleLbl="sibTrans2D1" presStyleIdx="0" presStyleCnt="8"/>
      <dgm:spPr/>
      <dgm:t>
        <a:bodyPr/>
        <a:lstStyle/>
        <a:p>
          <a:endParaRPr lang="en-US"/>
        </a:p>
      </dgm:t>
    </dgm:pt>
    <dgm:pt modelId="{7F2E1635-F36E-4D6D-97DD-D6B39306AD5A}" type="pres">
      <dgm:prSet presAssocID="{E061A53E-C4FA-471D-98A7-4298783018AA}" presName="connectorText" presStyleLbl="sibTrans2D1" presStyleIdx="0" presStyleCnt="8"/>
      <dgm:spPr/>
      <dgm:t>
        <a:bodyPr/>
        <a:lstStyle/>
        <a:p>
          <a:endParaRPr lang="en-US"/>
        </a:p>
      </dgm:t>
    </dgm:pt>
    <dgm:pt modelId="{218F2FD2-B433-4562-93F1-917E12D1009E}" type="pres">
      <dgm:prSet presAssocID="{89D90CED-F685-497A-88A4-77922315E9CE}" presName="node" presStyleLbl="node1" presStyleIdx="1" presStyleCnt="9">
        <dgm:presLayoutVars>
          <dgm:bulletEnabled val="1"/>
        </dgm:presLayoutVars>
      </dgm:prSet>
      <dgm:spPr/>
      <dgm:t>
        <a:bodyPr/>
        <a:lstStyle/>
        <a:p>
          <a:endParaRPr lang="en-US"/>
        </a:p>
      </dgm:t>
    </dgm:pt>
    <dgm:pt modelId="{C714BDCE-98BC-4F4B-AD50-966DCD6D638E}" type="pres">
      <dgm:prSet presAssocID="{7ACEFD0B-59B5-4F3C-8798-074F2493B7B7}" presName="sibTrans" presStyleLbl="sibTrans2D1" presStyleIdx="1" presStyleCnt="8"/>
      <dgm:spPr/>
      <dgm:t>
        <a:bodyPr/>
        <a:lstStyle/>
        <a:p>
          <a:endParaRPr lang="en-US"/>
        </a:p>
      </dgm:t>
    </dgm:pt>
    <dgm:pt modelId="{B4A2020E-54B8-4A80-A149-C384BEFF2E70}" type="pres">
      <dgm:prSet presAssocID="{7ACEFD0B-59B5-4F3C-8798-074F2493B7B7}" presName="connectorText" presStyleLbl="sibTrans2D1" presStyleIdx="1" presStyleCnt="8"/>
      <dgm:spPr/>
      <dgm:t>
        <a:bodyPr/>
        <a:lstStyle/>
        <a:p>
          <a:endParaRPr lang="en-US"/>
        </a:p>
      </dgm:t>
    </dgm:pt>
    <dgm:pt modelId="{A9960DC8-7FE2-41D3-8C3A-EF49279FE135}" type="pres">
      <dgm:prSet presAssocID="{C146A2F0-3BEA-4FF7-9D29-35359EFADB47}" presName="node" presStyleLbl="node1" presStyleIdx="2" presStyleCnt="9">
        <dgm:presLayoutVars>
          <dgm:bulletEnabled val="1"/>
        </dgm:presLayoutVars>
      </dgm:prSet>
      <dgm:spPr/>
      <dgm:t>
        <a:bodyPr/>
        <a:lstStyle/>
        <a:p>
          <a:endParaRPr lang="en-US"/>
        </a:p>
      </dgm:t>
    </dgm:pt>
    <dgm:pt modelId="{00FEE76C-F099-42CA-92D8-D8DF07A575B8}" type="pres">
      <dgm:prSet presAssocID="{20A3E4EB-B9E8-4306-BB1A-3F3F2D21BD1A}" presName="sibTrans" presStyleLbl="sibTrans2D1" presStyleIdx="2" presStyleCnt="8"/>
      <dgm:spPr/>
      <dgm:t>
        <a:bodyPr/>
        <a:lstStyle/>
        <a:p>
          <a:endParaRPr lang="en-US"/>
        </a:p>
      </dgm:t>
    </dgm:pt>
    <dgm:pt modelId="{873F8032-2A0B-4DE6-A0ED-2CFA33BCDBD3}" type="pres">
      <dgm:prSet presAssocID="{20A3E4EB-B9E8-4306-BB1A-3F3F2D21BD1A}" presName="connectorText" presStyleLbl="sibTrans2D1" presStyleIdx="2" presStyleCnt="8"/>
      <dgm:spPr/>
      <dgm:t>
        <a:bodyPr/>
        <a:lstStyle/>
        <a:p>
          <a:endParaRPr lang="en-US"/>
        </a:p>
      </dgm:t>
    </dgm:pt>
    <dgm:pt modelId="{758293A8-B859-4AF0-A522-EE99E574FE9D}" type="pres">
      <dgm:prSet presAssocID="{51F0F89E-CF93-4BFA-87E7-A2FF4C263EE9}" presName="node" presStyleLbl="node1" presStyleIdx="3" presStyleCnt="9">
        <dgm:presLayoutVars>
          <dgm:bulletEnabled val="1"/>
        </dgm:presLayoutVars>
      </dgm:prSet>
      <dgm:spPr/>
      <dgm:t>
        <a:bodyPr/>
        <a:lstStyle/>
        <a:p>
          <a:endParaRPr lang="en-US"/>
        </a:p>
      </dgm:t>
    </dgm:pt>
    <dgm:pt modelId="{82347A04-54DE-4B76-A789-2BA9F2822A29}" type="pres">
      <dgm:prSet presAssocID="{F6C02995-D59C-454B-9A56-7775E1C27D79}" presName="sibTrans" presStyleLbl="sibTrans2D1" presStyleIdx="3" presStyleCnt="8"/>
      <dgm:spPr/>
      <dgm:t>
        <a:bodyPr/>
        <a:lstStyle/>
        <a:p>
          <a:endParaRPr lang="en-US"/>
        </a:p>
      </dgm:t>
    </dgm:pt>
    <dgm:pt modelId="{F4B7D782-2B85-472E-AE2D-C5286FAEF2EF}" type="pres">
      <dgm:prSet presAssocID="{F6C02995-D59C-454B-9A56-7775E1C27D79}" presName="connectorText" presStyleLbl="sibTrans2D1" presStyleIdx="3" presStyleCnt="8"/>
      <dgm:spPr/>
      <dgm:t>
        <a:bodyPr/>
        <a:lstStyle/>
        <a:p>
          <a:endParaRPr lang="en-US"/>
        </a:p>
      </dgm:t>
    </dgm:pt>
    <dgm:pt modelId="{9B93DA4A-2219-4D16-B209-AC2EC0D7C3BD}" type="pres">
      <dgm:prSet presAssocID="{9BFA1A19-E721-4ECC-8FAE-FC2B8FBA7890}" presName="node" presStyleLbl="node1" presStyleIdx="4" presStyleCnt="9">
        <dgm:presLayoutVars>
          <dgm:bulletEnabled val="1"/>
        </dgm:presLayoutVars>
      </dgm:prSet>
      <dgm:spPr/>
      <dgm:t>
        <a:bodyPr/>
        <a:lstStyle/>
        <a:p>
          <a:endParaRPr lang="en-US"/>
        </a:p>
      </dgm:t>
    </dgm:pt>
    <dgm:pt modelId="{C6FF4EA5-9966-4963-846C-1CAB4C195FF1}" type="pres">
      <dgm:prSet presAssocID="{DE6534B8-E39C-49EB-B8A0-F2DD4B10E46C}" presName="sibTrans" presStyleLbl="sibTrans2D1" presStyleIdx="4" presStyleCnt="8"/>
      <dgm:spPr/>
      <dgm:t>
        <a:bodyPr/>
        <a:lstStyle/>
        <a:p>
          <a:endParaRPr lang="en-US"/>
        </a:p>
      </dgm:t>
    </dgm:pt>
    <dgm:pt modelId="{20A27731-F591-41C6-B9D6-FBB8DE9D41C0}" type="pres">
      <dgm:prSet presAssocID="{DE6534B8-E39C-49EB-B8A0-F2DD4B10E46C}" presName="connectorText" presStyleLbl="sibTrans2D1" presStyleIdx="4" presStyleCnt="8"/>
      <dgm:spPr/>
      <dgm:t>
        <a:bodyPr/>
        <a:lstStyle/>
        <a:p>
          <a:endParaRPr lang="en-US"/>
        </a:p>
      </dgm:t>
    </dgm:pt>
    <dgm:pt modelId="{3108F7F1-9991-441C-9816-06E282F450CC}" type="pres">
      <dgm:prSet presAssocID="{4D8FF3C4-B5F1-4340-9323-B6A2B2839822}" presName="node" presStyleLbl="node1" presStyleIdx="5" presStyleCnt="9">
        <dgm:presLayoutVars>
          <dgm:bulletEnabled val="1"/>
        </dgm:presLayoutVars>
      </dgm:prSet>
      <dgm:spPr/>
      <dgm:t>
        <a:bodyPr/>
        <a:lstStyle/>
        <a:p>
          <a:endParaRPr lang="en-US"/>
        </a:p>
      </dgm:t>
    </dgm:pt>
    <dgm:pt modelId="{10F172B9-9206-4346-82DA-CBBB875E6340}" type="pres">
      <dgm:prSet presAssocID="{CA745B4A-82AF-419B-B728-9473F7AD5CD3}" presName="sibTrans" presStyleLbl="sibTrans2D1" presStyleIdx="5" presStyleCnt="8"/>
      <dgm:spPr/>
      <dgm:t>
        <a:bodyPr/>
        <a:lstStyle/>
        <a:p>
          <a:endParaRPr lang="en-US"/>
        </a:p>
      </dgm:t>
    </dgm:pt>
    <dgm:pt modelId="{BA77B83C-6E1A-41BD-8AC1-E9B2D1B15296}" type="pres">
      <dgm:prSet presAssocID="{CA745B4A-82AF-419B-B728-9473F7AD5CD3}" presName="connectorText" presStyleLbl="sibTrans2D1" presStyleIdx="5" presStyleCnt="8"/>
      <dgm:spPr/>
      <dgm:t>
        <a:bodyPr/>
        <a:lstStyle/>
        <a:p>
          <a:endParaRPr lang="en-US"/>
        </a:p>
      </dgm:t>
    </dgm:pt>
    <dgm:pt modelId="{87D2120F-5AFB-4480-89FB-4A27A9500B77}" type="pres">
      <dgm:prSet presAssocID="{A8929257-683E-4630-A956-FECFC5D5B7A6}" presName="node" presStyleLbl="node1" presStyleIdx="6" presStyleCnt="9">
        <dgm:presLayoutVars>
          <dgm:bulletEnabled val="1"/>
        </dgm:presLayoutVars>
      </dgm:prSet>
      <dgm:spPr/>
      <dgm:t>
        <a:bodyPr/>
        <a:lstStyle/>
        <a:p>
          <a:endParaRPr lang="en-US"/>
        </a:p>
      </dgm:t>
    </dgm:pt>
    <dgm:pt modelId="{EA595143-5699-4856-ABDF-DA2A628BB8EE}" type="pres">
      <dgm:prSet presAssocID="{1CBAF113-908B-456A-BCCC-BC37B83DCD70}" presName="sibTrans" presStyleLbl="sibTrans2D1" presStyleIdx="6" presStyleCnt="8"/>
      <dgm:spPr/>
      <dgm:t>
        <a:bodyPr/>
        <a:lstStyle/>
        <a:p>
          <a:endParaRPr lang="en-US"/>
        </a:p>
      </dgm:t>
    </dgm:pt>
    <dgm:pt modelId="{1B62C238-A79B-4597-87C3-5A8A36F6A40B}" type="pres">
      <dgm:prSet presAssocID="{1CBAF113-908B-456A-BCCC-BC37B83DCD70}" presName="connectorText" presStyleLbl="sibTrans2D1" presStyleIdx="6" presStyleCnt="8"/>
      <dgm:spPr/>
      <dgm:t>
        <a:bodyPr/>
        <a:lstStyle/>
        <a:p>
          <a:endParaRPr lang="en-US"/>
        </a:p>
      </dgm:t>
    </dgm:pt>
    <dgm:pt modelId="{A74FA53C-3FA5-4A50-9F95-B3526F3428DF}" type="pres">
      <dgm:prSet presAssocID="{C979454B-E300-45A8-8D85-2B9F0201607C}" presName="node" presStyleLbl="node1" presStyleIdx="7" presStyleCnt="9">
        <dgm:presLayoutVars>
          <dgm:bulletEnabled val="1"/>
        </dgm:presLayoutVars>
      </dgm:prSet>
      <dgm:spPr/>
      <dgm:t>
        <a:bodyPr/>
        <a:lstStyle/>
        <a:p>
          <a:endParaRPr lang="en-US"/>
        </a:p>
      </dgm:t>
    </dgm:pt>
    <dgm:pt modelId="{C0A92300-6020-4244-9ACB-10EA1EDED687}" type="pres">
      <dgm:prSet presAssocID="{0C15EE75-C1DB-4B43-85D8-92FAAD7CE89E}" presName="sibTrans" presStyleLbl="sibTrans2D1" presStyleIdx="7" presStyleCnt="8"/>
      <dgm:spPr/>
      <dgm:t>
        <a:bodyPr/>
        <a:lstStyle/>
        <a:p>
          <a:endParaRPr lang="en-US"/>
        </a:p>
      </dgm:t>
    </dgm:pt>
    <dgm:pt modelId="{590B42A5-4DB9-4703-B5A0-D2FA11CEBBC7}" type="pres">
      <dgm:prSet presAssocID="{0C15EE75-C1DB-4B43-85D8-92FAAD7CE89E}" presName="connectorText" presStyleLbl="sibTrans2D1" presStyleIdx="7" presStyleCnt="8"/>
      <dgm:spPr/>
      <dgm:t>
        <a:bodyPr/>
        <a:lstStyle/>
        <a:p>
          <a:endParaRPr lang="en-US"/>
        </a:p>
      </dgm:t>
    </dgm:pt>
    <dgm:pt modelId="{EB55018D-A579-42EF-9317-4BB6B889A96D}" type="pres">
      <dgm:prSet presAssocID="{9AF04CAD-B603-4C9C-B7E9-DFCF3E1ADBB1}" presName="node" presStyleLbl="node1" presStyleIdx="8" presStyleCnt="9">
        <dgm:presLayoutVars>
          <dgm:bulletEnabled val="1"/>
        </dgm:presLayoutVars>
      </dgm:prSet>
      <dgm:spPr/>
      <dgm:t>
        <a:bodyPr/>
        <a:lstStyle/>
        <a:p>
          <a:endParaRPr lang="en-US"/>
        </a:p>
      </dgm:t>
    </dgm:pt>
  </dgm:ptLst>
  <dgm:cxnLst>
    <dgm:cxn modelId="{062D1398-8E29-4842-B5E4-BB66F63C2593}" type="presOf" srcId="{1CBAF113-908B-456A-BCCC-BC37B83DCD70}" destId="{EA595143-5699-4856-ABDF-DA2A628BB8EE}" srcOrd="0" destOrd="0" presId="urn:microsoft.com/office/officeart/2005/8/layout/process5"/>
    <dgm:cxn modelId="{F8F355FD-4D55-4978-850F-5CE6A0B3DD38}" type="presOf" srcId="{7ACEFD0B-59B5-4F3C-8798-074F2493B7B7}" destId="{C714BDCE-98BC-4F4B-AD50-966DCD6D638E}" srcOrd="0" destOrd="0" presId="urn:microsoft.com/office/officeart/2005/8/layout/process5"/>
    <dgm:cxn modelId="{FE9C9D29-94CC-4854-80BD-A4E0673C6B01}" type="presOf" srcId="{0C15EE75-C1DB-4B43-85D8-92FAAD7CE89E}" destId="{590B42A5-4DB9-4703-B5A0-D2FA11CEBBC7}" srcOrd="1" destOrd="0" presId="urn:microsoft.com/office/officeart/2005/8/layout/process5"/>
    <dgm:cxn modelId="{FCBFDACB-5DB2-406B-9DCE-E62EC856F248}" srcId="{6DBF1BEE-783E-495F-AB6C-E59302806345}" destId="{C979454B-E300-45A8-8D85-2B9F0201607C}" srcOrd="7" destOrd="0" parTransId="{A0D430C6-9D8E-45E2-980D-6ECDF596790C}" sibTransId="{0C15EE75-C1DB-4B43-85D8-92FAAD7CE89E}"/>
    <dgm:cxn modelId="{DF3D3248-01D3-4125-A3A3-1DA56924BE91}" type="presOf" srcId="{F6C02995-D59C-454B-9A56-7775E1C27D79}" destId="{82347A04-54DE-4B76-A789-2BA9F2822A29}" srcOrd="0" destOrd="0" presId="urn:microsoft.com/office/officeart/2005/8/layout/process5"/>
    <dgm:cxn modelId="{45F4C869-77ED-44D7-8BF5-652554714196}" srcId="{6DBF1BEE-783E-495F-AB6C-E59302806345}" destId="{9BFA1A19-E721-4ECC-8FAE-FC2B8FBA7890}" srcOrd="4" destOrd="0" parTransId="{CC83A56F-27EE-49D8-8CA9-3973C05D5FE8}" sibTransId="{DE6534B8-E39C-49EB-B8A0-F2DD4B10E46C}"/>
    <dgm:cxn modelId="{68206248-19A8-4574-821C-651A1DD3643A}" type="presOf" srcId="{A8929257-683E-4630-A956-FECFC5D5B7A6}" destId="{87D2120F-5AFB-4480-89FB-4A27A9500B77}" srcOrd="0" destOrd="0" presId="urn:microsoft.com/office/officeart/2005/8/layout/process5"/>
    <dgm:cxn modelId="{50FC37D4-6ECE-4FE8-85D2-873ADE22105E}" type="presOf" srcId="{C979454B-E300-45A8-8D85-2B9F0201607C}" destId="{A74FA53C-3FA5-4A50-9F95-B3526F3428DF}" srcOrd="0" destOrd="0" presId="urn:microsoft.com/office/officeart/2005/8/layout/process5"/>
    <dgm:cxn modelId="{8AFB90A9-DE33-48BA-8715-7C94D8AEF479}" srcId="{6DBF1BEE-783E-495F-AB6C-E59302806345}" destId="{4FD58BCC-B7EB-4D9B-8FF1-840579E1CA11}" srcOrd="0" destOrd="0" parTransId="{7178D8C4-300C-4C3F-8B89-0ACB16688941}" sibTransId="{E061A53E-C4FA-471D-98A7-4298783018AA}"/>
    <dgm:cxn modelId="{5D964801-B6FB-4990-8614-BB6633793214}" type="presOf" srcId="{4FD58BCC-B7EB-4D9B-8FF1-840579E1CA11}" destId="{421B7657-A4FD-4986-A4B9-62A25D48B5FC}" srcOrd="0" destOrd="0" presId="urn:microsoft.com/office/officeart/2005/8/layout/process5"/>
    <dgm:cxn modelId="{52877000-CD16-46F9-A364-6F6F4F19B9DA}" type="presOf" srcId="{51F0F89E-CF93-4BFA-87E7-A2FF4C263EE9}" destId="{758293A8-B859-4AF0-A522-EE99E574FE9D}" srcOrd="0" destOrd="0" presId="urn:microsoft.com/office/officeart/2005/8/layout/process5"/>
    <dgm:cxn modelId="{2F8C25ED-1105-41CD-9B3B-E56E8B0F9C68}" type="presOf" srcId="{DE6534B8-E39C-49EB-B8A0-F2DD4B10E46C}" destId="{20A27731-F591-41C6-B9D6-FBB8DE9D41C0}" srcOrd="1" destOrd="0" presId="urn:microsoft.com/office/officeart/2005/8/layout/process5"/>
    <dgm:cxn modelId="{65EA402C-DD93-4D90-BFB6-A755EA1BB26F}" type="presOf" srcId="{F6C02995-D59C-454B-9A56-7775E1C27D79}" destId="{F4B7D782-2B85-472E-AE2D-C5286FAEF2EF}" srcOrd="1" destOrd="0" presId="urn:microsoft.com/office/officeart/2005/8/layout/process5"/>
    <dgm:cxn modelId="{57BEBEE3-E807-4451-8B0F-67F051060FA1}" type="presOf" srcId="{9BFA1A19-E721-4ECC-8FAE-FC2B8FBA7890}" destId="{9B93DA4A-2219-4D16-B209-AC2EC0D7C3BD}" srcOrd="0" destOrd="0" presId="urn:microsoft.com/office/officeart/2005/8/layout/process5"/>
    <dgm:cxn modelId="{2C714964-877D-491C-AD1F-2CF2B087ABA5}" type="presOf" srcId="{0C15EE75-C1DB-4B43-85D8-92FAAD7CE89E}" destId="{C0A92300-6020-4244-9ACB-10EA1EDED687}" srcOrd="0" destOrd="0" presId="urn:microsoft.com/office/officeart/2005/8/layout/process5"/>
    <dgm:cxn modelId="{B7260D05-33C5-4986-B3D1-DD44C470F86B}" type="presOf" srcId="{1CBAF113-908B-456A-BCCC-BC37B83DCD70}" destId="{1B62C238-A79B-4597-87C3-5A8A36F6A40B}" srcOrd="1" destOrd="0" presId="urn:microsoft.com/office/officeart/2005/8/layout/process5"/>
    <dgm:cxn modelId="{01309A61-D121-475D-932B-A46FFFDF6DFA}" srcId="{6DBF1BEE-783E-495F-AB6C-E59302806345}" destId="{51F0F89E-CF93-4BFA-87E7-A2FF4C263EE9}" srcOrd="3" destOrd="0" parTransId="{B406CBAE-D58C-40E1-A475-C14A1A441690}" sibTransId="{F6C02995-D59C-454B-9A56-7775E1C27D79}"/>
    <dgm:cxn modelId="{47230633-1BBE-443B-802C-CEC68C565BF7}" srcId="{6DBF1BEE-783E-495F-AB6C-E59302806345}" destId="{89D90CED-F685-497A-88A4-77922315E9CE}" srcOrd="1" destOrd="0" parTransId="{74B56FA8-CFE6-4B89-8505-EB1D43F46641}" sibTransId="{7ACEFD0B-59B5-4F3C-8798-074F2493B7B7}"/>
    <dgm:cxn modelId="{B4DADDF4-5089-49A6-BC90-777E0A6A8F01}" type="presOf" srcId="{DE6534B8-E39C-49EB-B8A0-F2DD4B10E46C}" destId="{C6FF4EA5-9966-4963-846C-1CAB4C195FF1}" srcOrd="0" destOrd="0" presId="urn:microsoft.com/office/officeart/2005/8/layout/process5"/>
    <dgm:cxn modelId="{863962B0-C8E5-4950-AE13-5159EFF439F9}" type="presOf" srcId="{89D90CED-F685-497A-88A4-77922315E9CE}" destId="{218F2FD2-B433-4562-93F1-917E12D1009E}" srcOrd="0" destOrd="0" presId="urn:microsoft.com/office/officeart/2005/8/layout/process5"/>
    <dgm:cxn modelId="{F2FF9166-1360-4825-BDC6-78CF981002DA}" type="presOf" srcId="{E061A53E-C4FA-471D-98A7-4298783018AA}" destId="{83A2D8EE-1DCA-48D6-91D8-40022D44320F}" srcOrd="0" destOrd="0" presId="urn:microsoft.com/office/officeart/2005/8/layout/process5"/>
    <dgm:cxn modelId="{09A1F704-8592-4B16-BB28-2551E1070C37}" srcId="{6DBF1BEE-783E-495F-AB6C-E59302806345}" destId="{A8929257-683E-4630-A956-FECFC5D5B7A6}" srcOrd="6" destOrd="0" parTransId="{478D07CE-7FD4-4683-966A-661AE930FE1F}" sibTransId="{1CBAF113-908B-456A-BCCC-BC37B83DCD70}"/>
    <dgm:cxn modelId="{8EA3136C-75B8-4EB9-908C-0E85C9C8F350}" srcId="{6DBF1BEE-783E-495F-AB6C-E59302806345}" destId="{4D8FF3C4-B5F1-4340-9323-B6A2B2839822}" srcOrd="5" destOrd="0" parTransId="{CCB0947F-D3A8-458D-AD33-2F208D07AF8F}" sibTransId="{CA745B4A-82AF-419B-B728-9473F7AD5CD3}"/>
    <dgm:cxn modelId="{1679861E-8FD9-4E77-B8B6-DF5CAC2C49A9}" type="presOf" srcId="{CA745B4A-82AF-419B-B728-9473F7AD5CD3}" destId="{BA77B83C-6E1A-41BD-8AC1-E9B2D1B15296}" srcOrd="1" destOrd="0" presId="urn:microsoft.com/office/officeart/2005/8/layout/process5"/>
    <dgm:cxn modelId="{D2FA033E-D6B7-423B-914B-4AF3D329DF4B}" type="presOf" srcId="{6DBF1BEE-783E-495F-AB6C-E59302806345}" destId="{08882AA3-3424-493C-A02D-629092358091}" srcOrd="0" destOrd="0" presId="urn:microsoft.com/office/officeart/2005/8/layout/process5"/>
    <dgm:cxn modelId="{0AED610C-9485-487D-8617-AC6D8CF38A3D}" type="presOf" srcId="{20A3E4EB-B9E8-4306-BB1A-3F3F2D21BD1A}" destId="{00FEE76C-F099-42CA-92D8-D8DF07A575B8}" srcOrd="0" destOrd="0" presId="urn:microsoft.com/office/officeart/2005/8/layout/process5"/>
    <dgm:cxn modelId="{4DF43C4C-4402-4188-B731-49F7BC0C9073}" type="presOf" srcId="{CA745B4A-82AF-419B-B728-9473F7AD5CD3}" destId="{10F172B9-9206-4346-82DA-CBBB875E6340}" srcOrd="0" destOrd="0" presId="urn:microsoft.com/office/officeart/2005/8/layout/process5"/>
    <dgm:cxn modelId="{1D39816D-3A75-4880-82A1-8CAEDD1A1A59}" srcId="{6DBF1BEE-783E-495F-AB6C-E59302806345}" destId="{9AF04CAD-B603-4C9C-B7E9-DFCF3E1ADBB1}" srcOrd="8" destOrd="0" parTransId="{939B7AD5-F6F3-4520-8726-A43085C3FAF7}" sibTransId="{8833335C-C823-4A93-ABA4-03CD0A73D0D3}"/>
    <dgm:cxn modelId="{7F38AA26-3010-4494-8513-B4219CCAF6A1}" type="presOf" srcId="{7ACEFD0B-59B5-4F3C-8798-074F2493B7B7}" destId="{B4A2020E-54B8-4A80-A149-C384BEFF2E70}" srcOrd="1" destOrd="0" presId="urn:microsoft.com/office/officeart/2005/8/layout/process5"/>
    <dgm:cxn modelId="{3665C3E8-F35C-4885-860D-46E5BF1C407C}" type="presOf" srcId="{20A3E4EB-B9E8-4306-BB1A-3F3F2D21BD1A}" destId="{873F8032-2A0B-4DE6-A0ED-2CFA33BCDBD3}" srcOrd="1" destOrd="0" presId="urn:microsoft.com/office/officeart/2005/8/layout/process5"/>
    <dgm:cxn modelId="{2C0E674B-0A6D-4D62-B187-F45A96A9184B}" type="presOf" srcId="{4D8FF3C4-B5F1-4340-9323-B6A2B2839822}" destId="{3108F7F1-9991-441C-9816-06E282F450CC}" srcOrd="0" destOrd="0" presId="urn:microsoft.com/office/officeart/2005/8/layout/process5"/>
    <dgm:cxn modelId="{5DE88878-FE57-4AD9-936E-9B009A9ABF67}" type="presOf" srcId="{E061A53E-C4FA-471D-98A7-4298783018AA}" destId="{7F2E1635-F36E-4D6D-97DD-D6B39306AD5A}" srcOrd="1" destOrd="0" presId="urn:microsoft.com/office/officeart/2005/8/layout/process5"/>
    <dgm:cxn modelId="{C968576D-9B71-4057-87B8-9B077177E148}" type="presOf" srcId="{C146A2F0-3BEA-4FF7-9D29-35359EFADB47}" destId="{A9960DC8-7FE2-41D3-8C3A-EF49279FE135}" srcOrd="0" destOrd="0" presId="urn:microsoft.com/office/officeart/2005/8/layout/process5"/>
    <dgm:cxn modelId="{3DC366A8-947C-442A-8B9F-DD0D56E8D4B6}" type="presOf" srcId="{9AF04CAD-B603-4C9C-B7E9-DFCF3E1ADBB1}" destId="{EB55018D-A579-42EF-9317-4BB6B889A96D}" srcOrd="0" destOrd="0" presId="urn:microsoft.com/office/officeart/2005/8/layout/process5"/>
    <dgm:cxn modelId="{455D7B31-D224-4FE8-A0B6-F155C6DF2F81}" srcId="{6DBF1BEE-783E-495F-AB6C-E59302806345}" destId="{C146A2F0-3BEA-4FF7-9D29-35359EFADB47}" srcOrd="2" destOrd="0" parTransId="{FAFE7F30-02E5-49FA-B3EE-7A2A11B854EF}" sibTransId="{20A3E4EB-B9E8-4306-BB1A-3F3F2D21BD1A}"/>
    <dgm:cxn modelId="{5F9E979C-B682-4C13-9845-1844ABEBB5A4}" type="presParOf" srcId="{08882AA3-3424-493C-A02D-629092358091}" destId="{421B7657-A4FD-4986-A4B9-62A25D48B5FC}" srcOrd="0" destOrd="0" presId="urn:microsoft.com/office/officeart/2005/8/layout/process5"/>
    <dgm:cxn modelId="{2CE4F379-EC95-477F-AF4F-9D9FDEE32284}" type="presParOf" srcId="{08882AA3-3424-493C-A02D-629092358091}" destId="{83A2D8EE-1DCA-48D6-91D8-40022D44320F}" srcOrd="1" destOrd="0" presId="urn:microsoft.com/office/officeart/2005/8/layout/process5"/>
    <dgm:cxn modelId="{7F6093CA-B928-4D60-B0C0-56A7FA78BAA7}" type="presParOf" srcId="{83A2D8EE-1DCA-48D6-91D8-40022D44320F}" destId="{7F2E1635-F36E-4D6D-97DD-D6B39306AD5A}" srcOrd="0" destOrd="0" presId="urn:microsoft.com/office/officeart/2005/8/layout/process5"/>
    <dgm:cxn modelId="{F1C1D9ED-1CBF-4B22-A023-17A3AD2852A2}" type="presParOf" srcId="{08882AA3-3424-493C-A02D-629092358091}" destId="{218F2FD2-B433-4562-93F1-917E12D1009E}" srcOrd="2" destOrd="0" presId="urn:microsoft.com/office/officeart/2005/8/layout/process5"/>
    <dgm:cxn modelId="{3E0CC23B-3C18-4759-A04A-90379123E7FA}" type="presParOf" srcId="{08882AA3-3424-493C-A02D-629092358091}" destId="{C714BDCE-98BC-4F4B-AD50-966DCD6D638E}" srcOrd="3" destOrd="0" presId="urn:microsoft.com/office/officeart/2005/8/layout/process5"/>
    <dgm:cxn modelId="{B17E7C61-14AF-4E97-8EFD-BD8268A96C87}" type="presParOf" srcId="{C714BDCE-98BC-4F4B-AD50-966DCD6D638E}" destId="{B4A2020E-54B8-4A80-A149-C384BEFF2E70}" srcOrd="0" destOrd="0" presId="urn:microsoft.com/office/officeart/2005/8/layout/process5"/>
    <dgm:cxn modelId="{301B9AAB-4095-4F8B-B6A7-DF4E978B884C}" type="presParOf" srcId="{08882AA3-3424-493C-A02D-629092358091}" destId="{A9960DC8-7FE2-41D3-8C3A-EF49279FE135}" srcOrd="4" destOrd="0" presId="urn:microsoft.com/office/officeart/2005/8/layout/process5"/>
    <dgm:cxn modelId="{FAC78118-D6D7-404A-974D-EDCDC8671F19}" type="presParOf" srcId="{08882AA3-3424-493C-A02D-629092358091}" destId="{00FEE76C-F099-42CA-92D8-D8DF07A575B8}" srcOrd="5" destOrd="0" presId="urn:microsoft.com/office/officeart/2005/8/layout/process5"/>
    <dgm:cxn modelId="{FDE0F12C-1DA9-4EA5-9FD0-AD78BAB3AD65}" type="presParOf" srcId="{00FEE76C-F099-42CA-92D8-D8DF07A575B8}" destId="{873F8032-2A0B-4DE6-A0ED-2CFA33BCDBD3}" srcOrd="0" destOrd="0" presId="urn:microsoft.com/office/officeart/2005/8/layout/process5"/>
    <dgm:cxn modelId="{DFF45538-3DE5-4158-AFB7-1B9D9D0538DE}" type="presParOf" srcId="{08882AA3-3424-493C-A02D-629092358091}" destId="{758293A8-B859-4AF0-A522-EE99E574FE9D}" srcOrd="6" destOrd="0" presId="urn:microsoft.com/office/officeart/2005/8/layout/process5"/>
    <dgm:cxn modelId="{7C70BA7B-A149-448F-9106-6697C94580B7}" type="presParOf" srcId="{08882AA3-3424-493C-A02D-629092358091}" destId="{82347A04-54DE-4B76-A789-2BA9F2822A29}" srcOrd="7" destOrd="0" presId="urn:microsoft.com/office/officeart/2005/8/layout/process5"/>
    <dgm:cxn modelId="{2D87844A-6514-4802-BB15-9726FFC7EA49}" type="presParOf" srcId="{82347A04-54DE-4B76-A789-2BA9F2822A29}" destId="{F4B7D782-2B85-472E-AE2D-C5286FAEF2EF}" srcOrd="0" destOrd="0" presId="urn:microsoft.com/office/officeart/2005/8/layout/process5"/>
    <dgm:cxn modelId="{CE0EAEC7-173F-4B6E-A9CC-670D2C460CC2}" type="presParOf" srcId="{08882AA3-3424-493C-A02D-629092358091}" destId="{9B93DA4A-2219-4D16-B209-AC2EC0D7C3BD}" srcOrd="8" destOrd="0" presId="urn:microsoft.com/office/officeart/2005/8/layout/process5"/>
    <dgm:cxn modelId="{AB24EF87-2A7F-4188-8E8F-8DDDB2537019}" type="presParOf" srcId="{08882AA3-3424-493C-A02D-629092358091}" destId="{C6FF4EA5-9966-4963-846C-1CAB4C195FF1}" srcOrd="9" destOrd="0" presId="urn:microsoft.com/office/officeart/2005/8/layout/process5"/>
    <dgm:cxn modelId="{70BAA4B8-C13D-46A8-8DE4-038CF4162F02}" type="presParOf" srcId="{C6FF4EA5-9966-4963-846C-1CAB4C195FF1}" destId="{20A27731-F591-41C6-B9D6-FBB8DE9D41C0}" srcOrd="0" destOrd="0" presId="urn:microsoft.com/office/officeart/2005/8/layout/process5"/>
    <dgm:cxn modelId="{D825DA93-2054-4E3B-A4FB-6C37D96D2484}" type="presParOf" srcId="{08882AA3-3424-493C-A02D-629092358091}" destId="{3108F7F1-9991-441C-9816-06E282F450CC}" srcOrd="10" destOrd="0" presId="urn:microsoft.com/office/officeart/2005/8/layout/process5"/>
    <dgm:cxn modelId="{51ABD2F8-6F15-4BB5-8CCC-50A8826DDB01}" type="presParOf" srcId="{08882AA3-3424-493C-A02D-629092358091}" destId="{10F172B9-9206-4346-82DA-CBBB875E6340}" srcOrd="11" destOrd="0" presId="urn:microsoft.com/office/officeart/2005/8/layout/process5"/>
    <dgm:cxn modelId="{07086A0F-3C44-44A8-8347-C01588DF2566}" type="presParOf" srcId="{10F172B9-9206-4346-82DA-CBBB875E6340}" destId="{BA77B83C-6E1A-41BD-8AC1-E9B2D1B15296}" srcOrd="0" destOrd="0" presId="urn:microsoft.com/office/officeart/2005/8/layout/process5"/>
    <dgm:cxn modelId="{0E9B5641-A971-4D5E-A2CC-364CDB2F5F01}" type="presParOf" srcId="{08882AA3-3424-493C-A02D-629092358091}" destId="{87D2120F-5AFB-4480-89FB-4A27A9500B77}" srcOrd="12" destOrd="0" presId="urn:microsoft.com/office/officeart/2005/8/layout/process5"/>
    <dgm:cxn modelId="{2F8245BF-34BA-488B-8321-CF276DD7BA7F}" type="presParOf" srcId="{08882AA3-3424-493C-A02D-629092358091}" destId="{EA595143-5699-4856-ABDF-DA2A628BB8EE}" srcOrd="13" destOrd="0" presId="urn:microsoft.com/office/officeart/2005/8/layout/process5"/>
    <dgm:cxn modelId="{22771C32-7182-4119-BDAB-66353B1E1C52}" type="presParOf" srcId="{EA595143-5699-4856-ABDF-DA2A628BB8EE}" destId="{1B62C238-A79B-4597-87C3-5A8A36F6A40B}" srcOrd="0" destOrd="0" presId="urn:microsoft.com/office/officeart/2005/8/layout/process5"/>
    <dgm:cxn modelId="{63D667AE-1B25-4A5E-885D-25623FB2FEB0}" type="presParOf" srcId="{08882AA3-3424-493C-A02D-629092358091}" destId="{A74FA53C-3FA5-4A50-9F95-B3526F3428DF}" srcOrd="14" destOrd="0" presId="urn:microsoft.com/office/officeart/2005/8/layout/process5"/>
    <dgm:cxn modelId="{9F9150C7-A8BB-41CE-924C-DF89530AEE76}" type="presParOf" srcId="{08882AA3-3424-493C-A02D-629092358091}" destId="{C0A92300-6020-4244-9ACB-10EA1EDED687}" srcOrd="15" destOrd="0" presId="urn:microsoft.com/office/officeart/2005/8/layout/process5"/>
    <dgm:cxn modelId="{D36FFB01-B9CB-4041-8341-F866254AE134}" type="presParOf" srcId="{C0A92300-6020-4244-9ACB-10EA1EDED687}" destId="{590B42A5-4DB9-4703-B5A0-D2FA11CEBBC7}" srcOrd="0" destOrd="0" presId="urn:microsoft.com/office/officeart/2005/8/layout/process5"/>
    <dgm:cxn modelId="{C87A6281-E122-4CC9-80B2-A7223391EB65}" type="presParOf" srcId="{08882AA3-3424-493C-A02D-629092358091}" destId="{EB55018D-A579-42EF-9317-4BB6B889A96D}" srcOrd="1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A5788C-CBD6-4510-B35D-46945B742B44}" type="doc">
      <dgm:prSet loTypeId="urn:microsoft.com/office/officeart/2005/8/layout/vList5" loCatId="list" qsTypeId="urn:microsoft.com/office/officeart/2005/8/quickstyle/simple1" qsCatId="simple" csTypeId="urn:microsoft.com/office/officeart/2005/8/colors/accent3_2" csCatId="accent3"/>
      <dgm:spPr/>
      <dgm:t>
        <a:bodyPr/>
        <a:lstStyle/>
        <a:p>
          <a:endParaRPr lang="en-US"/>
        </a:p>
      </dgm:t>
    </dgm:pt>
    <dgm:pt modelId="{D0440DB5-1E58-430D-8CD4-BCB0A8E13CAD}">
      <dgm:prSet custT="1"/>
      <dgm:spPr>
        <a:xfrm>
          <a:off x="0" y="56"/>
          <a:ext cx="3746831" cy="2249772"/>
        </a:xfrm>
        <a:prstGeom prst="roundRect">
          <a:avLst/>
        </a:prstGeom>
        <a:solidFill>
          <a:srgbClr val="75436E">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3200" u="sng" dirty="0" smtClean="0">
              <a:solidFill>
                <a:sysClr val="window" lastClr="FFFFFF"/>
              </a:solidFill>
              <a:latin typeface="Calibri"/>
              <a:ea typeface="+mn-ea"/>
              <a:cs typeface="+mn-cs"/>
            </a:rPr>
            <a:t>Long Beam Flexure </a:t>
          </a:r>
          <a:endParaRPr lang="en-US" sz="3200" dirty="0">
            <a:solidFill>
              <a:sysClr val="window" lastClr="FFFFFF"/>
            </a:solidFill>
            <a:latin typeface="Calibri"/>
            <a:ea typeface="+mn-ea"/>
            <a:cs typeface="+mn-cs"/>
          </a:endParaRPr>
        </a:p>
      </dgm:t>
    </dgm:pt>
    <dgm:pt modelId="{4AFFD826-9CDE-4430-9B73-18B4A85DD28E}" type="parTrans" cxnId="{C30FAECF-85A6-49CB-AD30-3F4F20929128}">
      <dgm:prSet/>
      <dgm:spPr/>
      <dgm:t>
        <a:bodyPr/>
        <a:lstStyle/>
        <a:p>
          <a:endParaRPr lang="en-US"/>
        </a:p>
      </dgm:t>
    </dgm:pt>
    <dgm:pt modelId="{2FF54D8A-B52E-4978-82E4-023A44E5AF37}" type="sibTrans" cxnId="{C30FAECF-85A6-49CB-AD30-3F4F20929128}">
      <dgm:prSet/>
      <dgm:spPr/>
      <dgm:t>
        <a:bodyPr/>
        <a:lstStyle/>
        <a:p>
          <a:endParaRPr lang="en-US"/>
        </a:p>
      </dgm:t>
    </dgm:pt>
    <dgm:pt modelId="{3D958B55-A358-44B8-850F-9AE7440A1CB2}">
      <dgm:prSet/>
      <dgm:spPr>
        <a:xfrm rot="5400000">
          <a:off x="6177439" y="-2205574"/>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dirty="0" smtClean="0">
              <a:solidFill>
                <a:sysClr val="windowText" lastClr="000000">
                  <a:hueOff val="0"/>
                  <a:satOff val="0"/>
                  <a:lumOff val="0"/>
                  <a:alphaOff val="0"/>
                </a:sysClr>
              </a:solidFill>
              <a:latin typeface="Calibri"/>
              <a:ea typeface="+mn-ea"/>
              <a:cs typeface="+mn-cs"/>
            </a:rPr>
            <a:t>9 total 24” x 14” sandwich panels</a:t>
          </a:r>
          <a:endParaRPr lang="en-US" dirty="0">
            <a:solidFill>
              <a:sysClr val="windowText" lastClr="000000">
                <a:hueOff val="0"/>
                <a:satOff val="0"/>
                <a:lumOff val="0"/>
                <a:alphaOff val="0"/>
              </a:sysClr>
            </a:solidFill>
            <a:latin typeface="Calibri"/>
            <a:ea typeface="+mn-ea"/>
            <a:cs typeface="+mn-cs"/>
          </a:endParaRPr>
        </a:p>
      </dgm:t>
    </dgm:pt>
    <dgm:pt modelId="{EAB5DF88-BF5E-49EA-961A-C9A7E43C8FC7}" type="parTrans" cxnId="{05F31987-99CB-4517-8629-E865946886BC}">
      <dgm:prSet/>
      <dgm:spPr/>
      <dgm:t>
        <a:bodyPr/>
        <a:lstStyle/>
        <a:p>
          <a:endParaRPr lang="en-US"/>
        </a:p>
      </dgm:t>
    </dgm:pt>
    <dgm:pt modelId="{8CA1399B-3C11-4E24-BCFC-B39854315164}" type="sibTrans" cxnId="{05F31987-99CB-4517-8629-E865946886BC}">
      <dgm:prSet/>
      <dgm:spPr/>
      <dgm:t>
        <a:bodyPr/>
        <a:lstStyle/>
        <a:p>
          <a:endParaRPr lang="en-US"/>
        </a:p>
      </dgm:t>
    </dgm:pt>
    <dgm:pt modelId="{14F11AB4-22DF-43F5-BBFF-2A6E3617F048}">
      <dgm:prSet/>
      <dgm:spPr>
        <a:xfrm rot="5400000">
          <a:off x="6177439" y="-2205574"/>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dirty="0" err="1" smtClean="0">
              <a:solidFill>
                <a:sysClr val="windowText" lastClr="000000">
                  <a:hueOff val="0"/>
                  <a:satOff val="0"/>
                  <a:lumOff val="0"/>
                  <a:alphaOff val="0"/>
                </a:sysClr>
              </a:solidFill>
              <a:latin typeface="Calibri"/>
              <a:ea typeface="+mn-ea"/>
              <a:cs typeface="+mn-cs"/>
            </a:rPr>
            <a:t>Facesheet</a:t>
          </a:r>
          <a:r>
            <a:rPr lang="en-US" dirty="0" smtClean="0">
              <a:solidFill>
                <a:sysClr val="windowText" lastClr="000000">
                  <a:hueOff val="0"/>
                  <a:satOff val="0"/>
                  <a:lumOff val="0"/>
                  <a:alphaOff val="0"/>
                </a:sysClr>
              </a:solidFill>
              <a:latin typeface="Calibri"/>
              <a:ea typeface="+mn-ea"/>
              <a:cs typeface="+mn-cs"/>
            </a:rPr>
            <a:t>: AS4/3501-6 Carbon/Epoxy, 5 plies, (+45, -45, 0)s</a:t>
          </a:r>
          <a:endParaRPr lang="en-US" dirty="0">
            <a:solidFill>
              <a:sysClr val="windowText" lastClr="000000">
                <a:hueOff val="0"/>
                <a:satOff val="0"/>
                <a:lumOff val="0"/>
                <a:alphaOff val="0"/>
              </a:sysClr>
            </a:solidFill>
            <a:latin typeface="Calibri"/>
            <a:ea typeface="+mn-ea"/>
            <a:cs typeface="+mn-cs"/>
          </a:endParaRPr>
        </a:p>
      </dgm:t>
    </dgm:pt>
    <dgm:pt modelId="{DCCE5E00-37C3-448C-A552-72816273CBEF}" type="parTrans" cxnId="{CBE7AB13-8DDF-461E-ACDD-A978B5D7F255}">
      <dgm:prSet/>
      <dgm:spPr/>
      <dgm:t>
        <a:bodyPr/>
        <a:lstStyle/>
        <a:p>
          <a:endParaRPr lang="en-US"/>
        </a:p>
      </dgm:t>
    </dgm:pt>
    <dgm:pt modelId="{B9E82484-2771-4BD5-A9B5-8CDD23580518}" type="sibTrans" cxnId="{CBE7AB13-8DDF-461E-ACDD-A978B5D7F255}">
      <dgm:prSet/>
      <dgm:spPr/>
      <dgm:t>
        <a:bodyPr/>
        <a:lstStyle/>
        <a:p>
          <a:endParaRPr lang="en-US"/>
        </a:p>
      </dgm:t>
    </dgm:pt>
    <dgm:pt modelId="{BFC1419E-25FC-4FC3-8368-156873BB82CB}">
      <dgm:prSet/>
      <dgm:spPr>
        <a:xfrm rot="5400000">
          <a:off x="6177439" y="-2205574"/>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smtClean="0">
              <a:solidFill>
                <a:sysClr val="windowText" lastClr="000000">
                  <a:hueOff val="0"/>
                  <a:satOff val="0"/>
                  <a:lumOff val="0"/>
                  <a:alphaOff val="0"/>
                </a:sysClr>
              </a:solidFill>
              <a:latin typeface="Calibri"/>
              <a:ea typeface="+mn-ea"/>
              <a:cs typeface="+mn-cs"/>
            </a:rPr>
            <a:t>Honeycomb Core</a:t>
          </a:r>
          <a:r>
            <a:rPr lang="en-US" smtClean="0">
              <a:solidFill>
                <a:sysClr val="windowText" lastClr="000000">
                  <a:hueOff val="0"/>
                  <a:satOff val="0"/>
                  <a:lumOff val="0"/>
                  <a:alphaOff val="0"/>
                </a:sysClr>
              </a:solidFill>
              <a:latin typeface="Calibri"/>
              <a:ea typeface="+mn-ea"/>
              <a:cs typeface="+mn-cs"/>
            </a:rPr>
            <a:t>: 5052-H39-1/8-0.002N-8.1 pcf (1.5” thick)</a:t>
          </a:r>
          <a:endParaRPr lang="en-US">
            <a:solidFill>
              <a:sysClr val="windowText" lastClr="000000">
                <a:hueOff val="0"/>
                <a:satOff val="0"/>
                <a:lumOff val="0"/>
                <a:alphaOff val="0"/>
              </a:sysClr>
            </a:solidFill>
            <a:latin typeface="Calibri"/>
            <a:ea typeface="+mn-ea"/>
            <a:cs typeface="+mn-cs"/>
          </a:endParaRPr>
        </a:p>
      </dgm:t>
    </dgm:pt>
    <dgm:pt modelId="{18716371-1117-4F60-806B-1E5C40188FA5}" type="parTrans" cxnId="{A9CEF5AD-CC9A-4749-8939-EFE87BEF81DC}">
      <dgm:prSet/>
      <dgm:spPr/>
      <dgm:t>
        <a:bodyPr/>
        <a:lstStyle/>
        <a:p>
          <a:endParaRPr lang="en-US"/>
        </a:p>
      </dgm:t>
    </dgm:pt>
    <dgm:pt modelId="{8D9C5D9A-A138-43AE-AA12-701D07914103}" type="sibTrans" cxnId="{A9CEF5AD-CC9A-4749-8939-EFE87BEF81DC}">
      <dgm:prSet/>
      <dgm:spPr/>
      <dgm:t>
        <a:bodyPr/>
        <a:lstStyle/>
        <a:p>
          <a:endParaRPr lang="en-US"/>
        </a:p>
      </dgm:t>
    </dgm:pt>
    <dgm:pt modelId="{FF4DE9BB-B801-479F-8DB0-C0A04B597207}">
      <dgm:prSet/>
      <dgm:spPr>
        <a:xfrm rot="5400000">
          <a:off x="6177439" y="-2205574"/>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dirty="0" smtClean="0">
              <a:solidFill>
                <a:sysClr val="windowText" lastClr="000000">
                  <a:hueOff val="0"/>
                  <a:satOff val="0"/>
                  <a:lumOff val="0"/>
                  <a:alphaOff val="0"/>
                </a:sysClr>
              </a:solidFill>
              <a:latin typeface="Calibri"/>
              <a:ea typeface="+mn-ea"/>
              <a:cs typeface="+mn-cs"/>
            </a:rPr>
            <a:t>Film Adhesive</a:t>
          </a:r>
          <a:r>
            <a:rPr lang="en-US" dirty="0" smtClean="0">
              <a:solidFill>
                <a:sysClr val="windowText" lastClr="000000">
                  <a:hueOff val="0"/>
                  <a:satOff val="0"/>
                  <a:lumOff val="0"/>
                  <a:alphaOff val="0"/>
                </a:sysClr>
              </a:solidFill>
              <a:latin typeface="Calibri"/>
              <a:ea typeface="+mn-ea"/>
              <a:cs typeface="+mn-cs"/>
            </a:rPr>
            <a:t>: FM300-2</a:t>
          </a:r>
          <a:endParaRPr lang="en-US" dirty="0">
            <a:solidFill>
              <a:sysClr val="windowText" lastClr="000000">
                <a:hueOff val="0"/>
                <a:satOff val="0"/>
                <a:lumOff val="0"/>
                <a:alphaOff val="0"/>
              </a:sysClr>
            </a:solidFill>
            <a:latin typeface="Calibri"/>
            <a:ea typeface="+mn-ea"/>
            <a:cs typeface="+mn-cs"/>
          </a:endParaRPr>
        </a:p>
      </dgm:t>
    </dgm:pt>
    <dgm:pt modelId="{4C62A51B-F715-406D-B779-F74E5BCD8017}" type="parTrans" cxnId="{E88AE24F-48EE-4D56-9497-9CEE64BA5642}">
      <dgm:prSet/>
      <dgm:spPr/>
      <dgm:t>
        <a:bodyPr/>
        <a:lstStyle/>
        <a:p>
          <a:endParaRPr lang="en-US"/>
        </a:p>
      </dgm:t>
    </dgm:pt>
    <dgm:pt modelId="{C434E2FF-F7FA-4013-881F-4C5C3F1E427E}" type="sibTrans" cxnId="{E88AE24F-48EE-4D56-9497-9CEE64BA5642}">
      <dgm:prSet/>
      <dgm:spPr/>
      <dgm:t>
        <a:bodyPr/>
        <a:lstStyle/>
        <a:p>
          <a:endParaRPr lang="en-US"/>
        </a:p>
      </dgm:t>
    </dgm:pt>
    <dgm:pt modelId="{7DC9EE5E-D5D6-49D1-8726-CB5A3AA775A7}">
      <dgm:prSet custT="1"/>
      <dgm:spPr>
        <a:xfrm>
          <a:off x="0" y="2362317"/>
          <a:ext cx="3746831" cy="2249772"/>
        </a:xfrm>
        <a:prstGeom prst="roundRect">
          <a:avLst/>
        </a:prstGeom>
        <a:solidFill>
          <a:srgbClr val="75436E">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3200" u="sng" dirty="0" smtClean="0">
              <a:solidFill>
                <a:sysClr val="window" lastClr="FFFFFF"/>
              </a:solidFill>
              <a:latin typeface="Calibri"/>
              <a:ea typeface="+mn-ea"/>
              <a:cs typeface="+mn-cs"/>
            </a:rPr>
            <a:t>Flatwise Tension</a:t>
          </a:r>
          <a:endParaRPr lang="en-US" sz="3200" dirty="0">
            <a:solidFill>
              <a:sysClr val="window" lastClr="FFFFFF"/>
            </a:solidFill>
            <a:latin typeface="Calibri"/>
            <a:ea typeface="+mn-ea"/>
            <a:cs typeface="+mn-cs"/>
          </a:endParaRPr>
        </a:p>
      </dgm:t>
    </dgm:pt>
    <dgm:pt modelId="{B6FAED87-8021-4BBF-9173-9A52C5341039}" type="parTrans" cxnId="{53498B94-3E14-4B21-9AD2-819AC2BA93F5}">
      <dgm:prSet/>
      <dgm:spPr/>
      <dgm:t>
        <a:bodyPr/>
        <a:lstStyle/>
        <a:p>
          <a:endParaRPr lang="en-US"/>
        </a:p>
      </dgm:t>
    </dgm:pt>
    <dgm:pt modelId="{404A7860-BDD7-4CCD-9C7A-B6BF22123D0D}" type="sibTrans" cxnId="{53498B94-3E14-4B21-9AD2-819AC2BA93F5}">
      <dgm:prSet/>
      <dgm:spPr/>
      <dgm:t>
        <a:bodyPr/>
        <a:lstStyle/>
        <a:p>
          <a:endParaRPr lang="en-US"/>
        </a:p>
      </dgm:t>
    </dgm:pt>
    <dgm:pt modelId="{C2867918-ADA3-4810-A885-FFA25F2599E8}">
      <dgm:prSet/>
      <dgm:spPr>
        <a:xfrm rot="5400000">
          <a:off x="6177439" y="156687"/>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smtClean="0">
              <a:solidFill>
                <a:sysClr val="windowText" lastClr="000000">
                  <a:hueOff val="0"/>
                  <a:satOff val="0"/>
                  <a:lumOff val="0"/>
                  <a:alphaOff val="0"/>
                </a:sysClr>
              </a:solidFill>
              <a:latin typeface="Calibri"/>
              <a:ea typeface="+mn-ea"/>
              <a:cs typeface="+mn-cs"/>
            </a:rPr>
            <a:t>6 total 12” x 6” sandwich panels </a:t>
          </a:r>
          <a:endParaRPr lang="en-US">
            <a:solidFill>
              <a:sysClr val="windowText" lastClr="000000">
                <a:hueOff val="0"/>
                <a:satOff val="0"/>
                <a:lumOff val="0"/>
                <a:alphaOff val="0"/>
              </a:sysClr>
            </a:solidFill>
            <a:latin typeface="Calibri"/>
            <a:ea typeface="+mn-ea"/>
            <a:cs typeface="+mn-cs"/>
          </a:endParaRPr>
        </a:p>
      </dgm:t>
    </dgm:pt>
    <dgm:pt modelId="{091390A1-59B9-4FA1-9B1D-7F137501BF23}" type="parTrans" cxnId="{2329C154-A299-42CC-8516-FDEF62F3F1C3}">
      <dgm:prSet/>
      <dgm:spPr/>
      <dgm:t>
        <a:bodyPr/>
        <a:lstStyle/>
        <a:p>
          <a:endParaRPr lang="en-US"/>
        </a:p>
      </dgm:t>
    </dgm:pt>
    <dgm:pt modelId="{B814FD66-CF4D-4094-850F-C2551D27EC53}" type="sibTrans" cxnId="{2329C154-A299-42CC-8516-FDEF62F3F1C3}">
      <dgm:prSet/>
      <dgm:spPr/>
      <dgm:t>
        <a:bodyPr/>
        <a:lstStyle/>
        <a:p>
          <a:endParaRPr lang="en-US"/>
        </a:p>
      </dgm:t>
    </dgm:pt>
    <dgm:pt modelId="{52890DD9-CA9E-4D8D-9BEC-8D632EFD547D}">
      <dgm:prSet/>
      <dgm:spPr>
        <a:xfrm rot="5400000">
          <a:off x="6177439" y="156687"/>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smtClean="0">
              <a:solidFill>
                <a:sysClr val="windowText" lastClr="000000">
                  <a:hueOff val="0"/>
                  <a:satOff val="0"/>
                  <a:lumOff val="0"/>
                  <a:alphaOff val="0"/>
                </a:sysClr>
              </a:solidFill>
              <a:latin typeface="Calibri"/>
              <a:ea typeface="+mn-ea"/>
              <a:cs typeface="+mn-cs"/>
            </a:rPr>
            <a:t>Facesheet</a:t>
          </a:r>
          <a:r>
            <a:rPr lang="en-US" smtClean="0">
              <a:solidFill>
                <a:sysClr val="windowText" lastClr="000000">
                  <a:hueOff val="0"/>
                  <a:satOff val="0"/>
                  <a:lumOff val="0"/>
                  <a:alphaOff val="0"/>
                </a:sysClr>
              </a:solidFill>
              <a:latin typeface="Calibri"/>
              <a:ea typeface="+mn-ea"/>
              <a:cs typeface="+mn-cs"/>
            </a:rPr>
            <a:t>: AS4/3501-6 Carbon/Epoxy, 4 plies, (0,90)s </a:t>
          </a:r>
          <a:endParaRPr lang="en-US">
            <a:solidFill>
              <a:sysClr val="windowText" lastClr="000000">
                <a:hueOff val="0"/>
                <a:satOff val="0"/>
                <a:lumOff val="0"/>
                <a:alphaOff val="0"/>
              </a:sysClr>
            </a:solidFill>
            <a:latin typeface="Calibri"/>
            <a:ea typeface="+mn-ea"/>
            <a:cs typeface="+mn-cs"/>
          </a:endParaRPr>
        </a:p>
      </dgm:t>
    </dgm:pt>
    <dgm:pt modelId="{71238173-C609-4440-9635-CCD2496A7AF9}" type="parTrans" cxnId="{AD7916E9-7D15-4000-A807-0B9CCB77A862}">
      <dgm:prSet/>
      <dgm:spPr/>
      <dgm:t>
        <a:bodyPr/>
        <a:lstStyle/>
        <a:p>
          <a:endParaRPr lang="en-US"/>
        </a:p>
      </dgm:t>
    </dgm:pt>
    <dgm:pt modelId="{D3B4297D-7637-4D37-A39D-EC9B69AD0138}" type="sibTrans" cxnId="{AD7916E9-7D15-4000-A807-0B9CCB77A862}">
      <dgm:prSet/>
      <dgm:spPr/>
      <dgm:t>
        <a:bodyPr/>
        <a:lstStyle/>
        <a:p>
          <a:endParaRPr lang="en-US"/>
        </a:p>
      </dgm:t>
    </dgm:pt>
    <dgm:pt modelId="{2D0792F5-3587-47EE-8F32-0264D7236F57}">
      <dgm:prSet/>
      <dgm:spPr>
        <a:xfrm rot="5400000">
          <a:off x="6177439" y="156687"/>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dirty="0" smtClean="0">
              <a:solidFill>
                <a:sysClr val="windowText" lastClr="000000">
                  <a:hueOff val="0"/>
                  <a:satOff val="0"/>
                  <a:lumOff val="0"/>
                  <a:alphaOff val="0"/>
                </a:sysClr>
              </a:solidFill>
              <a:latin typeface="Calibri"/>
              <a:ea typeface="+mn-ea"/>
              <a:cs typeface="+mn-cs"/>
            </a:rPr>
            <a:t>Honeycomb Core</a:t>
          </a:r>
          <a:r>
            <a:rPr lang="en-US" dirty="0" smtClean="0">
              <a:solidFill>
                <a:sysClr val="windowText" lastClr="000000">
                  <a:hueOff val="0"/>
                  <a:satOff val="0"/>
                  <a:lumOff val="0"/>
                  <a:alphaOff val="0"/>
                </a:sysClr>
              </a:solidFill>
              <a:latin typeface="Calibri"/>
              <a:ea typeface="+mn-ea"/>
              <a:cs typeface="+mn-cs"/>
            </a:rPr>
            <a:t>: 5056-H39-3/16-0.001N-3.1 </a:t>
          </a:r>
          <a:r>
            <a:rPr lang="en-US" dirty="0" err="1" smtClean="0">
              <a:solidFill>
                <a:sysClr val="windowText" lastClr="000000">
                  <a:hueOff val="0"/>
                  <a:satOff val="0"/>
                  <a:lumOff val="0"/>
                  <a:alphaOff val="0"/>
                </a:sysClr>
              </a:solidFill>
              <a:latin typeface="Calibri"/>
              <a:ea typeface="+mn-ea"/>
              <a:cs typeface="+mn-cs"/>
            </a:rPr>
            <a:t>pcf</a:t>
          </a:r>
          <a:r>
            <a:rPr lang="en-US" dirty="0" smtClean="0">
              <a:solidFill>
                <a:sysClr val="windowText" lastClr="000000">
                  <a:hueOff val="0"/>
                  <a:satOff val="0"/>
                  <a:lumOff val="0"/>
                  <a:alphaOff val="0"/>
                </a:sysClr>
              </a:solidFill>
              <a:latin typeface="Calibri"/>
              <a:ea typeface="+mn-ea"/>
              <a:cs typeface="+mn-cs"/>
            </a:rPr>
            <a:t> (0.625” thick)</a:t>
          </a:r>
          <a:endParaRPr lang="en-US" dirty="0">
            <a:solidFill>
              <a:sysClr val="windowText" lastClr="000000">
                <a:hueOff val="0"/>
                <a:satOff val="0"/>
                <a:lumOff val="0"/>
                <a:alphaOff val="0"/>
              </a:sysClr>
            </a:solidFill>
            <a:latin typeface="Calibri"/>
            <a:ea typeface="+mn-ea"/>
            <a:cs typeface="+mn-cs"/>
          </a:endParaRPr>
        </a:p>
      </dgm:t>
    </dgm:pt>
    <dgm:pt modelId="{43ADF8C0-8F8D-4BDE-B429-E07EB825C730}" type="parTrans" cxnId="{66577C33-55BA-4471-ADCC-B528916E38ED}">
      <dgm:prSet/>
      <dgm:spPr/>
      <dgm:t>
        <a:bodyPr/>
        <a:lstStyle/>
        <a:p>
          <a:endParaRPr lang="en-US"/>
        </a:p>
      </dgm:t>
    </dgm:pt>
    <dgm:pt modelId="{8EA7422D-C33F-4582-A9A8-BBE99415626E}" type="sibTrans" cxnId="{66577C33-55BA-4471-ADCC-B528916E38ED}">
      <dgm:prSet/>
      <dgm:spPr/>
      <dgm:t>
        <a:bodyPr/>
        <a:lstStyle/>
        <a:p>
          <a:endParaRPr lang="en-US"/>
        </a:p>
      </dgm:t>
    </dgm:pt>
    <dgm:pt modelId="{783DFDB3-6A70-4F51-AFD8-769ADA92DD88}">
      <dgm:prSet/>
      <dgm:spPr>
        <a:xfrm rot="5400000">
          <a:off x="6177439" y="156687"/>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ln>
        <a:effectLst/>
      </dgm:spPr>
      <dgm:t>
        <a:bodyPr/>
        <a:lstStyle/>
        <a:p>
          <a:pPr rtl="0"/>
          <a:r>
            <a:rPr lang="en-US" u="sng" smtClean="0">
              <a:solidFill>
                <a:sysClr val="windowText" lastClr="000000">
                  <a:hueOff val="0"/>
                  <a:satOff val="0"/>
                  <a:lumOff val="0"/>
                  <a:alphaOff val="0"/>
                </a:sysClr>
              </a:solidFill>
              <a:latin typeface="Calibri"/>
              <a:ea typeface="+mn-ea"/>
              <a:cs typeface="+mn-cs"/>
            </a:rPr>
            <a:t>Film Adhesive</a:t>
          </a:r>
          <a:r>
            <a:rPr lang="en-US" smtClean="0">
              <a:solidFill>
                <a:sysClr val="windowText" lastClr="000000">
                  <a:hueOff val="0"/>
                  <a:satOff val="0"/>
                  <a:lumOff val="0"/>
                  <a:alphaOff val="0"/>
                </a:sysClr>
              </a:solidFill>
              <a:latin typeface="Calibri"/>
              <a:ea typeface="+mn-ea"/>
              <a:cs typeface="+mn-cs"/>
            </a:rPr>
            <a:t>: FM300-2 </a:t>
          </a:r>
          <a:endParaRPr lang="en-US">
            <a:solidFill>
              <a:sysClr val="windowText" lastClr="000000">
                <a:hueOff val="0"/>
                <a:satOff val="0"/>
                <a:lumOff val="0"/>
                <a:alphaOff val="0"/>
              </a:sysClr>
            </a:solidFill>
            <a:latin typeface="Calibri"/>
            <a:ea typeface="+mn-ea"/>
            <a:cs typeface="+mn-cs"/>
          </a:endParaRPr>
        </a:p>
      </dgm:t>
    </dgm:pt>
    <dgm:pt modelId="{02464BF5-B4F0-4A4C-9F01-6EAC54BC914B}" type="parTrans" cxnId="{6FE0C58C-5B68-4CBC-BC18-1D19789093A5}">
      <dgm:prSet/>
      <dgm:spPr/>
      <dgm:t>
        <a:bodyPr/>
        <a:lstStyle/>
        <a:p>
          <a:endParaRPr lang="en-US"/>
        </a:p>
      </dgm:t>
    </dgm:pt>
    <dgm:pt modelId="{D6697C64-E398-4814-B163-71033E479BD2}" type="sibTrans" cxnId="{6FE0C58C-5B68-4CBC-BC18-1D19789093A5}">
      <dgm:prSet/>
      <dgm:spPr/>
      <dgm:t>
        <a:bodyPr/>
        <a:lstStyle/>
        <a:p>
          <a:endParaRPr lang="en-US"/>
        </a:p>
      </dgm:t>
    </dgm:pt>
    <dgm:pt modelId="{EA681FFA-A0C8-445F-9AD0-AE8B36D419B9}" type="pres">
      <dgm:prSet presAssocID="{28A5788C-CBD6-4510-B35D-46945B742B44}" presName="Name0" presStyleCnt="0">
        <dgm:presLayoutVars>
          <dgm:dir/>
          <dgm:animLvl val="lvl"/>
          <dgm:resizeHandles val="exact"/>
        </dgm:presLayoutVars>
      </dgm:prSet>
      <dgm:spPr/>
      <dgm:t>
        <a:bodyPr/>
        <a:lstStyle/>
        <a:p>
          <a:endParaRPr lang="en-US"/>
        </a:p>
      </dgm:t>
    </dgm:pt>
    <dgm:pt modelId="{EEF3C7AF-9FDE-4931-96CD-120968CA2237}" type="pres">
      <dgm:prSet presAssocID="{D0440DB5-1E58-430D-8CD4-BCB0A8E13CAD}" presName="linNode" presStyleCnt="0"/>
      <dgm:spPr/>
    </dgm:pt>
    <dgm:pt modelId="{C699A396-8276-44CB-989D-F3E1428FF00D}" type="pres">
      <dgm:prSet presAssocID="{D0440DB5-1E58-430D-8CD4-BCB0A8E13CAD}" presName="parentText" presStyleLbl="node1" presStyleIdx="0" presStyleCnt="2">
        <dgm:presLayoutVars>
          <dgm:chMax val="1"/>
          <dgm:bulletEnabled val="1"/>
        </dgm:presLayoutVars>
      </dgm:prSet>
      <dgm:spPr/>
      <dgm:t>
        <a:bodyPr/>
        <a:lstStyle/>
        <a:p>
          <a:endParaRPr lang="en-US"/>
        </a:p>
      </dgm:t>
    </dgm:pt>
    <dgm:pt modelId="{20104B59-3F0C-4B08-97DC-677B7F9D2EB5}" type="pres">
      <dgm:prSet presAssocID="{D0440DB5-1E58-430D-8CD4-BCB0A8E13CAD}" presName="descendantText" presStyleLbl="alignAccFollowNode1" presStyleIdx="0" presStyleCnt="2">
        <dgm:presLayoutVars>
          <dgm:bulletEnabled val="1"/>
        </dgm:presLayoutVars>
      </dgm:prSet>
      <dgm:spPr/>
      <dgm:t>
        <a:bodyPr/>
        <a:lstStyle/>
        <a:p>
          <a:endParaRPr lang="en-US"/>
        </a:p>
      </dgm:t>
    </dgm:pt>
    <dgm:pt modelId="{3EA19F29-38E8-4E9E-94D0-C0EC4C66BEC4}" type="pres">
      <dgm:prSet presAssocID="{2FF54D8A-B52E-4978-82E4-023A44E5AF37}" presName="sp" presStyleCnt="0"/>
      <dgm:spPr/>
    </dgm:pt>
    <dgm:pt modelId="{45180002-C591-46FB-8E80-44F3B1BA26D0}" type="pres">
      <dgm:prSet presAssocID="{7DC9EE5E-D5D6-49D1-8726-CB5A3AA775A7}" presName="linNode" presStyleCnt="0"/>
      <dgm:spPr/>
    </dgm:pt>
    <dgm:pt modelId="{1FE9BD06-7FFB-47CD-9D92-430CC379CADA}" type="pres">
      <dgm:prSet presAssocID="{7DC9EE5E-D5D6-49D1-8726-CB5A3AA775A7}" presName="parentText" presStyleLbl="node1" presStyleIdx="1" presStyleCnt="2">
        <dgm:presLayoutVars>
          <dgm:chMax val="1"/>
          <dgm:bulletEnabled val="1"/>
        </dgm:presLayoutVars>
      </dgm:prSet>
      <dgm:spPr/>
      <dgm:t>
        <a:bodyPr/>
        <a:lstStyle/>
        <a:p>
          <a:endParaRPr lang="en-US"/>
        </a:p>
      </dgm:t>
    </dgm:pt>
    <dgm:pt modelId="{D2BE1759-A633-4286-98D8-955FE24186BA}" type="pres">
      <dgm:prSet presAssocID="{7DC9EE5E-D5D6-49D1-8726-CB5A3AA775A7}" presName="descendantText" presStyleLbl="alignAccFollowNode1" presStyleIdx="1" presStyleCnt="2">
        <dgm:presLayoutVars>
          <dgm:bulletEnabled val="1"/>
        </dgm:presLayoutVars>
      </dgm:prSet>
      <dgm:spPr/>
      <dgm:t>
        <a:bodyPr/>
        <a:lstStyle/>
        <a:p>
          <a:endParaRPr lang="en-US"/>
        </a:p>
      </dgm:t>
    </dgm:pt>
  </dgm:ptLst>
  <dgm:cxnLst>
    <dgm:cxn modelId="{E88AE24F-48EE-4D56-9497-9CEE64BA5642}" srcId="{D0440DB5-1E58-430D-8CD4-BCB0A8E13CAD}" destId="{FF4DE9BB-B801-479F-8DB0-C0A04B597207}" srcOrd="3" destOrd="0" parTransId="{4C62A51B-F715-406D-B779-F74E5BCD8017}" sibTransId="{C434E2FF-F7FA-4013-881F-4C5C3F1E427E}"/>
    <dgm:cxn modelId="{77074F8B-FB1B-485A-AADC-720649532A5C}" type="presOf" srcId="{2D0792F5-3587-47EE-8F32-0264D7236F57}" destId="{D2BE1759-A633-4286-98D8-955FE24186BA}" srcOrd="0" destOrd="2" presId="urn:microsoft.com/office/officeart/2005/8/layout/vList5"/>
    <dgm:cxn modelId="{607A77B1-7ACF-4EB4-A449-CBB88BE3C91C}" type="presOf" srcId="{C2867918-ADA3-4810-A885-FFA25F2599E8}" destId="{D2BE1759-A633-4286-98D8-955FE24186BA}" srcOrd="0" destOrd="0" presId="urn:microsoft.com/office/officeart/2005/8/layout/vList5"/>
    <dgm:cxn modelId="{A10A97B5-1F02-44F9-9DED-0B9E06721930}" type="presOf" srcId="{3D958B55-A358-44B8-850F-9AE7440A1CB2}" destId="{20104B59-3F0C-4B08-97DC-677B7F9D2EB5}" srcOrd="0" destOrd="0" presId="urn:microsoft.com/office/officeart/2005/8/layout/vList5"/>
    <dgm:cxn modelId="{B7F39DFF-4865-417B-B2FF-E22D563A4B1A}" type="presOf" srcId="{28A5788C-CBD6-4510-B35D-46945B742B44}" destId="{EA681FFA-A0C8-445F-9AD0-AE8B36D419B9}" srcOrd="0" destOrd="0" presId="urn:microsoft.com/office/officeart/2005/8/layout/vList5"/>
    <dgm:cxn modelId="{CBE7AB13-8DDF-461E-ACDD-A978B5D7F255}" srcId="{D0440DB5-1E58-430D-8CD4-BCB0A8E13CAD}" destId="{14F11AB4-22DF-43F5-BBFF-2A6E3617F048}" srcOrd="1" destOrd="0" parTransId="{DCCE5E00-37C3-448C-A552-72816273CBEF}" sibTransId="{B9E82484-2771-4BD5-A9B5-8CDD23580518}"/>
    <dgm:cxn modelId="{2329C154-A299-42CC-8516-FDEF62F3F1C3}" srcId="{7DC9EE5E-D5D6-49D1-8726-CB5A3AA775A7}" destId="{C2867918-ADA3-4810-A885-FFA25F2599E8}" srcOrd="0" destOrd="0" parTransId="{091390A1-59B9-4FA1-9B1D-7F137501BF23}" sibTransId="{B814FD66-CF4D-4094-850F-C2551D27EC53}"/>
    <dgm:cxn modelId="{6FE0C58C-5B68-4CBC-BC18-1D19789093A5}" srcId="{7DC9EE5E-D5D6-49D1-8726-CB5A3AA775A7}" destId="{783DFDB3-6A70-4F51-AFD8-769ADA92DD88}" srcOrd="3" destOrd="0" parTransId="{02464BF5-B4F0-4A4C-9F01-6EAC54BC914B}" sibTransId="{D6697C64-E398-4814-B163-71033E479BD2}"/>
    <dgm:cxn modelId="{53498B94-3E14-4B21-9AD2-819AC2BA93F5}" srcId="{28A5788C-CBD6-4510-B35D-46945B742B44}" destId="{7DC9EE5E-D5D6-49D1-8726-CB5A3AA775A7}" srcOrd="1" destOrd="0" parTransId="{B6FAED87-8021-4BBF-9173-9A52C5341039}" sibTransId="{404A7860-BDD7-4CCD-9C7A-B6BF22123D0D}"/>
    <dgm:cxn modelId="{A6CCBEB0-3C76-4ADA-B821-81190FA1AFBC}" type="presOf" srcId="{783DFDB3-6A70-4F51-AFD8-769ADA92DD88}" destId="{D2BE1759-A633-4286-98D8-955FE24186BA}" srcOrd="0" destOrd="3" presId="urn:microsoft.com/office/officeart/2005/8/layout/vList5"/>
    <dgm:cxn modelId="{A9CEF5AD-CC9A-4749-8939-EFE87BEF81DC}" srcId="{D0440DB5-1E58-430D-8CD4-BCB0A8E13CAD}" destId="{BFC1419E-25FC-4FC3-8368-156873BB82CB}" srcOrd="2" destOrd="0" parTransId="{18716371-1117-4F60-806B-1E5C40188FA5}" sibTransId="{8D9C5D9A-A138-43AE-AA12-701D07914103}"/>
    <dgm:cxn modelId="{EE13DF61-2EE6-4EBF-B5A9-38C908809124}" type="presOf" srcId="{BFC1419E-25FC-4FC3-8368-156873BB82CB}" destId="{20104B59-3F0C-4B08-97DC-677B7F9D2EB5}" srcOrd="0" destOrd="2" presId="urn:microsoft.com/office/officeart/2005/8/layout/vList5"/>
    <dgm:cxn modelId="{18467524-E03F-4F78-B6B6-FC357BC15885}" type="presOf" srcId="{D0440DB5-1E58-430D-8CD4-BCB0A8E13CAD}" destId="{C699A396-8276-44CB-989D-F3E1428FF00D}" srcOrd="0" destOrd="0" presId="urn:microsoft.com/office/officeart/2005/8/layout/vList5"/>
    <dgm:cxn modelId="{AD7916E9-7D15-4000-A807-0B9CCB77A862}" srcId="{7DC9EE5E-D5D6-49D1-8726-CB5A3AA775A7}" destId="{52890DD9-CA9E-4D8D-9BEC-8D632EFD547D}" srcOrd="1" destOrd="0" parTransId="{71238173-C609-4440-9635-CCD2496A7AF9}" sibTransId="{D3B4297D-7637-4D37-A39D-EC9B69AD0138}"/>
    <dgm:cxn modelId="{6A11EF21-E21D-4D75-AEEE-6D4A85771A39}" type="presOf" srcId="{52890DD9-CA9E-4D8D-9BEC-8D632EFD547D}" destId="{D2BE1759-A633-4286-98D8-955FE24186BA}" srcOrd="0" destOrd="1" presId="urn:microsoft.com/office/officeart/2005/8/layout/vList5"/>
    <dgm:cxn modelId="{66577C33-55BA-4471-ADCC-B528916E38ED}" srcId="{7DC9EE5E-D5D6-49D1-8726-CB5A3AA775A7}" destId="{2D0792F5-3587-47EE-8F32-0264D7236F57}" srcOrd="2" destOrd="0" parTransId="{43ADF8C0-8F8D-4BDE-B429-E07EB825C730}" sibTransId="{8EA7422D-C33F-4582-A9A8-BBE99415626E}"/>
    <dgm:cxn modelId="{4FA08519-4722-4E5E-A3FD-98D29147E441}" type="presOf" srcId="{FF4DE9BB-B801-479F-8DB0-C0A04B597207}" destId="{20104B59-3F0C-4B08-97DC-677B7F9D2EB5}" srcOrd="0" destOrd="3" presId="urn:microsoft.com/office/officeart/2005/8/layout/vList5"/>
    <dgm:cxn modelId="{05F31987-99CB-4517-8629-E865946886BC}" srcId="{D0440DB5-1E58-430D-8CD4-BCB0A8E13CAD}" destId="{3D958B55-A358-44B8-850F-9AE7440A1CB2}" srcOrd="0" destOrd="0" parTransId="{EAB5DF88-BF5E-49EA-961A-C9A7E43C8FC7}" sibTransId="{8CA1399B-3C11-4E24-BCFC-B39854315164}"/>
    <dgm:cxn modelId="{C30FAECF-85A6-49CB-AD30-3F4F20929128}" srcId="{28A5788C-CBD6-4510-B35D-46945B742B44}" destId="{D0440DB5-1E58-430D-8CD4-BCB0A8E13CAD}" srcOrd="0" destOrd="0" parTransId="{4AFFD826-9CDE-4430-9B73-18B4A85DD28E}" sibTransId="{2FF54D8A-B52E-4978-82E4-023A44E5AF37}"/>
    <dgm:cxn modelId="{445FA006-9C31-4085-8CD3-E20360BEBC00}" type="presOf" srcId="{7DC9EE5E-D5D6-49D1-8726-CB5A3AA775A7}" destId="{1FE9BD06-7FFB-47CD-9D92-430CC379CADA}" srcOrd="0" destOrd="0" presId="urn:microsoft.com/office/officeart/2005/8/layout/vList5"/>
    <dgm:cxn modelId="{44802797-CCF8-41E4-9495-D1A8F4ED3A72}" type="presOf" srcId="{14F11AB4-22DF-43F5-BBFF-2A6E3617F048}" destId="{20104B59-3F0C-4B08-97DC-677B7F9D2EB5}" srcOrd="0" destOrd="1" presId="urn:microsoft.com/office/officeart/2005/8/layout/vList5"/>
    <dgm:cxn modelId="{3CCB6468-AE8C-49FA-86E9-942FFFA59287}" type="presParOf" srcId="{EA681FFA-A0C8-445F-9AD0-AE8B36D419B9}" destId="{EEF3C7AF-9FDE-4931-96CD-120968CA2237}" srcOrd="0" destOrd="0" presId="urn:microsoft.com/office/officeart/2005/8/layout/vList5"/>
    <dgm:cxn modelId="{87EB5E46-C714-4CAA-8C79-1E230EFF0166}" type="presParOf" srcId="{EEF3C7AF-9FDE-4931-96CD-120968CA2237}" destId="{C699A396-8276-44CB-989D-F3E1428FF00D}" srcOrd="0" destOrd="0" presId="urn:microsoft.com/office/officeart/2005/8/layout/vList5"/>
    <dgm:cxn modelId="{494F204B-1B55-4B2C-9BAC-B192103E1175}" type="presParOf" srcId="{EEF3C7AF-9FDE-4931-96CD-120968CA2237}" destId="{20104B59-3F0C-4B08-97DC-677B7F9D2EB5}" srcOrd="1" destOrd="0" presId="urn:microsoft.com/office/officeart/2005/8/layout/vList5"/>
    <dgm:cxn modelId="{6BAFE2D4-85BB-4441-84CC-4B1867CAD7CE}" type="presParOf" srcId="{EA681FFA-A0C8-445F-9AD0-AE8B36D419B9}" destId="{3EA19F29-38E8-4E9E-94D0-C0EC4C66BEC4}" srcOrd="1" destOrd="0" presId="urn:microsoft.com/office/officeart/2005/8/layout/vList5"/>
    <dgm:cxn modelId="{E67A7672-FD8C-45D3-87B7-B98375E075C6}" type="presParOf" srcId="{EA681FFA-A0C8-445F-9AD0-AE8B36D419B9}" destId="{45180002-C591-46FB-8E80-44F3B1BA26D0}" srcOrd="2" destOrd="0" presId="urn:microsoft.com/office/officeart/2005/8/layout/vList5"/>
    <dgm:cxn modelId="{186622D3-51F0-43DB-A3F8-173B79F11AEF}" type="presParOf" srcId="{45180002-C591-46FB-8E80-44F3B1BA26D0}" destId="{1FE9BD06-7FFB-47CD-9D92-430CC379CADA}" srcOrd="0" destOrd="0" presId="urn:microsoft.com/office/officeart/2005/8/layout/vList5"/>
    <dgm:cxn modelId="{235883BB-4DC5-4B6F-A6B8-5BE6D6810972}" type="presParOf" srcId="{45180002-C591-46FB-8E80-44F3B1BA26D0}" destId="{D2BE1759-A633-4286-98D8-955FE24186B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16B2A-847A-465E-B1C6-97652023AFC7}"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120BC1E5-3EF9-4919-A1FE-DA641C485D1D}">
      <dgm:prSet custT="1"/>
      <dgm:spPr>
        <a:xfrm>
          <a:off x="0" y="2435"/>
          <a:ext cx="3655114" cy="1607112"/>
        </a:xfrm>
        <a:prstGeom prst="roundRect">
          <a:avLst/>
        </a:prstGeom>
        <a:solidFill>
          <a:srgbClr val="118CE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3200" u="sng" dirty="0" smtClean="0">
              <a:solidFill>
                <a:sysClr val="window" lastClr="FFFFFF"/>
              </a:solidFill>
              <a:latin typeface="Calibri"/>
              <a:ea typeface="+mn-ea"/>
              <a:cs typeface="+mn-cs"/>
            </a:rPr>
            <a:t>Long Beam Flexure</a:t>
          </a:r>
          <a:endParaRPr lang="en-US" sz="3200" dirty="0">
            <a:solidFill>
              <a:sysClr val="window" lastClr="FFFFFF"/>
            </a:solidFill>
            <a:latin typeface="Calibri"/>
            <a:ea typeface="+mn-ea"/>
            <a:cs typeface="+mn-cs"/>
          </a:endParaRPr>
        </a:p>
      </dgm:t>
    </dgm:pt>
    <dgm:pt modelId="{368032C4-FCF3-4042-9026-5DBEB2CE2751}" type="parTrans" cxnId="{6AE5728E-E8B0-4A05-8543-7966FF97CAF7}">
      <dgm:prSet/>
      <dgm:spPr/>
      <dgm:t>
        <a:bodyPr/>
        <a:lstStyle/>
        <a:p>
          <a:endParaRPr lang="en-US"/>
        </a:p>
      </dgm:t>
    </dgm:pt>
    <dgm:pt modelId="{678F69B2-472A-4D56-A90E-07B83E91FE2A}" type="sibTrans" cxnId="{6AE5728E-E8B0-4A05-8543-7966FF97CAF7}">
      <dgm:prSet/>
      <dgm:spPr/>
      <dgm:t>
        <a:bodyPr/>
        <a:lstStyle/>
        <a:p>
          <a:endParaRPr lang="en-US"/>
        </a:p>
      </dgm:t>
    </dgm:pt>
    <dgm:pt modelId="{FDDDF95D-9DCD-4437-82DA-780EF54E2894}">
      <dgm:prSet/>
      <dgm:spPr>
        <a:xfrm rot="5400000">
          <a:off x="6261260" y="-2442999"/>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dirty="0" smtClean="0">
              <a:solidFill>
                <a:sysClr val="windowText" lastClr="000000">
                  <a:hueOff val="0"/>
                  <a:satOff val="0"/>
                  <a:lumOff val="0"/>
                  <a:alphaOff val="0"/>
                </a:sysClr>
              </a:solidFill>
              <a:latin typeface="Calibri"/>
              <a:ea typeface="+mn-ea"/>
              <a:cs typeface="+mn-cs"/>
            </a:rPr>
            <a:t>9 total 24” x 14” panels </a:t>
          </a:r>
          <a:endParaRPr lang="en-US" dirty="0">
            <a:solidFill>
              <a:sysClr val="windowText" lastClr="000000">
                <a:hueOff val="0"/>
                <a:satOff val="0"/>
                <a:lumOff val="0"/>
                <a:alphaOff val="0"/>
              </a:sysClr>
            </a:solidFill>
            <a:latin typeface="Calibri"/>
            <a:ea typeface="+mn-ea"/>
            <a:cs typeface="+mn-cs"/>
          </a:endParaRPr>
        </a:p>
      </dgm:t>
    </dgm:pt>
    <dgm:pt modelId="{3D90F262-CBB2-4E90-83C3-DB34FC90FC70}" type="parTrans" cxnId="{DC24B14C-D529-4AD2-920D-FADFC1D61EEB}">
      <dgm:prSet/>
      <dgm:spPr/>
      <dgm:t>
        <a:bodyPr/>
        <a:lstStyle/>
        <a:p>
          <a:endParaRPr lang="en-US"/>
        </a:p>
      </dgm:t>
    </dgm:pt>
    <dgm:pt modelId="{A3DA502B-A2CD-4848-98FC-A6DB09747EC7}" type="sibTrans" cxnId="{DC24B14C-D529-4AD2-920D-FADFC1D61EEB}">
      <dgm:prSet/>
      <dgm:spPr/>
      <dgm:t>
        <a:bodyPr/>
        <a:lstStyle/>
        <a:p>
          <a:endParaRPr lang="en-US"/>
        </a:p>
      </dgm:t>
    </dgm:pt>
    <dgm:pt modelId="{CBBE4AC0-E541-4A11-8A14-E4B4C60B3670}">
      <dgm:prSet/>
      <dgm:spPr>
        <a:xfrm rot="5400000">
          <a:off x="6261260" y="-2442999"/>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dirty="0" err="1" smtClean="0">
              <a:solidFill>
                <a:sysClr val="windowText" lastClr="000000">
                  <a:hueOff val="0"/>
                  <a:satOff val="0"/>
                  <a:lumOff val="0"/>
                  <a:alphaOff val="0"/>
                </a:sysClr>
              </a:solidFill>
              <a:latin typeface="Calibri"/>
              <a:ea typeface="+mn-ea"/>
              <a:cs typeface="+mn-cs"/>
            </a:rPr>
            <a:t>Facesheet</a:t>
          </a:r>
          <a:r>
            <a:rPr lang="en-US" dirty="0" smtClean="0">
              <a:solidFill>
                <a:sysClr val="windowText" lastClr="000000">
                  <a:hueOff val="0"/>
                  <a:satOff val="0"/>
                  <a:lumOff val="0"/>
                  <a:alphaOff val="0"/>
                </a:sysClr>
              </a:solidFill>
              <a:latin typeface="Calibri"/>
              <a:ea typeface="+mn-ea"/>
              <a:cs typeface="+mn-cs"/>
            </a:rPr>
            <a:t>: Style 7781 Fiberglass, 2 ply (0,-45) </a:t>
          </a:r>
          <a:endParaRPr lang="en-US" dirty="0">
            <a:solidFill>
              <a:sysClr val="windowText" lastClr="000000">
                <a:hueOff val="0"/>
                <a:satOff val="0"/>
                <a:lumOff val="0"/>
                <a:alphaOff val="0"/>
              </a:sysClr>
            </a:solidFill>
            <a:latin typeface="Calibri"/>
            <a:ea typeface="+mn-ea"/>
            <a:cs typeface="+mn-cs"/>
          </a:endParaRPr>
        </a:p>
      </dgm:t>
    </dgm:pt>
    <dgm:pt modelId="{914A16FD-0454-4260-9027-E1638DCCAB3B}" type="parTrans" cxnId="{D5AAA0E6-ED6D-4371-BAA4-40358FE0D57E}">
      <dgm:prSet/>
      <dgm:spPr/>
      <dgm:t>
        <a:bodyPr/>
        <a:lstStyle/>
        <a:p>
          <a:endParaRPr lang="en-US"/>
        </a:p>
      </dgm:t>
    </dgm:pt>
    <dgm:pt modelId="{6B995448-D006-4F2E-BBE1-8E98424B35CA}" type="sibTrans" cxnId="{D5AAA0E6-ED6D-4371-BAA4-40358FE0D57E}">
      <dgm:prSet/>
      <dgm:spPr/>
      <dgm:t>
        <a:bodyPr/>
        <a:lstStyle/>
        <a:p>
          <a:endParaRPr lang="en-US"/>
        </a:p>
      </dgm:t>
    </dgm:pt>
    <dgm:pt modelId="{559DB141-AC70-4A98-A6FF-431CF333B5B1}">
      <dgm:prSet/>
      <dgm:spPr>
        <a:xfrm rot="5400000">
          <a:off x="6261260" y="-2442999"/>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smtClean="0">
              <a:solidFill>
                <a:sysClr val="windowText" lastClr="000000">
                  <a:hueOff val="0"/>
                  <a:satOff val="0"/>
                  <a:lumOff val="0"/>
                  <a:alphaOff val="0"/>
                </a:sysClr>
              </a:solidFill>
              <a:latin typeface="Calibri"/>
              <a:ea typeface="+mn-ea"/>
              <a:cs typeface="+mn-cs"/>
            </a:rPr>
            <a:t>Honeycomb Core:</a:t>
          </a:r>
          <a:r>
            <a:rPr lang="en-US" smtClean="0">
              <a:solidFill>
                <a:sysClr val="windowText" lastClr="000000">
                  <a:hueOff val="0"/>
                  <a:satOff val="0"/>
                  <a:lumOff val="0"/>
                  <a:alphaOff val="0"/>
                </a:sysClr>
              </a:solidFill>
              <a:latin typeface="Calibri"/>
              <a:ea typeface="+mn-ea"/>
              <a:cs typeface="+mn-cs"/>
            </a:rPr>
            <a:t> 5052-H39-1/8-0.002N-8.1 pcf (1.5” thick)</a:t>
          </a:r>
          <a:endParaRPr lang="en-US">
            <a:solidFill>
              <a:sysClr val="windowText" lastClr="000000">
                <a:hueOff val="0"/>
                <a:satOff val="0"/>
                <a:lumOff val="0"/>
                <a:alphaOff val="0"/>
              </a:sysClr>
            </a:solidFill>
            <a:latin typeface="Calibri"/>
            <a:ea typeface="+mn-ea"/>
            <a:cs typeface="+mn-cs"/>
          </a:endParaRPr>
        </a:p>
      </dgm:t>
    </dgm:pt>
    <dgm:pt modelId="{E4C7435C-84F3-46C4-A024-4403B17B1278}" type="parTrans" cxnId="{F9B75CD9-6684-42FD-B3CA-003132F62998}">
      <dgm:prSet/>
      <dgm:spPr/>
      <dgm:t>
        <a:bodyPr/>
        <a:lstStyle/>
        <a:p>
          <a:endParaRPr lang="en-US"/>
        </a:p>
      </dgm:t>
    </dgm:pt>
    <dgm:pt modelId="{FA47F58C-C073-4C6F-9FE5-B6ED9BF79A23}" type="sibTrans" cxnId="{F9B75CD9-6684-42FD-B3CA-003132F62998}">
      <dgm:prSet/>
      <dgm:spPr/>
      <dgm:t>
        <a:bodyPr/>
        <a:lstStyle/>
        <a:p>
          <a:endParaRPr lang="en-US"/>
        </a:p>
      </dgm:t>
    </dgm:pt>
    <dgm:pt modelId="{8B70321C-C456-48C4-A64F-52C262006FBE}">
      <dgm:prSet/>
      <dgm:spPr>
        <a:xfrm rot="5400000">
          <a:off x="6261260" y="-2442999"/>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dirty="0" smtClean="0">
              <a:solidFill>
                <a:sysClr val="windowText" lastClr="000000">
                  <a:hueOff val="0"/>
                  <a:satOff val="0"/>
                  <a:lumOff val="0"/>
                  <a:alphaOff val="0"/>
                </a:sysClr>
              </a:solidFill>
              <a:latin typeface="Calibri"/>
              <a:ea typeface="+mn-ea"/>
              <a:cs typeface="+mn-cs"/>
            </a:rPr>
            <a:t>Film Adhesive</a:t>
          </a:r>
          <a:r>
            <a:rPr lang="en-US" dirty="0" smtClean="0">
              <a:solidFill>
                <a:sysClr val="windowText" lastClr="000000">
                  <a:hueOff val="0"/>
                  <a:satOff val="0"/>
                  <a:lumOff val="0"/>
                  <a:alphaOff val="0"/>
                </a:sysClr>
              </a:solidFill>
              <a:latin typeface="Calibri"/>
              <a:ea typeface="+mn-ea"/>
              <a:cs typeface="+mn-cs"/>
            </a:rPr>
            <a:t>: AF163-2OST</a:t>
          </a:r>
          <a:endParaRPr lang="en-US" dirty="0">
            <a:solidFill>
              <a:sysClr val="windowText" lastClr="000000">
                <a:hueOff val="0"/>
                <a:satOff val="0"/>
                <a:lumOff val="0"/>
                <a:alphaOff val="0"/>
              </a:sysClr>
            </a:solidFill>
            <a:latin typeface="Calibri"/>
            <a:ea typeface="+mn-ea"/>
            <a:cs typeface="+mn-cs"/>
          </a:endParaRPr>
        </a:p>
      </dgm:t>
    </dgm:pt>
    <dgm:pt modelId="{A6999775-8072-4EC1-831D-7883525C7034}" type="parTrans" cxnId="{6598E707-FFCC-41F9-B89C-BFAFA0B6E81F}">
      <dgm:prSet/>
      <dgm:spPr/>
      <dgm:t>
        <a:bodyPr/>
        <a:lstStyle/>
        <a:p>
          <a:endParaRPr lang="en-US"/>
        </a:p>
      </dgm:t>
    </dgm:pt>
    <dgm:pt modelId="{9B6AD3B7-20BE-44FD-BA5B-96EFF8B8154E}" type="sibTrans" cxnId="{6598E707-FFCC-41F9-B89C-BFAFA0B6E81F}">
      <dgm:prSet/>
      <dgm:spPr/>
      <dgm:t>
        <a:bodyPr/>
        <a:lstStyle/>
        <a:p>
          <a:endParaRPr lang="en-US"/>
        </a:p>
      </dgm:t>
    </dgm:pt>
    <dgm:pt modelId="{A841801F-1F3E-4D16-8A65-0D301DEF54FC}">
      <dgm:prSet custT="1"/>
      <dgm:spPr>
        <a:xfrm>
          <a:off x="0" y="1689902"/>
          <a:ext cx="3655114" cy="1607112"/>
        </a:xfrm>
        <a:prstGeom prst="roundRect">
          <a:avLst/>
        </a:prstGeom>
        <a:solidFill>
          <a:srgbClr val="118CE7">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sz="3200" u="sng" dirty="0" smtClean="0">
              <a:solidFill>
                <a:sysClr val="window" lastClr="FFFFFF"/>
              </a:solidFill>
              <a:latin typeface="Calibri"/>
              <a:ea typeface="+mn-ea"/>
              <a:cs typeface="+mn-cs"/>
            </a:rPr>
            <a:t>Flatwise Tension</a:t>
          </a:r>
          <a:endParaRPr lang="en-US" sz="3200" dirty="0">
            <a:solidFill>
              <a:sysClr val="window" lastClr="FFFFFF"/>
            </a:solidFill>
            <a:latin typeface="Calibri"/>
            <a:ea typeface="+mn-ea"/>
            <a:cs typeface="+mn-cs"/>
          </a:endParaRPr>
        </a:p>
      </dgm:t>
    </dgm:pt>
    <dgm:pt modelId="{A2FD1B4F-9DEA-4DCF-BDCA-B06C6A0776B9}" type="parTrans" cxnId="{CDE44886-F121-414D-BD9D-F229473FD197}">
      <dgm:prSet/>
      <dgm:spPr/>
      <dgm:t>
        <a:bodyPr/>
        <a:lstStyle/>
        <a:p>
          <a:endParaRPr lang="en-US"/>
        </a:p>
      </dgm:t>
    </dgm:pt>
    <dgm:pt modelId="{B93A62D6-C273-475A-A0B9-2852F4658266}" type="sibTrans" cxnId="{CDE44886-F121-414D-BD9D-F229473FD197}">
      <dgm:prSet/>
      <dgm:spPr/>
      <dgm:t>
        <a:bodyPr/>
        <a:lstStyle/>
        <a:p>
          <a:endParaRPr lang="en-US"/>
        </a:p>
      </dgm:t>
    </dgm:pt>
    <dgm:pt modelId="{7391DCAB-14D4-4B4D-822B-D6F6945C2856}">
      <dgm:prSet/>
      <dgm:spPr>
        <a:xfrm rot="5400000">
          <a:off x="6261260" y="-755531"/>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dirty="0" smtClean="0">
              <a:solidFill>
                <a:sysClr val="windowText" lastClr="000000">
                  <a:hueOff val="0"/>
                  <a:satOff val="0"/>
                  <a:lumOff val="0"/>
                  <a:alphaOff val="0"/>
                </a:sysClr>
              </a:solidFill>
              <a:latin typeface="Calibri"/>
              <a:ea typeface="+mn-ea"/>
              <a:cs typeface="+mn-cs"/>
            </a:rPr>
            <a:t>6 total 12” x 6” panels </a:t>
          </a:r>
          <a:endParaRPr lang="en-US" dirty="0">
            <a:solidFill>
              <a:sysClr val="windowText" lastClr="000000">
                <a:hueOff val="0"/>
                <a:satOff val="0"/>
                <a:lumOff val="0"/>
                <a:alphaOff val="0"/>
              </a:sysClr>
            </a:solidFill>
            <a:latin typeface="Calibri"/>
            <a:ea typeface="+mn-ea"/>
            <a:cs typeface="+mn-cs"/>
          </a:endParaRPr>
        </a:p>
      </dgm:t>
    </dgm:pt>
    <dgm:pt modelId="{1AFDCC1E-CD0B-44D1-823F-672E2D570CD0}" type="parTrans" cxnId="{1E3F7826-A6D7-4546-A124-CAD0B7AFF23E}">
      <dgm:prSet/>
      <dgm:spPr/>
      <dgm:t>
        <a:bodyPr/>
        <a:lstStyle/>
        <a:p>
          <a:endParaRPr lang="en-US"/>
        </a:p>
      </dgm:t>
    </dgm:pt>
    <dgm:pt modelId="{00891A3A-31E2-427D-84C2-1B1A09BE4D5C}" type="sibTrans" cxnId="{1E3F7826-A6D7-4546-A124-CAD0B7AFF23E}">
      <dgm:prSet/>
      <dgm:spPr/>
      <dgm:t>
        <a:bodyPr/>
        <a:lstStyle/>
        <a:p>
          <a:endParaRPr lang="en-US"/>
        </a:p>
      </dgm:t>
    </dgm:pt>
    <dgm:pt modelId="{14BC9FE7-3CF0-40D1-920E-D370EE1648C8}">
      <dgm:prSet/>
      <dgm:spPr>
        <a:xfrm rot="5400000">
          <a:off x="6261260" y="-755531"/>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dirty="0" err="1" smtClean="0">
              <a:solidFill>
                <a:sysClr val="windowText" lastClr="000000">
                  <a:hueOff val="0"/>
                  <a:satOff val="0"/>
                  <a:lumOff val="0"/>
                  <a:alphaOff val="0"/>
                </a:sysClr>
              </a:solidFill>
              <a:latin typeface="Calibri"/>
              <a:ea typeface="+mn-ea"/>
              <a:cs typeface="+mn-cs"/>
            </a:rPr>
            <a:t>Facesheet</a:t>
          </a:r>
          <a:r>
            <a:rPr lang="en-US" u="sng" dirty="0" smtClean="0">
              <a:solidFill>
                <a:sysClr val="windowText" lastClr="000000">
                  <a:hueOff val="0"/>
                  <a:satOff val="0"/>
                  <a:lumOff val="0"/>
                  <a:alphaOff val="0"/>
                </a:sysClr>
              </a:solidFill>
              <a:latin typeface="Calibri"/>
              <a:ea typeface="+mn-ea"/>
              <a:cs typeface="+mn-cs"/>
            </a:rPr>
            <a:t>:</a:t>
          </a:r>
          <a:r>
            <a:rPr lang="en-US" dirty="0" smtClean="0">
              <a:solidFill>
                <a:sysClr val="windowText" lastClr="000000">
                  <a:hueOff val="0"/>
                  <a:satOff val="0"/>
                  <a:lumOff val="0"/>
                  <a:alphaOff val="0"/>
                </a:sysClr>
              </a:solidFill>
              <a:latin typeface="Calibri"/>
              <a:ea typeface="+mn-ea"/>
              <a:cs typeface="+mn-cs"/>
            </a:rPr>
            <a:t> Style 7781 Fiberglass, 2 ply (0,-45)</a:t>
          </a:r>
          <a:endParaRPr lang="en-US" dirty="0">
            <a:solidFill>
              <a:sysClr val="windowText" lastClr="000000">
                <a:hueOff val="0"/>
                <a:satOff val="0"/>
                <a:lumOff val="0"/>
                <a:alphaOff val="0"/>
              </a:sysClr>
            </a:solidFill>
            <a:latin typeface="Calibri"/>
            <a:ea typeface="+mn-ea"/>
            <a:cs typeface="+mn-cs"/>
          </a:endParaRPr>
        </a:p>
      </dgm:t>
    </dgm:pt>
    <dgm:pt modelId="{D2217ACD-AE0C-44CA-83FB-6F45126021B3}" type="parTrans" cxnId="{BB3141B2-30D3-4132-93AE-511361791279}">
      <dgm:prSet/>
      <dgm:spPr/>
      <dgm:t>
        <a:bodyPr/>
        <a:lstStyle/>
        <a:p>
          <a:endParaRPr lang="en-US"/>
        </a:p>
      </dgm:t>
    </dgm:pt>
    <dgm:pt modelId="{724EB598-FC81-4A93-9E95-27C972B2D335}" type="sibTrans" cxnId="{BB3141B2-30D3-4132-93AE-511361791279}">
      <dgm:prSet/>
      <dgm:spPr/>
      <dgm:t>
        <a:bodyPr/>
        <a:lstStyle/>
        <a:p>
          <a:endParaRPr lang="en-US"/>
        </a:p>
      </dgm:t>
    </dgm:pt>
    <dgm:pt modelId="{2A9B2F18-1A48-46D2-A4DB-502492AB3B0A}">
      <dgm:prSet/>
      <dgm:spPr>
        <a:xfrm rot="5400000">
          <a:off x="6261260" y="-755531"/>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smtClean="0">
              <a:solidFill>
                <a:sysClr val="windowText" lastClr="000000">
                  <a:hueOff val="0"/>
                  <a:satOff val="0"/>
                  <a:lumOff val="0"/>
                  <a:alphaOff val="0"/>
                </a:sysClr>
              </a:solidFill>
              <a:latin typeface="Calibri"/>
              <a:ea typeface="+mn-ea"/>
              <a:cs typeface="+mn-cs"/>
            </a:rPr>
            <a:t>Honeycomb Core</a:t>
          </a:r>
          <a:r>
            <a:rPr lang="en-US" smtClean="0">
              <a:solidFill>
                <a:sysClr val="windowText" lastClr="000000">
                  <a:hueOff val="0"/>
                  <a:satOff val="0"/>
                  <a:lumOff val="0"/>
                  <a:alphaOff val="0"/>
                </a:sysClr>
              </a:solidFill>
              <a:latin typeface="Calibri"/>
              <a:ea typeface="+mn-ea"/>
              <a:cs typeface="+mn-cs"/>
            </a:rPr>
            <a:t>: HTP-3/8-2.5 (1” thick)</a:t>
          </a:r>
          <a:endParaRPr lang="en-US">
            <a:solidFill>
              <a:sysClr val="windowText" lastClr="000000">
                <a:hueOff val="0"/>
                <a:satOff val="0"/>
                <a:lumOff val="0"/>
                <a:alphaOff val="0"/>
              </a:sysClr>
            </a:solidFill>
            <a:latin typeface="Calibri"/>
            <a:ea typeface="+mn-ea"/>
            <a:cs typeface="+mn-cs"/>
          </a:endParaRPr>
        </a:p>
      </dgm:t>
    </dgm:pt>
    <dgm:pt modelId="{7EB2078D-AAE8-4997-AEAC-AF222679C0D8}" type="parTrans" cxnId="{F5F0F6C9-8A1A-430B-855B-96861DCF5DBF}">
      <dgm:prSet/>
      <dgm:spPr/>
      <dgm:t>
        <a:bodyPr/>
        <a:lstStyle/>
        <a:p>
          <a:endParaRPr lang="en-US"/>
        </a:p>
      </dgm:t>
    </dgm:pt>
    <dgm:pt modelId="{E752EBA9-0209-49B7-84F6-772FCB1C28F8}" type="sibTrans" cxnId="{F5F0F6C9-8A1A-430B-855B-96861DCF5DBF}">
      <dgm:prSet/>
      <dgm:spPr/>
      <dgm:t>
        <a:bodyPr/>
        <a:lstStyle/>
        <a:p>
          <a:endParaRPr lang="en-US"/>
        </a:p>
      </dgm:t>
    </dgm:pt>
    <dgm:pt modelId="{2F314C56-E23E-4236-B213-2C7450084732}">
      <dgm:prSet/>
      <dgm:spPr>
        <a:xfrm rot="5400000">
          <a:off x="6261260" y="-755531"/>
          <a:ext cx="1285689" cy="649798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ln>
        <a:effectLst/>
      </dgm:spPr>
      <dgm:t>
        <a:bodyPr/>
        <a:lstStyle/>
        <a:p>
          <a:pPr rtl="0"/>
          <a:r>
            <a:rPr lang="en-US" u="sng" dirty="0" smtClean="0">
              <a:solidFill>
                <a:sysClr val="windowText" lastClr="000000">
                  <a:hueOff val="0"/>
                  <a:satOff val="0"/>
                  <a:lumOff val="0"/>
                  <a:alphaOff val="0"/>
                </a:sysClr>
              </a:solidFill>
              <a:latin typeface="Calibri"/>
              <a:ea typeface="+mn-ea"/>
              <a:cs typeface="+mn-cs"/>
            </a:rPr>
            <a:t>Film Adhesive</a:t>
          </a:r>
          <a:r>
            <a:rPr lang="en-US" dirty="0" smtClean="0">
              <a:solidFill>
                <a:sysClr val="windowText" lastClr="000000">
                  <a:hueOff val="0"/>
                  <a:satOff val="0"/>
                  <a:lumOff val="0"/>
                  <a:alphaOff val="0"/>
                </a:sysClr>
              </a:solidFill>
              <a:latin typeface="Calibri"/>
              <a:ea typeface="+mn-ea"/>
              <a:cs typeface="+mn-cs"/>
            </a:rPr>
            <a:t>: AF163-2OST</a:t>
          </a:r>
          <a:endParaRPr lang="en-US" dirty="0">
            <a:solidFill>
              <a:sysClr val="windowText" lastClr="000000">
                <a:hueOff val="0"/>
                <a:satOff val="0"/>
                <a:lumOff val="0"/>
                <a:alphaOff val="0"/>
              </a:sysClr>
            </a:solidFill>
            <a:latin typeface="Calibri"/>
            <a:ea typeface="+mn-ea"/>
            <a:cs typeface="+mn-cs"/>
          </a:endParaRPr>
        </a:p>
      </dgm:t>
    </dgm:pt>
    <dgm:pt modelId="{37C26359-D38B-4313-8BE1-823C23631BF7}" type="parTrans" cxnId="{0FA8E2FA-4AFB-412C-950D-CF688AA67FE9}">
      <dgm:prSet/>
      <dgm:spPr/>
      <dgm:t>
        <a:bodyPr/>
        <a:lstStyle/>
        <a:p>
          <a:endParaRPr lang="en-US"/>
        </a:p>
      </dgm:t>
    </dgm:pt>
    <dgm:pt modelId="{8CE2480F-4D2E-490D-906E-DB546A48DD06}" type="sibTrans" cxnId="{0FA8E2FA-4AFB-412C-950D-CF688AA67FE9}">
      <dgm:prSet/>
      <dgm:spPr/>
      <dgm:t>
        <a:bodyPr/>
        <a:lstStyle/>
        <a:p>
          <a:endParaRPr lang="en-US"/>
        </a:p>
      </dgm:t>
    </dgm:pt>
    <dgm:pt modelId="{3CF2B0C3-DAA2-4800-A2CE-0E9C37FDA40E}" type="pres">
      <dgm:prSet presAssocID="{4FF16B2A-847A-465E-B1C6-97652023AFC7}" presName="Name0" presStyleCnt="0">
        <dgm:presLayoutVars>
          <dgm:dir/>
          <dgm:animLvl val="lvl"/>
          <dgm:resizeHandles val="exact"/>
        </dgm:presLayoutVars>
      </dgm:prSet>
      <dgm:spPr/>
      <dgm:t>
        <a:bodyPr/>
        <a:lstStyle/>
        <a:p>
          <a:endParaRPr lang="en-US"/>
        </a:p>
      </dgm:t>
    </dgm:pt>
    <dgm:pt modelId="{1F1459DF-2D0D-4F95-B8B9-B40A33729E33}" type="pres">
      <dgm:prSet presAssocID="{120BC1E5-3EF9-4919-A1FE-DA641C485D1D}" presName="linNode" presStyleCnt="0"/>
      <dgm:spPr/>
      <dgm:t>
        <a:bodyPr/>
        <a:lstStyle/>
        <a:p>
          <a:endParaRPr lang="en-US"/>
        </a:p>
      </dgm:t>
    </dgm:pt>
    <dgm:pt modelId="{A30570A5-3B6C-488C-8C82-8995BBB285D0}" type="pres">
      <dgm:prSet presAssocID="{120BC1E5-3EF9-4919-A1FE-DA641C485D1D}" presName="parentText" presStyleLbl="node1" presStyleIdx="0" presStyleCnt="2">
        <dgm:presLayoutVars>
          <dgm:chMax val="1"/>
          <dgm:bulletEnabled val="1"/>
        </dgm:presLayoutVars>
      </dgm:prSet>
      <dgm:spPr/>
      <dgm:t>
        <a:bodyPr/>
        <a:lstStyle/>
        <a:p>
          <a:endParaRPr lang="en-US"/>
        </a:p>
      </dgm:t>
    </dgm:pt>
    <dgm:pt modelId="{0C395BC4-C842-4023-B7A6-57ED12AC4782}" type="pres">
      <dgm:prSet presAssocID="{120BC1E5-3EF9-4919-A1FE-DA641C485D1D}" presName="descendantText" presStyleLbl="alignAccFollowNode1" presStyleIdx="0" presStyleCnt="2">
        <dgm:presLayoutVars>
          <dgm:bulletEnabled val="1"/>
        </dgm:presLayoutVars>
      </dgm:prSet>
      <dgm:spPr/>
      <dgm:t>
        <a:bodyPr/>
        <a:lstStyle/>
        <a:p>
          <a:endParaRPr lang="en-US"/>
        </a:p>
      </dgm:t>
    </dgm:pt>
    <dgm:pt modelId="{8C7D87AC-EB2A-4C42-A00D-4E9E8557C7DB}" type="pres">
      <dgm:prSet presAssocID="{678F69B2-472A-4D56-A90E-07B83E91FE2A}" presName="sp" presStyleCnt="0"/>
      <dgm:spPr/>
      <dgm:t>
        <a:bodyPr/>
        <a:lstStyle/>
        <a:p>
          <a:endParaRPr lang="en-US"/>
        </a:p>
      </dgm:t>
    </dgm:pt>
    <dgm:pt modelId="{D37C1D44-6A09-483B-86D9-B1B4E5F220E8}" type="pres">
      <dgm:prSet presAssocID="{A841801F-1F3E-4D16-8A65-0D301DEF54FC}" presName="linNode" presStyleCnt="0"/>
      <dgm:spPr/>
      <dgm:t>
        <a:bodyPr/>
        <a:lstStyle/>
        <a:p>
          <a:endParaRPr lang="en-US"/>
        </a:p>
      </dgm:t>
    </dgm:pt>
    <dgm:pt modelId="{0E903932-61EB-43B9-875E-E3097AE809C8}" type="pres">
      <dgm:prSet presAssocID="{A841801F-1F3E-4D16-8A65-0D301DEF54FC}" presName="parentText" presStyleLbl="node1" presStyleIdx="1" presStyleCnt="2">
        <dgm:presLayoutVars>
          <dgm:chMax val="1"/>
          <dgm:bulletEnabled val="1"/>
        </dgm:presLayoutVars>
      </dgm:prSet>
      <dgm:spPr/>
      <dgm:t>
        <a:bodyPr/>
        <a:lstStyle/>
        <a:p>
          <a:endParaRPr lang="en-US"/>
        </a:p>
      </dgm:t>
    </dgm:pt>
    <dgm:pt modelId="{5F04E4E4-C06E-4363-9FD1-4872083D2DB2}" type="pres">
      <dgm:prSet presAssocID="{A841801F-1F3E-4D16-8A65-0D301DEF54FC}" presName="descendantText" presStyleLbl="alignAccFollowNode1" presStyleIdx="1" presStyleCnt="2">
        <dgm:presLayoutVars>
          <dgm:bulletEnabled val="1"/>
        </dgm:presLayoutVars>
      </dgm:prSet>
      <dgm:spPr/>
      <dgm:t>
        <a:bodyPr/>
        <a:lstStyle/>
        <a:p>
          <a:endParaRPr lang="en-US"/>
        </a:p>
      </dgm:t>
    </dgm:pt>
  </dgm:ptLst>
  <dgm:cxnLst>
    <dgm:cxn modelId="{FAA7BEA8-C09D-44AC-92A3-A9E7DDD01C74}" type="presOf" srcId="{2F314C56-E23E-4236-B213-2C7450084732}" destId="{5F04E4E4-C06E-4363-9FD1-4872083D2DB2}" srcOrd="0" destOrd="3" presId="urn:microsoft.com/office/officeart/2005/8/layout/vList5"/>
    <dgm:cxn modelId="{D5AAA0E6-ED6D-4371-BAA4-40358FE0D57E}" srcId="{120BC1E5-3EF9-4919-A1FE-DA641C485D1D}" destId="{CBBE4AC0-E541-4A11-8A14-E4B4C60B3670}" srcOrd="1" destOrd="0" parTransId="{914A16FD-0454-4260-9027-E1638DCCAB3B}" sibTransId="{6B995448-D006-4F2E-BBE1-8E98424B35CA}"/>
    <dgm:cxn modelId="{0FA8E2FA-4AFB-412C-950D-CF688AA67FE9}" srcId="{A841801F-1F3E-4D16-8A65-0D301DEF54FC}" destId="{2F314C56-E23E-4236-B213-2C7450084732}" srcOrd="3" destOrd="0" parTransId="{37C26359-D38B-4313-8BE1-823C23631BF7}" sibTransId="{8CE2480F-4D2E-490D-906E-DB546A48DD06}"/>
    <dgm:cxn modelId="{CEF45EB3-9899-4D03-AB64-406015347B1A}" type="presOf" srcId="{559DB141-AC70-4A98-A6FF-431CF333B5B1}" destId="{0C395BC4-C842-4023-B7A6-57ED12AC4782}" srcOrd="0" destOrd="2" presId="urn:microsoft.com/office/officeart/2005/8/layout/vList5"/>
    <dgm:cxn modelId="{E231E2E1-C49C-4BAB-BAAF-47EDDBFE329E}" type="presOf" srcId="{A841801F-1F3E-4D16-8A65-0D301DEF54FC}" destId="{0E903932-61EB-43B9-875E-E3097AE809C8}" srcOrd="0" destOrd="0" presId="urn:microsoft.com/office/officeart/2005/8/layout/vList5"/>
    <dgm:cxn modelId="{778E8A47-1666-4C1D-BB86-82CD47C2CBE9}" type="presOf" srcId="{FDDDF95D-9DCD-4437-82DA-780EF54E2894}" destId="{0C395BC4-C842-4023-B7A6-57ED12AC4782}" srcOrd="0" destOrd="0" presId="urn:microsoft.com/office/officeart/2005/8/layout/vList5"/>
    <dgm:cxn modelId="{F9B75CD9-6684-42FD-B3CA-003132F62998}" srcId="{120BC1E5-3EF9-4919-A1FE-DA641C485D1D}" destId="{559DB141-AC70-4A98-A6FF-431CF333B5B1}" srcOrd="2" destOrd="0" parTransId="{E4C7435C-84F3-46C4-A024-4403B17B1278}" sibTransId="{FA47F58C-C073-4C6F-9FE5-B6ED9BF79A23}"/>
    <dgm:cxn modelId="{4CE43A5D-B130-499A-95B4-F7897079C110}" type="presOf" srcId="{120BC1E5-3EF9-4919-A1FE-DA641C485D1D}" destId="{A30570A5-3B6C-488C-8C82-8995BBB285D0}" srcOrd="0" destOrd="0" presId="urn:microsoft.com/office/officeart/2005/8/layout/vList5"/>
    <dgm:cxn modelId="{FA00FFD3-3DDF-4598-BA21-051A75A14B22}" type="presOf" srcId="{CBBE4AC0-E541-4A11-8A14-E4B4C60B3670}" destId="{0C395BC4-C842-4023-B7A6-57ED12AC4782}" srcOrd="0" destOrd="1" presId="urn:microsoft.com/office/officeart/2005/8/layout/vList5"/>
    <dgm:cxn modelId="{1E3F7826-A6D7-4546-A124-CAD0B7AFF23E}" srcId="{A841801F-1F3E-4D16-8A65-0D301DEF54FC}" destId="{7391DCAB-14D4-4B4D-822B-D6F6945C2856}" srcOrd="0" destOrd="0" parTransId="{1AFDCC1E-CD0B-44D1-823F-672E2D570CD0}" sibTransId="{00891A3A-31E2-427D-84C2-1B1A09BE4D5C}"/>
    <dgm:cxn modelId="{6AE5728E-E8B0-4A05-8543-7966FF97CAF7}" srcId="{4FF16B2A-847A-465E-B1C6-97652023AFC7}" destId="{120BC1E5-3EF9-4919-A1FE-DA641C485D1D}" srcOrd="0" destOrd="0" parTransId="{368032C4-FCF3-4042-9026-5DBEB2CE2751}" sibTransId="{678F69B2-472A-4D56-A90E-07B83E91FE2A}"/>
    <dgm:cxn modelId="{EB13D494-3EE6-4B8B-8991-45A3938AF8A6}" type="presOf" srcId="{7391DCAB-14D4-4B4D-822B-D6F6945C2856}" destId="{5F04E4E4-C06E-4363-9FD1-4872083D2DB2}" srcOrd="0" destOrd="0" presId="urn:microsoft.com/office/officeart/2005/8/layout/vList5"/>
    <dgm:cxn modelId="{3E6DA54C-1FF6-4621-96EE-F230F01B9A2F}" type="presOf" srcId="{2A9B2F18-1A48-46D2-A4DB-502492AB3B0A}" destId="{5F04E4E4-C06E-4363-9FD1-4872083D2DB2}" srcOrd="0" destOrd="2" presId="urn:microsoft.com/office/officeart/2005/8/layout/vList5"/>
    <dgm:cxn modelId="{C1AB126E-0FEB-4D67-B588-F4C775C88901}" type="presOf" srcId="{14BC9FE7-3CF0-40D1-920E-D370EE1648C8}" destId="{5F04E4E4-C06E-4363-9FD1-4872083D2DB2}" srcOrd="0" destOrd="1" presId="urn:microsoft.com/office/officeart/2005/8/layout/vList5"/>
    <dgm:cxn modelId="{6598E707-FFCC-41F9-B89C-BFAFA0B6E81F}" srcId="{120BC1E5-3EF9-4919-A1FE-DA641C485D1D}" destId="{8B70321C-C456-48C4-A64F-52C262006FBE}" srcOrd="3" destOrd="0" parTransId="{A6999775-8072-4EC1-831D-7883525C7034}" sibTransId="{9B6AD3B7-20BE-44FD-BA5B-96EFF8B8154E}"/>
    <dgm:cxn modelId="{CDE44886-F121-414D-BD9D-F229473FD197}" srcId="{4FF16B2A-847A-465E-B1C6-97652023AFC7}" destId="{A841801F-1F3E-4D16-8A65-0D301DEF54FC}" srcOrd="1" destOrd="0" parTransId="{A2FD1B4F-9DEA-4DCF-BDCA-B06C6A0776B9}" sibTransId="{B93A62D6-C273-475A-A0B9-2852F4658266}"/>
    <dgm:cxn modelId="{BB3141B2-30D3-4132-93AE-511361791279}" srcId="{A841801F-1F3E-4D16-8A65-0D301DEF54FC}" destId="{14BC9FE7-3CF0-40D1-920E-D370EE1648C8}" srcOrd="1" destOrd="0" parTransId="{D2217ACD-AE0C-44CA-83FB-6F45126021B3}" sibTransId="{724EB598-FC81-4A93-9E95-27C972B2D335}"/>
    <dgm:cxn modelId="{74604FE1-D970-4ADC-B184-9DA08B926CE0}" type="presOf" srcId="{8B70321C-C456-48C4-A64F-52C262006FBE}" destId="{0C395BC4-C842-4023-B7A6-57ED12AC4782}" srcOrd="0" destOrd="3" presId="urn:microsoft.com/office/officeart/2005/8/layout/vList5"/>
    <dgm:cxn modelId="{5F853217-C1D6-457D-B0D5-1B760FA9081D}" type="presOf" srcId="{4FF16B2A-847A-465E-B1C6-97652023AFC7}" destId="{3CF2B0C3-DAA2-4800-A2CE-0E9C37FDA40E}" srcOrd="0" destOrd="0" presId="urn:microsoft.com/office/officeart/2005/8/layout/vList5"/>
    <dgm:cxn modelId="{DC24B14C-D529-4AD2-920D-FADFC1D61EEB}" srcId="{120BC1E5-3EF9-4919-A1FE-DA641C485D1D}" destId="{FDDDF95D-9DCD-4437-82DA-780EF54E2894}" srcOrd="0" destOrd="0" parTransId="{3D90F262-CBB2-4E90-83C3-DB34FC90FC70}" sibTransId="{A3DA502B-A2CD-4848-98FC-A6DB09747EC7}"/>
    <dgm:cxn modelId="{F5F0F6C9-8A1A-430B-855B-96861DCF5DBF}" srcId="{A841801F-1F3E-4D16-8A65-0D301DEF54FC}" destId="{2A9B2F18-1A48-46D2-A4DB-502492AB3B0A}" srcOrd="2" destOrd="0" parTransId="{7EB2078D-AAE8-4997-AEAC-AF222679C0D8}" sibTransId="{E752EBA9-0209-49B7-84F6-772FCB1C28F8}"/>
    <dgm:cxn modelId="{72194D04-A773-40ED-8002-08F7E1D2A092}" type="presParOf" srcId="{3CF2B0C3-DAA2-4800-A2CE-0E9C37FDA40E}" destId="{1F1459DF-2D0D-4F95-B8B9-B40A33729E33}" srcOrd="0" destOrd="0" presId="urn:microsoft.com/office/officeart/2005/8/layout/vList5"/>
    <dgm:cxn modelId="{3331C7FE-ED81-40DC-901C-D1009E59F597}" type="presParOf" srcId="{1F1459DF-2D0D-4F95-B8B9-B40A33729E33}" destId="{A30570A5-3B6C-488C-8C82-8995BBB285D0}" srcOrd="0" destOrd="0" presId="urn:microsoft.com/office/officeart/2005/8/layout/vList5"/>
    <dgm:cxn modelId="{392E315C-A15D-4A15-A013-AA8F9DF47BEA}" type="presParOf" srcId="{1F1459DF-2D0D-4F95-B8B9-B40A33729E33}" destId="{0C395BC4-C842-4023-B7A6-57ED12AC4782}" srcOrd="1" destOrd="0" presId="urn:microsoft.com/office/officeart/2005/8/layout/vList5"/>
    <dgm:cxn modelId="{9CB489E5-2C90-4483-9ADC-44A598A434C4}" type="presParOf" srcId="{3CF2B0C3-DAA2-4800-A2CE-0E9C37FDA40E}" destId="{8C7D87AC-EB2A-4C42-A00D-4E9E8557C7DB}" srcOrd="1" destOrd="0" presId="urn:microsoft.com/office/officeart/2005/8/layout/vList5"/>
    <dgm:cxn modelId="{76D05B54-34BE-495C-8942-A68364685A86}" type="presParOf" srcId="{3CF2B0C3-DAA2-4800-A2CE-0E9C37FDA40E}" destId="{D37C1D44-6A09-483B-86D9-B1B4E5F220E8}" srcOrd="2" destOrd="0" presId="urn:microsoft.com/office/officeart/2005/8/layout/vList5"/>
    <dgm:cxn modelId="{DD631673-324C-4452-AF49-148F223805B8}" type="presParOf" srcId="{D37C1D44-6A09-483B-86D9-B1B4E5F220E8}" destId="{0E903932-61EB-43B9-875E-E3097AE809C8}" srcOrd="0" destOrd="0" presId="urn:microsoft.com/office/officeart/2005/8/layout/vList5"/>
    <dgm:cxn modelId="{E6447818-226A-4165-840D-5BE5298516A4}" type="presParOf" srcId="{D37C1D44-6A09-483B-86D9-B1B4E5F220E8}" destId="{5F04E4E4-C06E-4363-9FD1-4872083D2DB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B7657-A4FD-4986-A4B9-62A25D48B5FC}">
      <dsp:nvSpPr>
        <dsp:cNvPr id="0" name=""/>
        <dsp:cNvSpPr/>
      </dsp:nvSpPr>
      <dsp:spPr>
        <a:xfrm>
          <a:off x="349985" y="3358"/>
          <a:ext cx="1916587" cy="114995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Test Specimen Design </a:t>
          </a:r>
          <a:endParaRPr lang="en-US" sz="1600" kern="1200" dirty="0"/>
        </a:p>
      </dsp:txBody>
      <dsp:txXfrm>
        <a:off x="383666" y="37039"/>
        <a:ext cx="1849225" cy="1082590"/>
      </dsp:txXfrm>
    </dsp:sp>
    <dsp:sp modelId="{83A2D8EE-1DCA-48D6-91D8-40022D44320F}">
      <dsp:nvSpPr>
        <dsp:cNvPr id="0" name=""/>
        <dsp:cNvSpPr/>
      </dsp:nvSpPr>
      <dsp:spPr>
        <a:xfrm>
          <a:off x="2435233" y="340677"/>
          <a:ext cx="406316" cy="475313"/>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435233" y="435740"/>
        <a:ext cx="284421" cy="285187"/>
      </dsp:txXfrm>
    </dsp:sp>
    <dsp:sp modelId="{218F2FD2-B433-4562-93F1-917E12D1009E}">
      <dsp:nvSpPr>
        <dsp:cNvPr id="0" name=""/>
        <dsp:cNvSpPr/>
      </dsp:nvSpPr>
      <dsp:spPr>
        <a:xfrm>
          <a:off x="3033208" y="3358"/>
          <a:ext cx="1916587" cy="1149952"/>
        </a:xfrm>
        <a:prstGeom prst="roundRect">
          <a:avLst>
            <a:gd name="adj" fmla="val 10000"/>
          </a:avLst>
        </a:prstGeom>
        <a:gradFill rotWithShape="0">
          <a:gsLst>
            <a:gs pos="0">
              <a:schemeClr val="accent5">
                <a:hueOff val="-919168"/>
                <a:satOff val="-1278"/>
                <a:lumOff val="-490"/>
                <a:alphaOff val="0"/>
                <a:satMod val="103000"/>
                <a:lumMod val="102000"/>
                <a:tint val="94000"/>
              </a:schemeClr>
            </a:gs>
            <a:gs pos="50000">
              <a:schemeClr val="accent5">
                <a:hueOff val="-919168"/>
                <a:satOff val="-1278"/>
                <a:lumOff val="-490"/>
                <a:alphaOff val="0"/>
                <a:satMod val="110000"/>
                <a:lumMod val="100000"/>
                <a:shade val="100000"/>
              </a:schemeClr>
            </a:gs>
            <a:gs pos="100000">
              <a:schemeClr val="accent5">
                <a:hueOff val="-919168"/>
                <a:satOff val="-1278"/>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Specimen Material Procurement</a:t>
          </a:r>
          <a:endParaRPr lang="en-US" sz="1600" kern="1200" dirty="0"/>
        </a:p>
      </dsp:txBody>
      <dsp:txXfrm>
        <a:off x="3066889" y="37039"/>
        <a:ext cx="1849225" cy="1082590"/>
      </dsp:txXfrm>
    </dsp:sp>
    <dsp:sp modelId="{C714BDCE-98BC-4F4B-AD50-966DCD6D638E}">
      <dsp:nvSpPr>
        <dsp:cNvPr id="0" name=""/>
        <dsp:cNvSpPr/>
      </dsp:nvSpPr>
      <dsp:spPr>
        <a:xfrm>
          <a:off x="5118456" y="340677"/>
          <a:ext cx="406316" cy="475313"/>
        </a:xfrm>
        <a:prstGeom prst="rightArrow">
          <a:avLst>
            <a:gd name="adj1" fmla="val 60000"/>
            <a:gd name="adj2" fmla="val 50000"/>
          </a:avLst>
        </a:prstGeom>
        <a:gradFill rotWithShape="0">
          <a:gsLst>
            <a:gs pos="0">
              <a:schemeClr val="accent5">
                <a:hueOff val="-1050478"/>
                <a:satOff val="-1461"/>
                <a:lumOff val="-560"/>
                <a:alphaOff val="0"/>
                <a:satMod val="103000"/>
                <a:lumMod val="102000"/>
                <a:tint val="94000"/>
              </a:schemeClr>
            </a:gs>
            <a:gs pos="50000">
              <a:schemeClr val="accent5">
                <a:hueOff val="-1050478"/>
                <a:satOff val="-1461"/>
                <a:lumOff val="-560"/>
                <a:alphaOff val="0"/>
                <a:satMod val="110000"/>
                <a:lumMod val="100000"/>
                <a:shade val="100000"/>
              </a:schemeClr>
            </a:gs>
            <a:gs pos="100000">
              <a:schemeClr val="accent5">
                <a:hueOff val="-1050478"/>
                <a:satOff val="-1461"/>
                <a:lumOff val="-5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118456" y="435740"/>
        <a:ext cx="284421" cy="285187"/>
      </dsp:txXfrm>
    </dsp:sp>
    <dsp:sp modelId="{A9960DC8-7FE2-41D3-8C3A-EF49279FE135}">
      <dsp:nvSpPr>
        <dsp:cNvPr id="0" name=""/>
        <dsp:cNvSpPr/>
      </dsp:nvSpPr>
      <dsp:spPr>
        <a:xfrm>
          <a:off x="5716431" y="3358"/>
          <a:ext cx="1916587" cy="1149952"/>
        </a:xfrm>
        <a:prstGeom prst="roundRect">
          <a:avLst>
            <a:gd name="adj" fmla="val 10000"/>
          </a:avLst>
        </a:prstGeom>
        <a:gradFill rotWithShape="0">
          <a:gsLst>
            <a:gs pos="0">
              <a:schemeClr val="accent5">
                <a:hueOff val="-1838336"/>
                <a:satOff val="-2557"/>
                <a:lumOff val="-981"/>
                <a:alphaOff val="0"/>
                <a:satMod val="103000"/>
                <a:lumMod val="102000"/>
                <a:tint val="94000"/>
              </a:schemeClr>
            </a:gs>
            <a:gs pos="50000">
              <a:schemeClr val="accent5">
                <a:hueOff val="-1838336"/>
                <a:satOff val="-2557"/>
                <a:lumOff val="-981"/>
                <a:alphaOff val="0"/>
                <a:satMod val="110000"/>
                <a:lumMod val="100000"/>
                <a:shade val="100000"/>
              </a:schemeClr>
            </a:gs>
            <a:gs pos="100000">
              <a:schemeClr val="accent5">
                <a:hueOff val="-1838336"/>
                <a:satOff val="-2557"/>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Test Specimen Fabrication</a:t>
          </a:r>
          <a:endParaRPr lang="en-US" sz="1600" kern="1200" dirty="0"/>
        </a:p>
      </dsp:txBody>
      <dsp:txXfrm>
        <a:off x="5750112" y="37039"/>
        <a:ext cx="1849225" cy="1082590"/>
      </dsp:txXfrm>
    </dsp:sp>
    <dsp:sp modelId="{00FEE76C-F099-42CA-92D8-D8DF07A575B8}">
      <dsp:nvSpPr>
        <dsp:cNvPr id="0" name=""/>
        <dsp:cNvSpPr/>
      </dsp:nvSpPr>
      <dsp:spPr>
        <a:xfrm>
          <a:off x="7801679" y="340677"/>
          <a:ext cx="406316" cy="475313"/>
        </a:xfrm>
        <a:prstGeom prst="rightArrow">
          <a:avLst>
            <a:gd name="adj1" fmla="val 60000"/>
            <a:gd name="adj2" fmla="val 50000"/>
          </a:avLst>
        </a:prstGeom>
        <a:gradFill rotWithShape="0">
          <a:gsLst>
            <a:gs pos="0">
              <a:schemeClr val="accent5">
                <a:hueOff val="-2100956"/>
                <a:satOff val="-2922"/>
                <a:lumOff val="-1121"/>
                <a:alphaOff val="0"/>
                <a:satMod val="103000"/>
                <a:lumMod val="102000"/>
                <a:tint val="94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7801679" y="435740"/>
        <a:ext cx="284421" cy="285187"/>
      </dsp:txXfrm>
    </dsp:sp>
    <dsp:sp modelId="{758293A8-B859-4AF0-A522-EE99E574FE9D}">
      <dsp:nvSpPr>
        <dsp:cNvPr id="0" name=""/>
        <dsp:cNvSpPr/>
      </dsp:nvSpPr>
      <dsp:spPr>
        <a:xfrm>
          <a:off x="8399654" y="3358"/>
          <a:ext cx="1916587" cy="1149952"/>
        </a:xfrm>
        <a:prstGeom prst="roundRect">
          <a:avLst>
            <a:gd name="adj" fmla="val 10000"/>
          </a:avLst>
        </a:prstGeom>
        <a:gradFill rotWithShape="0">
          <a:gsLst>
            <a:gs pos="0">
              <a:schemeClr val="accent5">
                <a:hueOff val="-2757504"/>
                <a:satOff val="-3835"/>
                <a:lumOff val="-1471"/>
                <a:alphaOff val="0"/>
                <a:satMod val="103000"/>
                <a:lumMod val="102000"/>
                <a:tint val="94000"/>
              </a:schemeClr>
            </a:gs>
            <a:gs pos="50000">
              <a:schemeClr val="accent5">
                <a:hueOff val="-2757504"/>
                <a:satOff val="-3835"/>
                <a:lumOff val="-1471"/>
                <a:alphaOff val="0"/>
                <a:satMod val="110000"/>
                <a:lumMod val="100000"/>
                <a:shade val="100000"/>
              </a:schemeClr>
            </a:gs>
            <a:gs pos="100000">
              <a:schemeClr val="accent5">
                <a:hueOff val="-2757504"/>
                <a:satOff val="-3835"/>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NDI of Test Specimens</a:t>
          </a:r>
          <a:endParaRPr lang="en-US" sz="1600" kern="1200" dirty="0"/>
        </a:p>
      </dsp:txBody>
      <dsp:txXfrm>
        <a:off x="8433335" y="37039"/>
        <a:ext cx="1849225" cy="1082590"/>
      </dsp:txXfrm>
    </dsp:sp>
    <dsp:sp modelId="{82347A04-54DE-4B76-A789-2BA9F2822A29}">
      <dsp:nvSpPr>
        <dsp:cNvPr id="0" name=""/>
        <dsp:cNvSpPr/>
      </dsp:nvSpPr>
      <dsp:spPr>
        <a:xfrm rot="5400000">
          <a:off x="9154790" y="1287472"/>
          <a:ext cx="406316" cy="475313"/>
        </a:xfrm>
        <a:prstGeom prst="rightArrow">
          <a:avLst>
            <a:gd name="adj1" fmla="val 60000"/>
            <a:gd name="adj2" fmla="val 50000"/>
          </a:avLst>
        </a:prstGeom>
        <a:gradFill rotWithShape="0">
          <a:gsLst>
            <a:gs pos="0">
              <a:schemeClr val="accent5">
                <a:hueOff val="-3151433"/>
                <a:satOff val="-4383"/>
                <a:lumOff val="-1681"/>
                <a:alphaOff val="0"/>
                <a:satMod val="103000"/>
                <a:lumMod val="102000"/>
                <a:tint val="94000"/>
              </a:schemeClr>
            </a:gs>
            <a:gs pos="50000">
              <a:schemeClr val="accent5">
                <a:hueOff val="-3151433"/>
                <a:satOff val="-4383"/>
                <a:lumOff val="-1681"/>
                <a:alphaOff val="0"/>
                <a:satMod val="110000"/>
                <a:lumMod val="100000"/>
                <a:shade val="100000"/>
              </a:schemeClr>
            </a:gs>
            <a:gs pos="100000">
              <a:schemeClr val="accent5">
                <a:hueOff val="-3151433"/>
                <a:satOff val="-4383"/>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9215355" y="1321971"/>
        <a:ext cx="285187" cy="284421"/>
      </dsp:txXfrm>
    </dsp:sp>
    <dsp:sp modelId="{9B93DA4A-2219-4D16-B209-AC2EC0D7C3BD}">
      <dsp:nvSpPr>
        <dsp:cNvPr id="0" name=""/>
        <dsp:cNvSpPr/>
      </dsp:nvSpPr>
      <dsp:spPr>
        <a:xfrm>
          <a:off x="8399654" y="1919946"/>
          <a:ext cx="1916587" cy="1149952"/>
        </a:xfrm>
        <a:prstGeom prst="roundRect">
          <a:avLst>
            <a:gd name="adj" fmla="val 10000"/>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Painting Test Specimens </a:t>
          </a:r>
          <a:endParaRPr lang="en-US" sz="1600" kern="1200" dirty="0"/>
        </a:p>
      </dsp:txBody>
      <dsp:txXfrm>
        <a:off x="8433335" y="1953627"/>
        <a:ext cx="1849225" cy="1082590"/>
      </dsp:txXfrm>
    </dsp:sp>
    <dsp:sp modelId="{C6FF4EA5-9966-4963-846C-1CAB4C195FF1}">
      <dsp:nvSpPr>
        <dsp:cNvPr id="0" name=""/>
        <dsp:cNvSpPr/>
      </dsp:nvSpPr>
      <dsp:spPr>
        <a:xfrm rot="10800000">
          <a:off x="7824678" y="2257265"/>
          <a:ext cx="406316" cy="475313"/>
        </a:xfrm>
        <a:prstGeom prst="rightArrow">
          <a:avLst>
            <a:gd name="adj1" fmla="val 60000"/>
            <a:gd name="adj2" fmla="val 50000"/>
          </a:avLst>
        </a:prstGeom>
        <a:gradFill rotWithShape="0">
          <a:gsLst>
            <a:gs pos="0">
              <a:schemeClr val="accent5">
                <a:hueOff val="-4201911"/>
                <a:satOff val="-5845"/>
                <a:lumOff val="-2241"/>
                <a:alphaOff val="0"/>
                <a:satMod val="103000"/>
                <a:lumMod val="102000"/>
                <a:tint val="94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7946573" y="2352328"/>
        <a:ext cx="284421" cy="285187"/>
      </dsp:txXfrm>
    </dsp:sp>
    <dsp:sp modelId="{3108F7F1-9991-441C-9816-06E282F450CC}">
      <dsp:nvSpPr>
        <dsp:cNvPr id="0" name=""/>
        <dsp:cNvSpPr/>
      </dsp:nvSpPr>
      <dsp:spPr>
        <a:xfrm>
          <a:off x="5716431" y="1919946"/>
          <a:ext cx="1916587" cy="1149952"/>
        </a:xfrm>
        <a:prstGeom prst="roundRect">
          <a:avLst>
            <a:gd name="adj" fmla="val 10000"/>
          </a:avLst>
        </a:prstGeom>
        <a:gradFill rotWithShape="0">
          <a:gsLst>
            <a:gs pos="0">
              <a:schemeClr val="accent5">
                <a:hueOff val="-4595840"/>
                <a:satOff val="-6392"/>
                <a:lumOff val="-2451"/>
                <a:alphaOff val="0"/>
                <a:satMod val="103000"/>
                <a:lumMod val="102000"/>
                <a:tint val="94000"/>
              </a:schemeClr>
            </a:gs>
            <a:gs pos="50000">
              <a:schemeClr val="accent5">
                <a:hueOff val="-4595840"/>
                <a:satOff val="-6392"/>
                <a:lumOff val="-2451"/>
                <a:alphaOff val="0"/>
                <a:satMod val="110000"/>
                <a:lumMod val="100000"/>
                <a:shade val="100000"/>
              </a:schemeClr>
            </a:gs>
            <a:gs pos="100000">
              <a:schemeClr val="accent5">
                <a:hueOff val="-4595840"/>
                <a:satOff val="-6392"/>
                <a:lumOff val="-2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Paint Removal Testing With Type VII PMB &amp; Mechanical Sanding </a:t>
          </a:r>
          <a:endParaRPr lang="en-US" sz="1600" kern="1200" dirty="0"/>
        </a:p>
      </dsp:txBody>
      <dsp:txXfrm>
        <a:off x="5750112" y="1953627"/>
        <a:ext cx="1849225" cy="1082590"/>
      </dsp:txXfrm>
    </dsp:sp>
    <dsp:sp modelId="{10F172B9-9206-4346-82DA-CBBB875E6340}">
      <dsp:nvSpPr>
        <dsp:cNvPr id="0" name=""/>
        <dsp:cNvSpPr/>
      </dsp:nvSpPr>
      <dsp:spPr>
        <a:xfrm rot="10800000">
          <a:off x="5141455" y="2257265"/>
          <a:ext cx="406316" cy="475313"/>
        </a:xfrm>
        <a:prstGeom prst="rightArrow">
          <a:avLst>
            <a:gd name="adj1" fmla="val 60000"/>
            <a:gd name="adj2" fmla="val 50000"/>
          </a:avLst>
        </a:prstGeom>
        <a:gradFill rotWithShape="0">
          <a:gsLst>
            <a:gs pos="0">
              <a:schemeClr val="accent5">
                <a:hueOff val="-5252389"/>
                <a:satOff val="-7306"/>
                <a:lumOff val="-2801"/>
                <a:alphaOff val="0"/>
                <a:satMod val="103000"/>
                <a:lumMod val="102000"/>
                <a:tint val="94000"/>
              </a:schemeClr>
            </a:gs>
            <a:gs pos="50000">
              <a:schemeClr val="accent5">
                <a:hueOff val="-5252389"/>
                <a:satOff val="-7306"/>
                <a:lumOff val="-2801"/>
                <a:alphaOff val="0"/>
                <a:satMod val="110000"/>
                <a:lumMod val="100000"/>
                <a:shade val="100000"/>
              </a:schemeClr>
            </a:gs>
            <a:gs pos="100000">
              <a:schemeClr val="accent5">
                <a:hueOff val="-5252389"/>
                <a:satOff val="-7306"/>
                <a:lumOff val="-28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5263350" y="2352328"/>
        <a:ext cx="284421" cy="285187"/>
      </dsp:txXfrm>
    </dsp:sp>
    <dsp:sp modelId="{87D2120F-5AFB-4480-89FB-4A27A9500B77}">
      <dsp:nvSpPr>
        <dsp:cNvPr id="0" name=""/>
        <dsp:cNvSpPr/>
      </dsp:nvSpPr>
      <dsp:spPr>
        <a:xfrm>
          <a:off x="3033208" y="1919946"/>
          <a:ext cx="1916587" cy="1149952"/>
        </a:xfrm>
        <a:prstGeom prst="roundRect">
          <a:avLst>
            <a:gd name="adj" fmla="val 10000"/>
          </a:avLst>
        </a:prstGeom>
        <a:gradFill rotWithShape="0">
          <a:gsLst>
            <a:gs pos="0">
              <a:schemeClr val="accent5">
                <a:hueOff val="-5515009"/>
                <a:satOff val="-7671"/>
                <a:lumOff val="-2942"/>
                <a:alphaOff val="0"/>
                <a:satMod val="103000"/>
                <a:lumMod val="102000"/>
                <a:tint val="94000"/>
              </a:schemeClr>
            </a:gs>
            <a:gs pos="50000">
              <a:schemeClr val="accent5">
                <a:hueOff val="-5515009"/>
                <a:satOff val="-7671"/>
                <a:lumOff val="-2942"/>
                <a:alphaOff val="0"/>
                <a:satMod val="110000"/>
                <a:lumMod val="100000"/>
                <a:shade val="100000"/>
              </a:schemeClr>
            </a:gs>
            <a:gs pos="100000">
              <a:schemeClr val="accent5">
                <a:hueOff val="-5515009"/>
                <a:satOff val="-7671"/>
                <a:lumOff val="-29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Post Paint Removal NDI of Test Specimens</a:t>
          </a:r>
          <a:endParaRPr lang="en-US" sz="1600" kern="1200" dirty="0"/>
        </a:p>
      </dsp:txBody>
      <dsp:txXfrm>
        <a:off x="3066889" y="1953627"/>
        <a:ext cx="1849225" cy="1082590"/>
      </dsp:txXfrm>
    </dsp:sp>
    <dsp:sp modelId="{EA595143-5699-4856-ABDF-DA2A628BB8EE}">
      <dsp:nvSpPr>
        <dsp:cNvPr id="0" name=""/>
        <dsp:cNvSpPr/>
      </dsp:nvSpPr>
      <dsp:spPr>
        <a:xfrm rot="10800000">
          <a:off x="2458232" y="2257265"/>
          <a:ext cx="406316" cy="475313"/>
        </a:xfrm>
        <a:prstGeom prst="rightArrow">
          <a:avLst>
            <a:gd name="adj1" fmla="val 60000"/>
            <a:gd name="adj2" fmla="val 50000"/>
          </a:avLst>
        </a:prstGeom>
        <a:gradFill rotWithShape="0">
          <a:gsLst>
            <a:gs pos="0">
              <a:schemeClr val="accent5">
                <a:hueOff val="-6302867"/>
                <a:satOff val="-8767"/>
                <a:lumOff val="-3362"/>
                <a:alphaOff val="0"/>
                <a:satMod val="103000"/>
                <a:lumMod val="102000"/>
                <a:tint val="94000"/>
              </a:schemeClr>
            </a:gs>
            <a:gs pos="50000">
              <a:schemeClr val="accent5">
                <a:hueOff val="-6302867"/>
                <a:satOff val="-8767"/>
                <a:lumOff val="-3362"/>
                <a:alphaOff val="0"/>
                <a:satMod val="110000"/>
                <a:lumMod val="100000"/>
                <a:shade val="100000"/>
              </a:schemeClr>
            </a:gs>
            <a:gs pos="100000">
              <a:schemeClr val="accent5">
                <a:hueOff val="-6302867"/>
                <a:satOff val="-8767"/>
                <a:lumOff val="-336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580127" y="2352328"/>
        <a:ext cx="284421" cy="285187"/>
      </dsp:txXfrm>
    </dsp:sp>
    <dsp:sp modelId="{A74FA53C-3FA5-4A50-9F95-B3526F3428DF}">
      <dsp:nvSpPr>
        <dsp:cNvPr id="0" name=""/>
        <dsp:cNvSpPr/>
      </dsp:nvSpPr>
      <dsp:spPr>
        <a:xfrm>
          <a:off x="349985" y="1919946"/>
          <a:ext cx="1916587" cy="1149952"/>
        </a:xfrm>
        <a:prstGeom prst="roundRect">
          <a:avLst>
            <a:gd name="adj" fmla="val 10000"/>
          </a:avLst>
        </a:prstGeom>
        <a:gradFill rotWithShape="0">
          <a:gsLst>
            <a:gs pos="0">
              <a:schemeClr val="accent5">
                <a:hueOff val="-6434176"/>
                <a:satOff val="-8949"/>
                <a:lumOff val="-3432"/>
                <a:alphaOff val="0"/>
                <a:satMod val="103000"/>
                <a:lumMod val="102000"/>
                <a:tint val="94000"/>
              </a:schemeClr>
            </a:gs>
            <a:gs pos="50000">
              <a:schemeClr val="accent5">
                <a:hueOff val="-6434176"/>
                <a:satOff val="-8949"/>
                <a:lumOff val="-3432"/>
                <a:alphaOff val="0"/>
                <a:satMod val="110000"/>
                <a:lumMod val="100000"/>
                <a:shade val="100000"/>
              </a:schemeClr>
            </a:gs>
            <a:gs pos="100000">
              <a:schemeClr val="accent5">
                <a:hueOff val="-6434176"/>
                <a:satOff val="-8949"/>
                <a:lumOff val="-343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Mechanical Testing of Specimens</a:t>
          </a:r>
          <a:endParaRPr lang="en-US" sz="1600" kern="1200" dirty="0"/>
        </a:p>
      </dsp:txBody>
      <dsp:txXfrm>
        <a:off x="383666" y="1953627"/>
        <a:ext cx="1849225" cy="1082590"/>
      </dsp:txXfrm>
    </dsp:sp>
    <dsp:sp modelId="{C0A92300-6020-4244-9ACB-10EA1EDED687}">
      <dsp:nvSpPr>
        <dsp:cNvPr id="0" name=""/>
        <dsp:cNvSpPr/>
      </dsp:nvSpPr>
      <dsp:spPr>
        <a:xfrm rot="5400000">
          <a:off x="1105121" y="3204060"/>
          <a:ext cx="406316" cy="475313"/>
        </a:xfrm>
        <a:prstGeom prst="rightArrow">
          <a:avLst>
            <a:gd name="adj1" fmla="val 60000"/>
            <a:gd name="adj2" fmla="val 5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5400000">
        <a:off x="1165686" y="3238559"/>
        <a:ext cx="285187" cy="284421"/>
      </dsp:txXfrm>
    </dsp:sp>
    <dsp:sp modelId="{EB55018D-A579-42EF-9317-4BB6B889A96D}">
      <dsp:nvSpPr>
        <dsp:cNvPr id="0" name=""/>
        <dsp:cNvSpPr/>
      </dsp:nvSpPr>
      <dsp:spPr>
        <a:xfrm>
          <a:off x="349985" y="3836533"/>
          <a:ext cx="1916587" cy="1149952"/>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Specimen Microstructural Evaluation/Electrical Testing</a:t>
          </a:r>
          <a:endParaRPr lang="en-US" sz="1600" kern="1200" dirty="0"/>
        </a:p>
      </dsp:txBody>
      <dsp:txXfrm>
        <a:off x="383666" y="3870214"/>
        <a:ext cx="1849225" cy="1082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04B59-3F0C-4B08-97DC-677B7F9D2EB5}">
      <dsp:nvSpPr>
        <dsp:cNvPr id="0" name=""/>
        <dsp:cNvSpPr/>
      </dsp:nvSpPr>
      <dsp:spPr>
        <a:xfrm rot="5400000">
          <a:off x="6177439" y="-2205574"/>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ysClr val="windowText" lastClr="000000">
                  <a:hueOff val="0"/>
                  <a:satOff val="0"/>
                  <a:lumOff val="0"/>
                  <a:alphaOff val="0"/>
                </a:sysClr>
              </a:solidFill>
              <a:latin typeface="Calibri"/>
              <a:ea typeface="+mn-ea"/>
              <a:cs typeface="+mn-cs"/>
            </a:rPr>
            <a:t>9 total 24” x 14” sandwich panels</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err="1" smtClean="0">
              <a:solidFill>
                <a:sysClr val="windowText" lastClr="000000">
                  <a:hueOff val="0"/>
                  <a:satOff val="0"/>
                  <a:lumOff val="0"/>
                  <a:alphaOff val="0"/>
                </a:sysClr>
              </a:solidFill>
              <a:latin typeface="Calibri"/>
              <a:ea typeface="+mn-ea"/>
              <a:cs typeface="+mn-cs"/>
            </a:rPr>
            <a:t>Facesheet</a:t>
          </a:r>
          <a:r>
            <a:rPr lang="en-US" sz="2000" kern="1200" dirty="0" smtClean="0">
              <a:solidFill>
                <a:sysClr val="windowText" lastClr="000000">
                  <a:hueOff val="0"/>
                  <a:satOff val="0"/>
                  <a:lumOff val="0"/>
                  <a:alphaOff val="0"/>
                </a:sysClr>
              </a:solidFill>
              <a:latin typeface="Calibri"/>
              <a:ea typeface="+mn-ea"/>
              <a:cs typeface="+mn-cs"/>
            </a:rPr>
            <a:t>: AS4/3501-6 Carbon/Epoxy, 5 plies, (+45, -45, 0)s</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smtClean="0">
              <a:solidFill>
                <a:sysClr val="windowText" lastClr="000000">
                  <a:hueOff val="0"/>
                  <a:satOff val="0"/>
                  <a:lumOff val="0"/>
                  <a:alphaOff val="0"/>
                </a:sysClr>
              </a:solidFill>
              <a:latin typeface="Calibri"/>
              <a:ea typeface="+mn-ea"/>
              <a:cs typeface="+mn-cs"/>
            </a:rPr>
            <a:t>Honeycomb Core</a:t>
          </a:r>
          <a:r>
            <a:rPr lang="en-US" sz="2000" kern="1200" smtClean="0">
              <a:solidFill>
                <a:sysClr val="windowText" lastClr="000000">
                  <a:hueOff val="0"/>
                  <a:satOff val="0"/>
                  <a:lumOff val="0"/>
                  <a:alphaOff val="0"/>
                </a:sysClr>
              </a:solidFill>
              <a:latin typeface="Calibri"/>
              <a:ea typeface="+mn-ea"/>
              <a:cs typeface="+mn-cs"/>
            </a:rPr>
            <a:t>: 5052-H39-1/8-0.002N-8.1 pcf (1.5” thick)</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smtClean="0">
              <a:solidFill>
                <a:sysClr val="windowText" lastClr="000000">
                  <a:hueOff val="0"/>
                  <a:satOff val="0"/>
                  <a:lumOff val="0"/>
                  <a:alphaOff val="0"/>
                </a:sysClr>
              </a:solidFill>
              <a:latin typeface="Calibri"/>
              <a:ea typeface="+mn-ea"/>
              <a:cs typeface="+mn-cs"/>
            </a:rPr>
            <a:t>Film Adhesive</a:t>
          </a:r>
          <a:r>
            <a:rPr lang="en-US" sz="2000" kern="1200" dirty="0" smtClean="0">
              <a:solidFill>
                <a:sysClr val="windowText" lastClr="000000">
                  <a:hueOff val="0"/>
                  <a:satOff val="0"/>
                  <a:lumOff val="0"/>
                  <a:alphaOff val="0"/>
                </a:sysClr>
              </a:solidFill>
              <a:latin typeface="Calibri"/>
              <a:ea typeface="+mn-ea"/>
              <a:cs typeface="+mn-cs"/>
            </a:rPr>
            <a:t>: FM300-2</a:t>
          </a:r>
          <a:endParaRPr lang="en-US" sz="2000" kern="1200" dirty="0">
            <a:solidFill>
              <a:sysClr val="windowText" lastClr="000000">
                <a:hueOff val="0"/>
                <a:satOff val="0"/>
                <a:lumOff val="0"/>
                <a:alphaOff val="0"/>
              </a:sysClr>
            </a:solidFill>
            <a:latin typeface="Calibri"/>
            <a:ea typeface="+mn-ea"/>
            <a:cs typeface="+mn-cs"/>
          </a:endParaRPr>
        </a:p>
      </dsp:txBody>
      <dsp:txXfrm rot="-5400000">
        <a:off x="3746831" y="312894"/>
        <a:ext cx="6573174" cy="1624098"/>
      </dsp:txXfrm>
    </dsp:sp>
    <dsp:sp modelId="{C699A396-8276-44CB-989D-F3E1428FF00D}">
      <dsp:nvSpPr>
        <dsp:cNvPr id="0" name=""/>
        <dsp:cNvSpPr/>
      </dsp:nvSpPr>
      <dsp:spPr>
        <a:xfrm>
          <a:off x="0" y="56"/>
          <a:ext cx="3746831" cy="2249772"/>
        </a:xfrm>
        <a:prstGeom prst="roundRect">
          <a:avLst/>
        </a:prstGeom>
        <a:solidFill>
          <a:srgbClr val="75436E">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u="sng" kern="1200" dirty="0" smtClean="0">
              <a:solidFill>
                <a:sysClr val="window" lastClr="FFFFFF"/>
              </a:solidFill>
              <a:latin typeface="Calibri"/>
              <a:ea typeface="+mn-ea"/>
              <a:cs typeface="+mn-cs"/>
            </a:rPr>
            <a:t>Long Beam Flexure </a:t>
          </a:r>
          <a:endParaRPr lang="en-US" sz="3200" kern="1200" dirty="0">
            <a:solidFill>
              <a:sysClr val="window" lastClr="FFFFFF"/>
            </a:solidFill>
            <a:latin typeface="Calibri"/>
            <a:ea typeface="+mn-ea"/>
            <a:cs typeface="+mn-cs"/>
          </a:endParaRPr>
        </a:p>
      </dsp:txBody>
      <dsp:txXfrm>
        <a:off x="109825" y="109881"/>
        <a:ext cx="3527181" cy="2030122"/>
      </dsp:txXfrm>
    </dsp:sp>
    <dsp:sp modelId="{D2BE1759-A633-4286-98D8-955FE24186BA}">
      <dsp:nvSpPr>
        <dsp:cNvPr id="0" name=""/>
        <dsp:cNvSpPr/>
      </dsp:nvSpPr>
      <dsp:spPr>
        <a:xfrm rot="5400000">
          <a:off x="6177439" y="156687"/>
          <a:ext cx="1799818" cy="6661034"/>
        </a:xfrm>
        <a:prstGeom prst="round2SameRect">
          <a:avLst/>
        </a:prstGeom>
        <a:solidFill>
          <a:srgbClr val="75436E">
            <a:alpha val="90000"/>
            <a:tint val="40000"/>
            <a:hueOff val="0"/>
            <a:satOff val="0"/>
            <a:lumOff val="0"/>
            <a:alphaOff val="0"/>
          </a:srgbClr>
        </a:solidFill>
        <a:ln w="25400" cap="flat" cmpd="sng" algn="ctr">
          <a:solidFill>
            <a:srgbClr val="75436E">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smtClean="0">
              <a:solidFill>
                <a:sysClr val="windowText" lastClr="000000">
                  <a:hueOff val="0"/>
                  <a:satOff val="0"/>
                  <a:lumOff val="0"/>
                  <a:alphaOff val="0"/>
                </a:sysClr>
              </a:solidFill>
              <a:latin typeface="Calibri"/>
              <a:ea typeface="+mn-ea"/>
              <a:cs typeface="+mn-cs"/>
            </a:rPr>
            <a:t>6 total 12” x 6” sandwich panels </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smtClean="0">
              <a:solidFill>
                <a:sysClr val="windowText" lastClr="000000">
                  <a:hueOff val="0"/>
                  <a:satOff val="0"/>
                  <a:lumOff val="0"/>
                  <a:alphaOff val="0"/>
                </a:sysClr>
              </a:solidFill>
              <a:latin typeface="Calibri"/>
              <a:ea typeface="+mn-ea"/>
              <a:cs typeface="+mn-cs"/>
            </a:rPr>
            <a:t>Facesheet</a:t>
          </a:r>
          <a:r>
            <a:rPr lang="en-US" sz="2000" kern="1200" smtClean="0">
              <a:solidFill>
                <a:sysClr val="windowText" lastClr="000000">
                  <a:hueOff val="0"/>
                  <a:satOff val="0"/>
                  <a:lumOff val="0"/>
                  <a:alphaOff val="0"/>
                </a:sysClr>
              </a:solidFill>
              <a:latin typeface="Calibri"/>
              <a:ea typeface="+mn-ea"/>
              <a:cs typeface="+mn-cs"/>
            </a:rPr>
            <a:t>: AS4/3501-6 Carbon/Epoxy, 4 plies, (0,90)s </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smtClean="0">
              <a:solidFill>
                <a:sysClr val="windowText" lastClr="000000">
                  <a:hueOff val="0"/>
                  <a:satOff val="0"/>
                  <a:lumOff val="0"/>
                  <a:alphaOff val="0"/>
                </a:sysClr>
              </a:solidFill>
              <a:latin typeface="Calibri"/>
              <a:ea typeface="+mn-ea"/>
              <a:cs typeface="+mn-cs"/>
            </a:rPr>
            <a:t>Honeycomb Core</a:t>
          </a:r>
          <a:r>
            <a:rPr lang="en-US" sz="2000" kern="1200" dirty="0" smtClean="0">
              <a:solidFill>
                <a:sysClr val="windowText" lastClr="000000">
                  <a:hueOff val="0"/>
                  <a:satOff val="0"/>
                  <a:lumOff val="0"/>
                  <a:alphaOff val="0"/>
                </a:sysClr>
              </a:solidFill>
              <a:latin typeface="Calibri"/>
              <a:ea typeface="+mn-ea"/>
              <a:cs typeface="+mn-cs"/>
            </a:rPr>
            <a:t>: 5056-H39-3/16-0.001N-3.1 </a:t>
          </a:r>
          <a:r>
            <a:rPr lang="en-US" sz="2000" kern="1200" dirty="0" err="1" smtClean="0">
              <a:solidFill>
                <a:sysClr val="windowText" lastClr="000000">
                  <a:hueOff val="0"/>
                  <a:satOff val="0"/>
                  <a:lumOff val="0"/>
                  <a:alphaOff val="0"/>
                </a:sysClr>
              </a:solidFill>
              <a:latin typeface="Calibri"/>
              <a:ea typeface="+mn-ea"/>
              <a:cs typeface="+mn-cs"/>
            </a:rPr>
            <a:t>pcf</a:t>
          </a:r>
          <a:r>
            <a:rPr lang="en-US" sz="2000" kern="1200" dirty="0" smtClean="0">
              <a:solidFill>
                <a:sysClr val="windowText" lastClr="000000">
                  <a:hueOff val="0"/>
                  <a:satOff val="0"/>
                  <a:lumOff val="0"/>
                  <a:alphaOff val="0"/>
                </a:sysClr>
              </a:solidFill>
              <a:latin typeface="Calibri"/>
              <a:ea typeface="+mn-ea"/>
              <a:cs typeface="+mn-cs"/>
            </a:rPr>
            <a:t> (0.625” thick)</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smtClean="0">
              <a:solidFill>
                <a:sysClr val="windowText" lastClr="000000">
                  <a:hueOff val="0"/>
                  <a:satOff val="0"/>
                  <a:lumOff val="0"/>
                  <a:alphaOff val="0"/>
                </a:sysClr>
              </a:solidFill>
              <a:latin typeface="Calibri"/>
              <a:ea typeface="+mn-ea"/>
              <a:cs typeface="+mn-cs"/>
            </a:rPr>
            <a:t>Film Adhesive</a:t>
          </a:r>
          <a:r>
            <a:rPr lang="en-US" sz="2000" kern="1200" smtClean="0">
              <a:solidFill>
                <a:sysClr val="windowText" lastClr="000000">
                  <a:hueOff val="0"/>
                  <a:satOff val="0"/>
                  <a:lumOff val="0"/>
                  <a:alphaOff val="0"/>
                </a:sysClr>
              </a:solidFill>
              <a:latin typeface="Calibri"/>
              <a:ea typeface="+mn-ea"/>
              <a:cs typeface="+mn-cs"/>
            </a:rPr>
            <a:t>: FM300-2 </a:t>
          </a:r>
          <a:endParaRPr lang="en-US" sz="2000" kern="1200">
            <a:solidFill>
              <a:sysClr val="windowText" lastClr="000000">
                <a:hueOff val="0"/>
                <a:satOff val="0"/>
                <a:lumOff val="0"/>
                <a:alphaOff val="0"/>
              </a:sysClr>
            </a:solidFill>
            <a:latin typeface="Calibri"/>
            <a:ea typeface="+mn-ea"/>
            <a:cs typeface="+mn-cs"/>
          </a:endParaRPr>
        </a:p>
      </dsp:txBody>
      <dsp:txXfrm rot="-5400000">
        <a:off x="3746831" y="2675155"/>
        <a:ext cx="6573174" cy="1624098"/>
      </dsp:txXfrm>
    </dsp:sp>
    <dsp:sp modelId="{1FE9BD06-7FFB-47CD-9D92-430CC379CADA}">
      <dsp:nvSpPr>
        <dsp:cNvPr id="0" name=""/>
        <dsp:cNvSpPr/>
      </dsp:nvSpPr>
      <dsp:spPr>
        <a:xfrm>
          <a:off x="0" y="2362317"/>
          <a:ext cx="3746831" cy="2249772"/>
        </a:xfrm>
        <a:prstGeom prst="roundRect">
          <a:avLst/>
        </a:prstGeom>
        <a:solidFill>
          <a:srgbClr val="75436E">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u="sng" kern="1200" dirty="0" smtClean="0">
              <a:solidFill>
                <a:sysClr val="window" lastClr="FFFFFF"/>
              </a:solidFill>
              <a:latin typeface="Calibri"/>
              <a:ea typeface="+mn-ea"/>
              <a:cs typeface="+mn-cs"/>
            </a:rPr>
            <a:t>Flatwise Tension</a:t>
          </a:r>
          <a:endParaRPr lang="en-US" sz="3200" kern="1200" dirty="0">
            <a:solidFill>
              <a:sysClr val="window" lastClr="FFFFFF"/>
            </a:solidFill>
            <a:latin typeface="Calibri"/>
            <a:ea typeface="+mn-ea"/>
            <a:cs typeface="+mn-cs"/>
          </a:endParaRPr>
        </a:p>
      </dsp:txBody>
      <dsp:txXfrm>
        <a:off x="109825" y="2472142"/>
        <a:ext cx="3527181" cy="20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95BC4-C842-4023-B7A6-57ED12AC4782}">
      <dsp:nvSpPr>
        <dsp:cNvPr id="0" name=""/>
        <dsp:cNvSpPr/>
      </dsp:nvSpPr>
      <dsp:spPr>
        <a:xfrm rot="5400000">
          <a:off x="5831021" y="-2029817"/>
          <a:ext cx="1832497" cy="635037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ysClr val="windowText" lastClr="000000">
                  <a:hueOff val="0"/>
                  <a:satOff val="0"/>
                  <a:lumOff val="0"/>
                  <a:alphaOff val="0"/>
                </a:sysClr>
              </a:solidFill>
              <a:latin typeface="Calibri"/>
              <a:ea typeface="+mn-ea"/>
              <a:cs typeface="+mn-cs"/>
            </a:rPr>
            <a:t>9 total 24” x 14” panels </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err="1" smtClean="0">
              <a:solidFill>
                <a:sysClr val="windowText" lastClr="000000">
                  <a:hueOff val="0"/>
                  <a:satOff val="0"/>
                  <a:lumOff val="0"/>
                  <a:alphaOff val="0"/>
                </a:sysClr>
              </a:solidFill>
              <a:latin typeface="Calibri"/>
              <a:ea typeface="+mn-ea"/>
              <a:cs typeface="+mn-cs"/>
            </a:rPr>
            <a:t>Facesheet</a:t>
          </a:r>
          <a:r>
            <a:rPr lang="en-US" sz="2000" kern="1200" dirty="0" smtClean="0">
              <a:solidFill>
                <a:sysClr val="windowText" lastClr="000000">
                  <a:hueOff val="0"/>
                  <a:satOff val="0"/>
                  <a:lumOff val="0"/>
                  <a:alphaOff val="0"/>
                </a:sysClr>
              </a:solidFill>
              <a:latin typeface="Calibri"/>
              <a:ea typeface="+mn-ea"/>
              <a:cs typeface="+mn-cs"/>
            </a:rPr>
            <a:t>: Style 7781 Fiberglass, 2 ply (0,-45) </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smtClean="0">
              <a:solidFill>
                <a:sysClr val="windowText" lastClr="000000">
                  <a:hueOff val="0"/>
                  <a:satOff val="0"/>
                  <a:lumOff val="0"/>
                  <a:alphaOff val="0"/>
                </a:sysClr>
              </a:solidFill>
              <a:latin typeface="Calibri"/>
              <a:ea typeface="+mn-ea"/>
              <a:cs typeface="+mn-cs"/>
            </a:rPr>
            <a:t>Honeycomb Core:</a:t>
          </a:r>
          <a:r>
            <a:rPr lang="en-US" sz="2000" kern="1200" smtClean="0">
              <a:solidFill>
                <a:sysClr val="windowText" lastClr="000000">
                  <a:hueOff val="0"/>
                  <a:satOff val="0"/>
                  <a:lumOff val="0"/>
                  <a:alphaOff val="0"/>
                </a:sysClr>
              </a:solidFill>
              <a:latin typeface="Calibri"/>
              <a:ea typeface="+mn-ea"/>
              <a:cs typeface="+mn-cs"/>
            </a:rPr>
            <a:t> 5052-H39-1/8-0.002N-8.1 pcf (1.5” thick)</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smtClean="0">
              <a:solidFill>
                <a:sysClr val="windowText" lastClr="000000">
                  <a:hueOff val="0"/>
                  <a:satOff val="0"/>
                  <a:lumOff val="0"/>
                  <a:alphaOff val="0"/>
                </a:sysClr>
              </a:solidFill>
              <a:latin typeface="Calibri"/>
              <a:ea typeface="+mn-ea"/>
              <a:cs typeface="+mn-cs"/>
            </a:rPr>
            <a:t>Film Adhesive</a:t>
          </a:r>
          <a:r>
            <a:rPr lang="en-US" sz="2000" kern="1200" dirty="0" smtClean="0">
              <a:solidFill>
                <a:sysClr val="windowText" lastClr="000000">
                  <a:hueOff val="0"/>
                  <a:satOff val="0"/>
                  <a:lumOff val="0"/>
                  <a:alphaOff val="0"/>
                </a:sysClr>
              </a:solidFill>
              <a:latin typeface="Calibri"/>
              <a:ea typeface="+mn-ea"/>
              <a:cs typeface="+mn-cs"/>
            </a:rPr>
            <a:t>: AF163-2OST</a:t>
          </a:r>
          <a:endParaRPr lang="en-US" sz="2000" kern="1200" dirty="0">
            <a:solidFill>
              <a:sysClr val="windowText" lastClr="000000">
                <a:hueOff val="0"/>
                <a:satOff val="0"/>
                <a:lumOff val="0"/>
                <a:alphaOff val="0"/>
              </a:sysClr>
            </a:solidFill>
            <a:latin typeface="Calibri"/>
            <a:ea typeface="+mn-ea"/>
            <a:cs typeface="+mn-cs"/>
          </a:endParaRPr>
        </a:p>
      </dsp:txBody>
      <dsp:txXfrm rot="-5400000">
        <a:off x="3572085" y="318574"/>
        <a:ext cx="6260916" cy="1653587"/>
      </dsp:txXfrm>
    </dsp:sp>
    <dsp:sp modelId="{A30570A5-3B6C-488C-8C82-8995BBB285D0}">
      <dsp:nvSpPr>
        <dsp:cNvPr id="0" name=""/>
        <dsp:cNvSpPr/>
      </dsp:nvSpPr>
      <dsp:spPr>
        <a:xfrm>
          <a:off x="0" y="57"/>
          <a:ext cx="3572084" cy="2290622"/>
        </a:xfrm>
        <a:prstGeom prst="roundRect">
          <a:avLst/>
        </a:prstGeom>
        <a:solidFill>
          <a:srgbClr val="118CE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u="sng" kern="1200" dirty="0" smtClean="0">
              <a:solidFill>
                <a:sysClr val="window" lastClr="FFFFFF"/>
              </a:solidFill>
              <a:latin typeface="Calibri"/>
              <a:ea typeface="+mn-ea"/>
              <a:cs typeface="+mn-cs"/>
            </a:rPr>
            <a:t>Long Beam Flexure</a:t>
          </a:r>
          <a:endParaRPr lang="en-US" sz="3200" kern="1200" dirty="0">
            <a:solidFill>
              <a:sysClr val="window" lastClr="FFFFFF"/>
            </a:solidFill>
            <a:latin typeface="Calibri"/>
            <a:ea typeface="+mn-ea"/>
            <a:cs typeface="+mn-cs"/>
          </a:endParaRPr>
        </a:p>
      </dsp:txBody>
      <dsp:txXfrm>
        <a:off x="111819" y="111876"/>
        <a:ext cx="3348446" cy="2066984"/>
      </dsp:txXfrm>
    </dsp:sp>
    <dsp:sp modelId="{5F04E4E4-C06E-4363-9FD1-4872083D2DB2}">
      <dsp:nvSpPr>
        <dsp:cNvPr id="0" name=""/>
        <dsp:cNvSpPr/>
      </dsp:nvSpPr>
      <dsp:spPr>
        <a:xfrm rot="5400000">
          <a:off x="5831021" y="375335"/>
          <a:ext cx="1832497" cy="6350371"/>
        </a:xfrm>
        <a:prstGeom prst="round2SameRect">
          <a:avLst/>
        </a:prstGeom>
        <a:solidFill>
          <a:srgbClr val="118CE7">
            <a:alpha val="90000"/>
            <a:tint val="40000"/>
            <a:hueOff val="0"/>
            <a:satOff val="0"/>
            <a:lumOff val="0"/>
            <a:alphaOff val="0"/>
          </a:srgbClr>
        </a:solidFill>
        <a:ln w="25400" cap="flat" cmpd="sng" algn="ctr">
          <a:solidFill>
            <a:srgbClr val="118CE7">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solidFill>
                <a:sysClr val="windowText" lastClr="000000">
                  <a:hueOff val="0"/>
                  <a:satOff val="0"/>
                  <a:lumOff val="0"/>
                  <a:alphaOff val="0"/>
                </a:sysClr>
              </a:solidFill>
              <a:latin typeface="Calibri"/>
              <a:ea typeface="+mn-ea"/>
              <a:cs typeface="+mn-cs"/>
            </a:rPr>
            <a:t>6 total 12” x 6” panels </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err="1" smtClean="0">
              <a:solidFill>
                <a:sysClr val="windowText" lastClr="000000">
                  <a:hueOff val="0"/>
                  <a:satOff val="0"/>
                  <a:lumOff val="0"/>
                  <a:alphaOff val="0"/>
                </a:sysClr>
              </a:solidFill>
              <a:latin typeface="Calibri"/>
              <a:ea typeface="+mn-ea"/>
              <a:cs typeface="+mn-cs"/>
            </a:rPr>
            <a:t>Facesheet</a:t>
          </a:r>
          <a:r>
            <a:rPr lang="en-US" sz="2000" u="sng" kern="1200" dirty="0" smtClean="0">
              <a:solidFill>
                <a:sysClr val="windowText" lastClr="000000">
                  <a:hueOff val="0"/>
                  <a:satOff val="0"/>
                  <a:lumOff val="0"/>
                  <a:alphaOff val="0"/>
                </a:sysClr>
              </a:solidFill>
              <a:latin typeface="Calibri"/>
              <a:ea typeface="+mn-ea"/>
              <a:cs typeface="+mn-cs"/>
            </a:rPr>
            <a:t>:</a:t>
          </a:r>
          <a:r>
            <a:rPr lang="en-US" sz="2000" kern="1200" dirty="0" smtClean="0">
              <a:solidFill>
                <a:sysClr val="windowText" lastClr="000000">
                  <a:hueOff val="0"/>
                  <a:satOff val="0"/>
                  <a:lumOff val="0"/>
                  <a:alphaOff val="0"/>
                </a:sysClr>
              </a:solidFill>
              <a:latin typeface="Calibri"/>
              <a:ea typeface="+mn-ea"/>
              <a:cs typeface="+mn-cs"/>
            </a:rPr>
            <a:t> Style 7781 Fiberglass, 2 ply (0,-45)</a:t>
          </a:r>
          <a:endParaRPr lang="en-US" sz="2000" kern="1200" dirty="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smtClean="0">
              <a:solidFill>
                <a:sysClr val="windowText" lastClr="000000">
                  <a:hueOff val="0"/>
                  <a:satOff val="0"/>
                  <a:lumOff val="0"/>
                  <a:alphaOff val="0"/>
                </a:sysClr>
              </a:solidFill>
              <a:latin typeface="Calibri"/>
              <a:ea typeface="+mn-ea"/>
              <a:cs typeface="+mn-cs"/>
            </a:rPr>
            <a:t>Honeycomb Core</a:t>
          </a:r>
          <a:r>
            <a:rPr lang="en-US" sz="2000" kern="1200" smtClean="0">
              <a:solidFill>
                <a:sysClr val="windowText" lastClr="000000">
                  <a:hueOff val="0"/>
                  <a:satOff val="0"/>
                  <a:lumOff val="0"/>
                  <a:alphaOff val="0"/>
                </a:sysClr>
              </a:solidFill>
              <a:latin typeface="Calibri"/>
              <a:ea typeface="+mn-ea"/>
              <a:cs typeface="+mn-cs"/>
            </a:rPr>
            <a:t>: HTP-3/8-2.5 (1” thick)</a:t>
          </a:r>
          <a:endParaRPr lang="en-US" sz="2000" kern="1200">
            <a:solidFill>
              <a:sysClr val="windowText" lastClr="000000">
                <a:hueOff val="0"/>
                <a:satOff val="0"/>
                <a:lumOff val="0"/>
                <a:alphaOff val="0"/>
              </a:sysClr>
            </a:solidFill>
            <a:latin typeface="Calibri"/>
            <a:ea typeface="+mn-ea"/>
            <a:cs typeface="+mn-cs"/>
          </a:endParaRPr>
        </a:p>
        <a:p>
          <a:pPr marL="228600" lvl="1" indent="-228600" algn="l" defTabSz="889000" rtl="0">
            <a:lnSpc>
              <a:spcPct val="90000"/>
            </a:lnSpc>
            <a:spcBef>
              <a:spcPct val="0"/>
            </a:spcBef>
            <a:spcAft>
              <a:spcPct val="15000"/>
            </a:spcAft>
            <a:buChar char="••"/>
          </a:pPr>
          <a:r>
            <a:rPr lang="en-US" sz="2000" u="sng" kern="1200" dirty="0" smtClean="0">
              <a:solidFill>
                <a:sysClr val="windowText" lastClr="000000">
                  <a:hueOff val="0"/>
                  <a:satOff val="0"/>
                  <a:lumOff val="0"/>
                  <a:alphaOff val="0"/>
                </a:sysClr>
              </a:solidFill>
              <a:latin typeface="Calibri"/>
              <a:ea typeface="+mn-ea"/>
              <a:cs typeface="+mn-cs"/>
            </a:rPr>
            <a:t>Film Adhesive</a:t>
          </a:r>
          <a:r>
            <a:rPr lang="en-US" sz="2000" kern="1200" dirty="0" smtClean="0">
              <a:solidFill>
                <a:sysClr val="windowText" lastClr="000000">
                  <a:hueOff val="0"/>
                  <a:satOff val="0"/>
                  <a:lumOff val="0"/>
                  <a:alphaOff val="0"/>
                </a:sysClr>
              </a:solidFill>
              <a:latin typeface="Calibri"/>
              <a:ea typeface="+mn-ea"/>
              <a:cs typeface="+mn-cs"/>
            </a:rPr>
            <a:t>: AF163-2OST</a:t>
          </a:r>
          <a:endParaRPr lang="en-US" sz="2000" kern="1200" dirty="0">
            <a:solidFill>
              <a:sysClr val="windowText" lastClr="000000">
                <a:hueOff val="0"/>
                <a:satOff val="0"/>
                <a:lumOff val="0"/>
                <a:alphaOff val="0"/>
              </a:sysClr>
            </a:solidFill>
            <a:latin typeface="Calibri"/>
            <a:ea typeface="+mn-ea"/>
            <a:cs typeface="+mn-cs"/>
          </a:endParaRPr>
        </a:p>
      </dsp:txBody>
      <dsp:txXfrm rot="-5400000">
        <a:off x="3572085" y="2723727"/>
        <a:ext cx="6260916" cy="1653587"/>
      </dsp:txXfrm>
    </dsp:sp>
    <dsp:sp modelId="{0E903932-61EB-43B9-875E-E3097AE809C8}">
      <dsp:nvSpPr>
        <dsp:cNvPr id="0" name=""/>
        <dsp:cNvSpPr/>
      </dsp:nvSpPr>
      <dsp:spPr>
        <a:xfrm>
          <a:off x="0" y="2405210"/>
          <a:ext cx="3572084" cy="2290622"/>
        </a:xfrm>
        <a:prstGeom prst="roundRect">
          <a:avLst/>
        </a:prstGeom>
        <a:solidFill>
          <a:srgbClr val="118CE7">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u="sng" kern="1200" dirty="0" smtClean="0">
              <a:solidFill>
                <a:sysClr val="window" lastClr="FFFFFF"/>
              </a:solidFill>
              <a:latin typeface="Calibri"/>
              <a:ea typeface="+mn-ea"/>
              <a:cs typeface="+mn-cs"/>
            </a:rPr>
            <a:t>Flatwise Tension</a:t>
          </a:r>
          <a:endParaRPr lang="en-US" sz="3200" kern="1200" dirty="0">
            <a:solidFill>
              <a:sysClr val="window" lastClr="FFFFFF"/>
            </a:solidFill>
            <a:latin typeface="Calibri"/>
            <a:ea typeface="+mn-ea"/>
            <a:cs typeface="+mn-cs"/>
          </a:endParaRPr>
        </a:p>
      </dsp:txBody>
      <dsp:txXfrm>
        <a:off x="111819" y="2517029"/>
        <a:ext cx="3348446" cy="20669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290408-1D2A-4B2B-8FF0-CEC0F0EBB580}"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63148-0953-46AB-9A58-89344039E37A}" type="slidenum">
              <a:rPr lang="en-US" smtClean="0"/>
              <a:t>‹#›</a:t>
            </a:fld>
            <a:endParaRPr lang="en-US"/>
          </a:p>
        </p:txBody>
      </p:sp>
    </p:spTree>
    <p:extLst>
      <p:ext uri="{BB962C8B-B14F-4D97-AF65-F5344CB8AC3E}">
        <p14:creationId xmlns:p14="http://schemas.microsoft.com/office/powerpoint/2010/main" val="2188922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1</a:t>
            </a:fld>
            <a:endParaRPr lang="en-US"/>
          </a:p>
        </p:txBody>
      </p:sp>
    </p:spTree>
    <p:extLst>
      <p:ext uri="{BB962C8B-B14F-4D97-AF65-F5344CB8AC3E}">
        <p14:creationId xmlns:p14="http://schemas.microsoft.com/office/powerpoint/2010/main" val="11405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20</a:t>
            </a:fld>
            <a:endParaRPr lang="en-US"/>
          </a:p>
        </p:txBody>
      </p:sp>
    </p:spTree>
    <p:extLst>
      <p:ext uri="{BB962C8B-B14F-4D97-AF65-F5344CB8AC3E}">
        <p14:creationId xmlns:p14="http://schemas.microsoft.com/office/powerpoint/2010/main" val="357146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21</a:t>
            </a:fld>
            <a:endParaRPr lang="en-US"/>
          </a:p>
        </p:txBody>
      </p:sp>
    </p:spTree>
    <p:extLst>
      <p:ext uri="{BB962C8B-B14F-4D97-AF65-F5344CB8AC3E}">
        <p14:creationId xmlns:p14="http://schemas.microsoft.com/office/powerpoint/2010/main" val="2221653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23</a:t>
            </a:fld>
            <a:endParaRPr lang="en-US"/>
          </a:p>
        </p:txBody>
      </p:sp>
    </p:spTree>
    <p:extLst>
      <p:ext uri="{BB962C8B-B14F-4D97-AF65-F5344CB8AC3E}">
        <p14:creationId xmlns:p14="http://schemas.microsoft.com/office/powerpoint/2010/main" val="32525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45</a:t>
            </a:fld>
            <a:endParaRPr lang="en-US"/>
          </a:p>
        </p:txBody>
      </p:sp>
    </p:spTree>
    <p:extLst>
      <p:ext uri="{BB962C8B-B14F-4D97-AF65-F5344CB8AC3E}">
        <p14:creationId xmlns:p14="http://schemas.microsoft.com/office/powerpoint/2010/main" val="1187447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49</a:t>
            </a:fld>
            <a:endParaRPr lang="en-US"/>
          </a:p>
        </p:txBody>
      </p:sp>
    </p:spTree>
    <p:extLst>
      <p:ext uri="{BB962C8B-B14F-4D97-AF65-F5344CB8AC3E}">
        <p14:creationId xmlns:p14="http://schemas.microsoft.com/office/powerpoint/2010/main" val="133890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3</a:t>
            </a:fld>
            <a:endParaRPr lang="en-US"/>
          </a:p>
        </p:txBody>
      </p:sp>
    </p:spTree>
    <p:extLst>
      <p:ext uri="{BB962C8B-B14F-4D97-AF65-F5344CB8AC3E}">
        <p14:creationId xmlns:p14="http://schemas.microsoft.com/office/powerpoint/2010/main" val="131971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4</a:t>
            </a:fld>
            <a:endParaRPr lang="en-US"/>
          </a:p>
        </p:txBody>
      </p:sp>
    </p:spTree>
    <p:extLst>
      <p:ext uri="{BB962C8B-B14F-4D97-AF65-F5344CB8AC3E}">
        <p14:creationId xmlns:p14="http://schemas.microsoft.com/office/powerpoint/2010/main" val="239590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6</a:t>
            </a:fld>
            <a:endParaRPr lang="en-US"/>
          </a:p>
        </p:txBody>
      </p:sp>
    </p:spTree>
    <p:extLst>
      <p:ext uri="{BB962C8B-B14F-4D97-AF65-F5344CB8AC3E}">
        <p14:creationId xmlns:p14="http://schemas.microsoft.com/office/powerpoint/2010/main" val="338875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7</a:t>
            </a:fld>
            <a:endParaRPr lang="en-US"/>
          </a:p>
        </p:txBody>
      </p:sp>
    </p:spTree>
    <p:extLst>
      <p:ext uri="{BB962C8B-B14F-4D97-AF65-F5344CB8AC3E}">
        <p14:creationId xmlns:p14="http://schemas.microsoft.com/office/powerpoint/2010/main" val="413577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8</a:t>
            </a:fld>
            <a:endParaRPr lang="en-US"/>
          </a:p>
        </p:txBody>
      </p:sp>
    </p:spTree>
    <p:extLst>
      <p:ext uri="{BB962C8B-B14F-4D97-AF65-F5344CB8AC3E}">
        <p14:creationId xmlns:p14="http://schemas.microsoft.com/office/powerpoint/2010/main" val="154066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16</a:t>
            </a:fld>
            <a:endParaRPr lang="en-US"/>
          </a:p>
        </p:txBody>
      </p:sp>
    </p:spTree>
    <p:extLst>
      <p:ext uri="{BB962C8B-B14F-4D97-AF65-F5344CB8AC3E}">
        <p14:creationId xmlns:p14="http://schemas.microsoft.com/office/powerpoint/2010/main" val="91234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17</a:t>
            </a:fld>
            <a:endParaRPr lang="en-US"/>
          </a:p>
        </p:txBody>
      </p:sp>
    </p:spTree>
    <p:extLst>
      <p:ext uri="{BB962C8B-B14F-4D97-AF65-F5344CB8AC3E}">
        <p14:creationId xmlns:p14="http://schemas.microsoft.com/office/powerpoint/2010/main" val="2993231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63148-0953-46AB-9A58-89344039E37A}" type="slidenum">
              <a:rPr lang="en-US" smtClean="0"/>
              <a:t>18</a:t>
            </a:fld>
            <a:endParaRPr lang="en-US"/>
          </a:p>
        </p:txBody>
      </p:sp>
    </p:spTree>
    <p:extLst>
      <p:ext uri="{BB962C8B-B14F-4D97-AF65-F5344CB8AC3E}">
        <p14:creationId xmlns:p14="http://schemas.microsoft.com/office/powerpoint/2010/main" val="2901819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3EBEC4-B8BC-42CC-94D1-AF3B1166ED63}" type="datetime1">
              <a:rPr lang="en-US" smtClean="0"/>
              <a:t>6/12/2023</a:t>
            </a:fld>
            <a:endParaRPr lang="en-US"/>
          </a:p>
        </p:txBody>
      </p:sp>
      <p:sp>
        <p:nvSpPr>
          <p:cNvPr id="5" name="Footer Placeholder 4"/>
          <p:cNvSpPr>
            <a:spLocks noGrp="1"/>
          </p:cNvSpPr>
          <p:nvPr>
            <p:ph type="ftr" sz="quarter" idx="11"/>
          </p:nvPr>
        </p:nvSpPr>
        <p:spPr/>
        <p:txBody>
          <a:bodyPr/>
          <a:lstStyle/>
          <a:p>
            <a:r>
              <a:rPr lang="en-US" smtClean="0"/>
              <a:t>Controlled Unclassified Information</a:t>
            </a:r>
            <a:endParaRPr lang="en-US"/>
          </a:p>
        </p:txBody>
      </p:sp>
      <p:sp>
        <p:nvSpPr>
          <p:cNvPr id="6" name="Slide Number Placeholder 5"/>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2079764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0BBD09-135F-42CF-9099-0F166637F5BE}" type="datetime1">
              <a:rPr lang="en-US" smtClean="0"/>
              <a:t>6/12/2023</a:t>
            </a:fld>
            <a:endParaRPr lang="en-US"/>
          </a:p>
        </p:txBody>
      </p:sp>
      <p:sp>
        <p:nvSpPr>
          <p:cNvPr id="5" name="Footer Placeholder 4"/>
          <p:cNvSpPr>
            <a:spLocks noGrp="1"/>
          </p:cNvSpPr>
          <p:nvPr>
            <p:ph type="ftr" sz="quarter" idx="11"/>
          </p:nvPr>
        </p:nvSpPr>
        <p:spPr/>
        <p:txBody>
          <a:bodyPr/>
          <a:lstStyle/>
          <a:p>
            <a:r>
              <a:rPr lang="en-US" smtClean="0"/>
              <a:t>Controlled Unclassified Information</a:t>
            </a:r>
            <a:endParaRPr lang="en-US"/>
          </a:p>
        </p:txBody>
      </p:sp>
      <p:sp>
        <p:nvSpPr>
          <p:cNvPr id="6" name="Slide Number Placeholder 5"/>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186899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3AAC3-9987-4D11-B9CC-FC0BB7E09AA3}" type="datetime1">
              <a:rPr lang="en-US" smtClean="0"/>
              <a:t>6/12/2023</a:t>
            </a:fld>
            <a:endParaRPr lang="en-US"/>
          </a:p>
        </p:txBody>
      </p:sp>
      <p:sp>
        <p:nvSpPr>
          <p:cNvPr id="5" name="Footer Placeholder 4"/>
          <p:cNvSpPr>
            <a:spLocks noGrp="1"/>
          </p:cNvSpPr>
          <p:nvPr>
            <p:ph type="ftr" sz="quarter" idx="11"/>
          </p:nvPr>
        </p:nvSpPr>
        <p:spPr/>
        <p:txBody>
          <a:bodyPr/>
          <a:lstStyle/>
          <a:p>
            <a:r>
              <a:rPr lang="en-US" smtClean="0"/>
              <a:t>Controlled Unclassified Information</a:t>
            </a:r>
            <a:endParaRPr lang="en-US"/>
          </a:p>
        </p:txBody>
      </p:sp>
      <p:sp>
        <p:nvSpPr>
          <p:cNvPr id="6" name="Slide Number Placeholder 5"/>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7671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F3A53A-3C07-4385-94C0-594EE768A70B}" type="datetime1">
              <a:rPr lang="en-US" smtClean="0"/>
              <a:t>6/12/2023</a:t>
            </a:fld>
            <a:endParaRPr lang="en-US"/>
          </a:p>
        </p:txBody>
      </p:sp>
      <p:sp>
        <p:nvSpPr>
          <p:cNvPr id="5" name="Footer Placeholder 4"/>
          <p:cNvSpPr>
            <a:spLocks noGrp="1"/>
          </p:cNvSpPr>
          <p:nvPr>
            <p:ph type="ftr" sz="quarter" idx="11"/>
          </p:nvPr>
        </p:nvSpPr>
        <p:spPr/>
        <p:txBody>
          <a:bodyPr/>
          <a:lstStyle/>
          <a:p>
            <a:r>
              <a:rPr lang="en-US" smtClean="0"/>
              <a:t>Controlled Unclassified Information</a:t>
            </a:r>
            <a:endParaRPr lang="en-US"/>
          </a:p>
        </p:txBody>
      </p:sp>
      <p:sp>
        <p:nvSpPr>
          <p:cNvPr id="6" name="Slide Number Placeholder 5"/>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364084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F1438F-9D9F-46ED-95B0-2DD53CE8D001}" type="datetime1">
              <a:rPr lang="en-US" smtClean="0"/>
              <a:t>6/12/2023</a:t>
            </a:fld>
            <a:endParaRPr lang="en-US"/>
          </a:p>
        </p:txBody>
      </p:sp>
      <p:sp>
        <p:nvSpPr>
          <p:cNvPr id="5" name="Footer Placeholder 4"/>
          <p:cNvSpPr>
            <a:spLocks noGrp="1"/>
          </p:cNvSpPr>
          <p:nvPr>
            <p:ph type="ftr" sz="quarter" idx="11"/>
          </p:nvPr>
        </p:nvSpPr>
        <p:spPr/>
        <p:txBody>
          <a:bodyPr/>
          <a:lstStyle/>
          <a:p>
            <a:r>
              <a:rPr lang="en-US" smtClean="0"/>
              <a:t>Controlled Unclassified Information</a:t>
            </a:r>
            <a:endParaRPr lang="en-US"/>
          </a:p>
        </p:txBody>
      </p:sp>
      <p:sp>
        <p:nvSpPr>
          <p:cNvPr id="6" name="Slide Number Placeholder 5"/>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254503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B36230-D658-440D-8F6A-578B412E379C}" type="datetime1">
              <a:rPr lang="en-US" smtClean="0"/>
              <a:t>6/12/2023</a:t>
            </a:fld>
            <a:endParaRPr lang="en-US"/>
          </a:p>
        </p:txBody>
      </p:sp>
      <p:sp>
        <p:nvSpPr>
          <p:cNvPr id="6" name="Footer Placeholder 5"/>
          <p:cNvSpPr>
            <a:spLocks noGrp="1"/>
          </p:cNvSpPr>
          <p:nvPr>
            <p:ph type="ftr" sz="quarter" idx="11"/>
          </p:nvPr>
        </p:nvSpPr>
        <p:spPr/>
        <p:txBody>
          <a:bodyPr/>
          <a:lstStyle/>
          <a:p>
            <a:r>
              <a:rPr lang="en-US" smtClean="0"/>
              <a:t>Controlled Unclassified Information</a:t>
            </a:r>
            <a:endParaRPr lang="en-US"/>
          </a:p>
        </p:txBody>
      </p:sp>
      <p:sp>
        <p:nvSpPr>
          <p:cNvPr id="7" name="Slide Number Placeholder 6"/>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138521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17361-8B7C-4A4F-AD1E-B3D2E9D4B0D6}" type="datetime1">
              <a:rPr lang="en-US" smtClean="0"/>
              <a:t>6/12/2023</a:t>
            </a:fld>
            <a:endParaRPr lang="en-US"/>
          </a:p>
        </p:txBody>
      </p:sp>
      <p:sp>
        <p:nvSpPr>
          <p:cNvPr id="8" name="Footer Placeholder 7"/>
          <p:cNvSpPr>
            <a:spLocks noGrp="1"/>
          </p:cNvSpPr>
          <p:nvPr>
            <p:ph type="ftr" sz="quarter" idx="11"/>
          </p:nvPr>
        </p:nvSpPr>
        <p:spPr/>
        <p:txBody>
          <a:bodyPr/>
          <a:lstStyle/>
          <a:p>
            <a:r>
              <a:rPr lang="en-US" smtClean="0"/>
              <a:t>Controlled Unclassified Information</a:t>
            </a:r>
            <a:endParaRPr lang="en-US"/>
          </a:p>
        </p:txBody>
      </p:sp>
      <p:sp>
        <p:nvSpPr>
          <p:cNvPr id="9" name="Slide Number Placeholder 8"/>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1566611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C61EAE-0E54-4C6D-B076-59F96B41C90C}" type="datetime1">
              <a:rPr lang="en-US" smtClean="0"/>
              <a:t>6/12/2023</a:t>
            </a:fld>
            <a:endParaRPr lang="en-US"/>
          </a:p>
        </p:txBody>
      </p:sp>
      <p:sp>
        <p:nvSpPr>
          <p:cNvPr id="4" name="Footer Placeholder 3"/>
          <p:cNvSpPr>
            <a:spLocks noGrp="1"/>
          </p:cNvSpPr>
          <p:nvPr>
            <p:ph type="ftr" sz="quarter" idx="11"/>
          </p:nvPr>
        </p:nvSpPr>
        <p:spPr/>
        <p:txBody>
          <a:bodyPr/>
          <a:lstStyle/>
          <a:p>
            <a:r>
              <a:rPr lang="en-US" smtClean="0"/>
              <a:t>Controlled Unclassified Information</a:t>
            </a:r>
            <a:endParaRPr lang="en-US"/>
          </a:p>
        </p:txBody>
      </p:sp>
      <p:sp>
        <p:nvSpPr>
          <p:cNvPr id="5" name="Slide Number Placeholder 4"/>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73694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594C7-F184-4F44-8E78-F1A61AD84244}" type="datetime1">
              <a:rPr lang="en-US" smtClean="0"/>
              <a:t>6/12/2023</a:t>
            </a:fld>
            <a:endParaRPr lang="en-US"/>
          </a:p>
        </p:txBody>
      </p:sp>
      <p:sp>
        <p:nvSpPr>
          <p:cNvPr id="3" name="Footer Placeholder 2"/>
          <p:cNvSpPr>
            <a:spLocks noGrp="1"/>
          </p:cNvSpPr>
          <p:nvPr>
            <p:ph type="ftr" sz="quarter" idx="11"/>
          </p:nvPr>
        </p:nvSpPr>
        <p:spPr/>
        <p:txBody>
          <a:bodyPr/>
          <a:lstStyle/>
          <a:p>
            <a:r>
              <a:rPr lang="en-US" smtClean="0"/>
              <a:t>Controlled Unclassified Information</a:t>
            </a:r>
            <a:endParaRPr lang="en-US"/>
          </a:p>
        </p:txBody>
      </p:sp>
      <p:sp>
        <p:nvSpPr>
          <p:cNvPr id="4" name="Slide Number Placeholder 3"/>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2530859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58DE7B9-D657-4067-97FB-95627C5582AD}" type="datetime1">
              <a:rPr lang="en-US" smtClean="0"/>
              <a:t>6/12/2023</a:t>
            </a:fld>
            <a:endParaRPr lang="en-US"/>
          </a:p>
        </p:txBody>
      </p:sp>
      <p:sp>
        <p:nvSpPr>
          <p:cNvPr id="6" name="Footer Placeholder 5"/>
          <p:cNvSpPr>
            <a:spLocks noGrp="1"/>
          </p:cNvSpPr>
          <p:nvPr>
            <p:ph type="ftr" sz="quarter" idx="11"/>
          </p:nvPr>
        </p:nvSpPr>
        <p:spPr/>
        <p:txBody>
          <a:bodyPr/>
          <a:lstStyle/>
          <a:p>
            <a:r>
              <a:rPr lang="en-US" smtClean="0"/>
              <a:t>Controlled Unclassified Information</a:t>
            </a:r>
            <a:endParaRPr lang="en-US"/>
          </a:p>
        </p:txBody>
      </p:sp>
      <p:sp>
        <p:nvSpPr>
          <p:cNvPr id="7" name="Slide Number Placeholder 6"/>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269879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0D73F7-895A-472E-A359-8D5CBA21D617}" type="datetime1">
              <a:rPr lang="en-US" smtClean="0"/>
              <a:t>6/12/2023</a:t>
            </a:fld>
            <a:endParaRPr lang="en-US"/>
          </a:p>
        </p:txBody>
      </p:sp>
      <p:sp>
        <p:nvSpPr>
          <p:cNvPr id="6" name="Footer Placeholder 5"/>
          <p:cNvSpPr>
            <a:spLocks noGrp="1"/>
          </p:cNvSpPr>
          <p:nvPr>
            <p:ph type="ftr" sz="quarter" idx="11"/>
          </p:nvPr>
        </p:nvSpPr>
        <p:spPr/>
        <p:txBody>
          <a:bodyPr/>
          <a:lstStyle/>
          <a:p>
            <a:r>
              <a:rPr lang="en-US" smtClean="0"/>
              <a:t>Controlled Unclassified Information</a:t>
            </a:r>
            <a:endParaRPr lang="en-US"/>
          </a:p>
        </p:txBody>
      </p:sp>
      <p:sp>
        <p:nvSpPr>
          <p:cNvPr id="7" name="Slide Number Placeholder 6"/>
          <p:cNvSpPr>
            <a:spLocks noGrp="1"/>
          </p:cNvSpPr>
          <p:nvPr>
            <p:ph type="sldNum" sz="quarter" idx="12"/>
          </p:nvPr>
        </p:nvSpPr>
        <p:spPr/>
        <p:txBody>
          <a:bodyPr/>
          <a:lstStyle/>
          <a:p>
            <a:fld id="{FBF95350-CF0E-441E-BD3C-934182D974B7}" type="slidenum">
              <a:rPr lang="en-US" smtClean="0"/>
              <a:t>‹#›</a:t>
            </a:fld>
            <a:endParaRPr lang="en-US"/>
          </a:p>
        </p:txBody>
      </p:sp>
    </p:spTree>
    <p:extLst>
      <p:ext uri="{BB962C8B-B14F-4D97-AF65-F5344CB8AC3E}">
        <p14:creationId xmlns:p14="http://schemas.microsoft.com/office/powerpoint/2010/main" val="408550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80D19-DCE4-49FA-ADC5-18A045312278}" type="datetime1">
              <a:rPr lang="en-US" smtClean="0"/>
              <a:t>6/12/2023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Controlled Unclassified Information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95350-CF0E-441E-BD3C-934182D974B7}" type="slidenum">
              <a:rPr lang="en-US" smtClean="0"/>
              <a:t>‹#›</a:t>
            </a:fld>
            <a:endParaRPr lang="en-US"/>
          </a:p>
        </p:txBody>
      </p:sp>
    </p:spTree>
    <p:extLst>
      <p:ext uri="{BB962C8B-B14F-4D97-AF65-F5344CB8AC3E}">
        <p14:creationId xmlns:p14="http://schemas.microsoft.com/office/powerpoint/2010/main" val="2531246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Layout" Target="../diagrams/layout3.xml"/><Relationship Id="rId7" Type="http://schemas.openxmlformats.org/officeDocument/2006/relationships/image" Target="../media/image3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5.png"/></Relationships>
</file>

<file path=ppt/slides/_rels/slide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9.png"/><Relationship Id="rId4" Type="http://schemas.openxmlformats.org/officeDocument/2006/relationships/image" Target="../media/image17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6679" y="154801"/>
            <a:ext cx="10203712" cy="2311953"/>
          </a:xfrm>
        </p:spPr>
        <p:txBody>
          <a:bodyPr>
            <a:normAutofit/>
          </a:bodyPr>
          <a:lstStyle/>
          <a:p>
            <a:r>
              <a:rPr lang="en-US" sz="4400" b="1" dirty="0" smtClean="0">
                <a:solidFill>
                  <a:srgbClr val="002060"/>
                </a:solidFill>
              </a:rPr>
              <a:t>Type VII PMB Qualification For Paint Removal on Composite &amp; Lightning Strike Protection Materials </a:t>
            </a:r>
            <a:endParaRPr lang="en-US" sz="4400" b="1" dirty="0">
              <a:solidFill>
                <a:srgbClr val="002060"/>
              </a:solidFill>
            </a:endParaRPr>
          </a:p>
        </p:txBody>
      </p:sp>
      <p:sp>
        <p:nvSpPr>
          <p:cNvPr id="4" name="TextBox 3"/>
          <p:cNvSpPr txBox="1"/>
          <p:nvPr/>
        </p:nvSpPr>
        <p:spPr>
          <a:xfrm>
            <a:off x="6542180" y="2818698"/>
            <a:ext cx="5823351" cy="2031325"/>
          </a:xfrm>
          <a:prstGeom prst="rect">
            <a:avLst/>
          </a:prstGeom>
          <a:noFill/>
        </p:spPr>
        <p:txBody>
          <a:bodyPr wrap="square" rtlCol="0">
            <a:spAutoFit/>
          </a:bodyPr>
          <a:lstStyle/>
          <a:p>
            <a:r>
              <a:rPr lang="en-US" dirty="0" smtClean="0"/>
              <a:t> </a:t>
            </a:r>
            <a:r>
              <a:rPr lang="en-US" b="1" dirty="0" smtClean="0"/>
              <a:t>June 13, 2023</a:t>
            </a:r>
          </a:p>
          <a:p>
            <a:endParaRPr lang="en-US" b="1" dirty="0"/>
          </a:p>
          <a:p>
            <a:r>
              <a:rPr lang="en-US" b="1" dirty="0" smtClean="0"/>
              <a:t>Presented to: Joint Composite and Advanced Material Sustainment (JCAMS) </a:t>
            </a:r>
          </a:p>
          <a:p>
            <a:endParaRPr lang="en-US" b="1" dirty="0" smtClean="0"/>
          </a:p>
          <a:p>
            <a:r>
              <a:rPr lang="en-US" b="1" dirty="0" smtClean="0"/>
              <a:t>Presented by: Haripriya Nilakantan, MRO-E Materials Engineering Department FRCSW </a:t>
            </a:r>
            <a:endParaRPr lang="en-US" b="1" dirty="0"/>
          </a:p>
        </p:txBody>
      </p:sp>
      <p:pic>
        <p:nvPicPr>
          <p:cNvPr id="3" name="Picture 2"/>
          <p:cNvPicPr>
            <a:picLocks noChangeAspect="1"/>
          </p:cNvPicPr>
          <p:nvPr/>
        </p:nvPicPr>
        <p:blipFill>
          <a:blip r:embed="rId3"/>
          <a:stretch>
            <a:fillRect/>
          </a:stretch>
        </p:blipFill>
        <p:spPr>
          <a:xfrm>
            <a:off x="183385" y="154801"/>
            <a:ext cx="713294" cy="615749"/>
          </a:xfrm>
          <a:prstGeom prst="rect">
            <a:avLst/>
          </a:prstGeom>
        </p:spPr>
      </p:pic>
      <p:pic>
        <p:nvPicPr>
          <p:cNvPr id="5" name="Picture 4"/>
          <p:cNvPicPr>
            <a:picLocks noChangeAspect="1"/>
          </p:cNvPicPr>
          <p:nvPr/>
        </p:nvPicPr>
        <p:blipFill>
          <a:blip r:embed="rId4"/>
          <a:stretch>
            <a:fillRect/>
          </a:stretch>
        </p:blipFill>
        <p:spPr>
          <a:xfrm>
            <a:off x="11279541" y="106028"/>
            <a:ext cx="713294" cy="713294"/>
          </a:xfrm>
          <a:prstGeom prst="rect">
            <a:avLst/>
          </a:prstGeom>
        </p:spPr>
      </p:pic>
      <p:pic>
        <p:nvPicPr>
          <p:cNvPr id="6" name="Picture 5"/>
          <p:cNvPicPr>
            <a:picLocks noChangeAspect="1"/>
          </p:cNvPicPr>
          <p:nvPr/>
        </p:nvPicPr>
        <p:blipFill>
          <a:blip r:embed="rId5"/>
          <a:stretch>
            <a:fillRect/>
          </a:stretch>
        </p:blipFill>
        <p:spPr>
          <a:xfrm>
            <a:off x="100894" y="6504960"/>
            <a:ext cx="1103472"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pic>
        <p:nvPicPr>
          <p:cNvPr id="7" name="Picture 6"/>
          <p:cNvPicPr>
            <a:picLocks noChangeAspect="1"/>
          </p:cNvPicPr>
          <p:nvPr/>
        </p:nvPicPr>
        <p:blipFill>
          <a:blip r:embed="rId6"/>
          <a:stretch>
            <a:fillRect/>
          </a:stretch>
        </p:blipFill>
        <p:spPr>
          <a:xfrm>
            <a:off x="1204366" y="2619331"/>
            <a:ext cx="4275358" cy="3209848"/>
          </a:xfrm>
          <a:prstGeom prst="rect">
            <a:avLst/>
          </a:prstGeom>
        </p:spPr>
      </p:pic>
    </p:spTree>
    <p:extLst>
      <p:ext uri="{BB962C8B-B14F-4D97-AF65-F5344CB8AC3E}">
        <p14:creationId xmlns:p14="http://schemas.microsoft.com/office/powerpoint/2010/main" val="203724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226" y="0"/>
            <a:ext cx="10515600" cy="1325563"/>
          </a:xfrm>
        </p:spPr>
        <p:txBody>
          <a:bodyPr>
            <a:normAutofit/>
          </a:bodyPr>
          <a:lstStyle/>
          <a:p>
            <a:r>
              <a:rPr lang="en-US" sz="3200" b="1" dirty="0" smtClean="0">
                <a:solidFill>
                  <a:srgbClr val="002060"/>
                </a:solidFill>
              </a:rPr>
              <a:t>3.1 Carbon Fiber/Epoxy Composites </a:t>
            </a:r>
            <a:endParaRPr lang="en-US" sz="3200" b="1" dirty="0">
              <a:solidFill>
                <a:srgbClr val="002060"/>
              </a:solidFill>
            </a:endParaRPr>
          </a:p>
        </p:txBody>
      </p:sp>
      <p:graphicFrame>
        <p:nvGraphicFramePr>
          <p:cNvPr id="5" name="Diagram 4"/>
          <p:cNvGraphicFramePr/>
          <p:nvPr>
            <p:extLst>
              <p:ext uri="{D42A27DB-BD31-4B8C-83A1-F6EECF244321}">
                <p14:modId xmlns:p14="http://schemas.microsoft.com/office/powerpoint/2010/main" val="1168655745"/>
              </p:ext>
            </p:extLst>
          </p:nvPr>
        </p:nvGraphicFramePr>
        <p:xfrm>
          <a:off x="681226" y="1325563"/>
          <a:ext cx="10407866" cy="461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06470" y="180702"/>
            <a:ext cx="719390" cy="615749"/>
          </a:xfrm>
          <a:prstGeom prst="rect">
            <a:avLst/>
          </a:prstGeom>
        </p:spPr>
      </p:pic>
      <p:pic>
        <p:nvPicPr>
          <p:cNvPr id="6" name="Picture 5"/>
          <p:cNvPicPr>
            <a:picLocks noChangeAspect="1"/>
          </p:cNvPicPr>
          <p:nvPr/>
        </p:nvPicPr>
        <p:blipFill>
          <a:blip r:embed="rId8"/>
          <a:stretch>
            <a:fillRect/>
          </a:stretch>
        </p:blipFill>
        <p:spPr>
          <a:xfrm>
            <a:off x="11196826" y="131929"/>
            <a:ext cx="713294" cy="713294"/>
          </a:xfrm>
          <a:prstGeom prst="rect">
            <a:avLst/>
          </a:prstGeom>
        </p:spPr>
      </p:pic>
      <p:pic>
        <p:nvPicPr>
          <p:cNvPr id="7" name="Picture 6"/>
          <p:cNvPicPr>
            <a:picLocks noChangeAspect="1"/>
          </p:cNvPicPr>
          <p:nvPr/>
        </p:nvPicPr>
        <p:blipFill>
          <a:blip r:embed="rId9"/>
          <a:stretch>
            <a:fillRect/>
          </a:stretch>
        </p:blipFill>
        <p:spPr>
          <a:xfrm>
            <a:off x="106470" y="6466822"/>
            <a:ext cx="1109568" cy="195089"/>
          </a:xfrm>
          <a:prstGeom prst="rect">
            <a:avLst/>
          </a:prstGeom>
        </p:spPr>
      </p:pic>
      <p:sp>
        <p:nvSpPr>
          <p:cNvPr id="3" name="Footer Placeholder 2"/>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43816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8228" y="1194596"/>
            <a:ext cx="4924916" cy="3697522"/>
          </a:xfrm>
          <a:prstGeom prst="rect">
            <a:avLst/>
          </a:prstGeom>
        </p:spPr>
      </p:pic>
      <p:pic>
        <p:nvPicPr>
          <p:cNvPr id="5" name="Picture 4"/>
          <p:cNvPicPr>
            <a:picLocks noChangeAspect="1"/>
          </p:cNvPicPr>
          <p:nvPr/>
        </p:nvPicPr>
        <p:blipFill>
          <a:blip r:embed="rId3"/>
          <a:stretch>
            <a:fillRect/>
          </a:stretch>
        </p:blipFill>
        <p:spPr>
          <a:xfrm>
            <a:off x="6033370" y="1194595"/>
            <a:ext cx="4924915" cy="3697522"/>
          </a:xfrm>
          <a:prstGeom prst="rect">
            <a:avLst/>
          </a:prstGeom>
        </p:spPr>
      </p:pic>
      <p:pic>
        <p:nvPicPr>
          <p:cNvPr id="2" name="Picture 1"/>
          <p:cNvPicPr>
            <a:picLocks noChangeAspect="1"/>
          </p:cNvPicPr>
          <p:nvPr/>
        </p:nvPicPr>
        <p:blipFill>
          <a:blip r:embed="rId4"/>
          <a:stretch>
            <a:fillRect/>
          </a:stretch>
        </p:blipFill>
        <p:spPr>
          <a:xfrm>
            <a:off x="88838" y="176219"/>
            <a:ext cx="719390" cy="615749"/>
          </a:xfrm>
          <a:prstGeom prst="rect">
            <a:avLst/>
          </a:prstGeom>
        </p:spPr>
      </p:pic>
      <p:pic>
        <p:nvPicPr>
          <p:cNvPr id="3" name="Picture 2"/>
          <p:cNvPicPr>
            <a:picLocks noChangeAspect="1"/>
          </p:cNvPicPr>
          <p:nvPr/>
        </p:nvPicPr>
        <p:blipFill>
          <a:blip r:embed="rId5"/>
          <a:stretch>
            <a:fillRect/>
          </a:stretch>
        </p:blipFill>
        <p:spPr>
          <a:xfrm>
            <a:off x="11171965" y="127446"/>
            <a:ext cx="713294" cy="713294"/>
          </a:xfrm>
          <a:prstGeom prst="rect">
            <a:avLst/>
          </a:prstGeom>
        </p:spPr>
      </p:pic>
      <p:pic>
        <p:nvPicPr>
          <p:cNvPr id="6" name="Picture 5"/>
          <p:cNvPicPr>
            <a:picLocks noChangeAspect="1"/>
          </p:cNvPicPr>
          <p:nvPr/>
        </p:nvPicPr>
        <p:blipFill>
          <a:blip r:embed="rId6"/>
          <a:stretch>
            <a:fillRect/>
          </a:stretch>
        </p:blipFill>
        <p:spPr>
          <a:xfrm>
            <a:off x="88838" y="6397384"/>
            <a:ext cx="1109568"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1696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4506686"/>
              </p:ext>
            </p:extLst>
          </p:nvPr>
        </p:nvGraphicFramePr>
        <p:xfrm>
          <a:off x="760059" y="972457"/>
          <a:ext cx="9922456" cy="4695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94530" y="175668"/>
            <a:ext cx="8186057" cy="523220"/>
          </a:xfrm>
          <a:prstGeom prst="rect">
            <a:avLst/>
          </a:prstGeom>
          <a:noFill/>
        </p:spPr>
        <p:txBody>
          <a:bodyPr wrap="square" rtlCol="0">
            <a:spAutoFit/>
          </a:bodyPr>
          <a:lstStyle/>
          <a:p>
            <a:r>
              <a:rPr lang="en-US" sz="2800" b="1" dirty="0" smtClean="0">
                <a:solidFill>
                  <a:srgbClr val="0070C0"/>
                </a:solidFill>
              </a:rPr>
              <a:t>3.2 Fiberglass/Epoxy Composites </a:t>
            </a:r>
            <a:endParaRPr lang="en-US" sz="2800" b="1" dirty="0"/>
          </a:p>
        </p:txBody>
      </p:sp>
      <p:pic>
        <p:nvPicPr>
          <p:cNvPr id="3" name="Picture 2"/>
          <p:cNvPicPr>
            <a:picLocks noChangeAspect="1"/>
          </p:cNvPicPr>
          <p:nvPr/>
        </p:nvPicPr>
        <p:blipFill>
          <a:blip r:embed="rId7"/>
          <a:stretch>
            <a:fillRect/>
          </a:stretch>
        </p:blipFill>
        <p:spPr>
          <a:xfrm>
            <a:off x="145198" y="129403"/>
            <a:ext cx="719390" cy="615749"/>
          </a:xfrm>
          <a:prstGeom prst="rect">
            <a:avLst/>
          </a:prstGeom>
        </p:spPr>
      </p:pic>
      <p:pic>
        <p:nvPicPr>
          <p:cNvPr id="4" name="Picture 3"/>
          <p:cNvPicPr>
            <a:picLocks noChangeAspect="1"/>
          </p:cNvPicPr>
          <p:nvPr/>
        </p:nvPicPr>
        <p:blipFill>
          <a:blip r:embed="rId8"/>
          <a:stretch>
            <a:fillRect/>
          </a:stretch>
        </p:blipFill>
        <p:spPr>
          <a:xfrm>
            <a:off x="11279541" y="80630"/>
            <a:ext cx="713294" cy="713294"/>
          </a:xfrm>
          <a:prstGeom prst="rect">
            <a:avLst/>
          </a:prstGeom>
        </p:spPr>
      </p:pic>
      <p:pic>
        <p:nvPicPr>
          <p:cNvPr id="6" name="Picture 5"/>
          <p:cNvPicPr>
            <a:picLocks noChangeAspect="1"/>
          </p:cNvPicPr>
          <p:nvPr/>
        </p:nvPicPr>
        <p:blipFill>
          <a:blip r:embed="rId9"/>
          <a:stretch>
            <a:fillRect/>
          </a:stretch>
        </p:blipFill>
        <p:spPr>
          <a:xfrm>
            <a:off x="145198" y="6464620"/>
            <a:ext cx="1109568"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45459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15" r="-1" b="24786"/>
          <a:stretch/>
        </p:blipFill>
        <p:spPr>
          <a:xfrm>
            <a:off x="5602514" y="1034327"/>
            <a:ext cx="5689126" cy="3446891"/>
          </a:xfrm>
          <a:prstGeom prst="rect">
            <a:avLst/>
          </a:prstGeom>
        </p:spPr>
      </p:pic>
      <p:pic>
        <p:nvPicPr>
          <p:cNvPr id="5" name="Picture 4"/>
          <p:cNvPicPr>
            <a:picLocks noChangeAspect="1"/>
          </p:cNvPicPr>
          <p:nvPr/>
        </p:nvPicPr>
        <p:blipFill>
          <a:blip r:embed="rId3"/>
          <a:stretch>
            <a:fillRect/>
          </a:stretch>
        </p:blipFill>
        <p:spPr>
          <a:xfrm>
            <a:off x="764684" y="1034327"/>
            <a:ext cx="4591087" cy="3446891"/>
          </a:xfrm>
          <a:prstGeom prst="rect">
            <a:avLst/>
          </a:prstGeom>
        </p:spPr>
      </p:pic>
      <p:pic>
        <p:nvPicPr>
          <p:cNvPr id="2" name="Picture 1"/>
          <p:cNvPicPr>
            <a:picLocks noChangeAspect="1"/>
          </p:cNvPicPr>
          <p:nvPr/>
        </p:nvPicPr>
        <p:blipFill>
          <a:blip r:embed="rId4"/>
          <a:stretch>
            <a:fillRect/>
          </a:stretch>
        </p:blipFill>
        <p:spPr>
          <a:xfrm>
            <a:off x="182670" y="203114"/>
            <a:ext cx="719390" cy="615749"/>
          </a:xfrm>
          <a:prstGeom prst="rect">
            <a:avLst/>
          </a:prstGeom>
        </p:spPr>
      </p:pic>
      <p:pic>
        <p:nvPicPr>
          <p:cNvPr id="3" name="Picture 2"/>
          <p:cNvPicPr>
            <a:picLocks noChangeAspect="1"/>
          </p:cNvPicPr>
          <p:nvPr/>
        </p:nvPicPr>
        <p:blipFill>
          <a:blip r:embed="rId5"/>
          <a:stretch>
            <a:fillRect/>
          </a:stretch>
        </p:blipFill>
        <p:spPr>
          <a:xfrm>
            <a:off x="11291640" y="154341"/>
            <a:ext cx="713294" cy="713294"/>
          </a:xfrm>
          <a:prstGeom prst="rect">
            <a:avLst/>
          </a:prstGeom>
        </p:spPr>
      </p:pic>
      <p:pic>
        <p:nvPicPr>
          <p:cNvPr id="6" name="Picture 5"/>
          <p:cNvPicPr>
            <a:picLocks noChangeAspect="1"/>
          </p:cNvPicPr>
          <p:nvPr/>
        </p:nvPicPr>
        <p:blipFill>
          <a:blip r:embed="rId6"/>
          <a:stretch>
            <a:fillRect/>
          </a:stretch>
        </p:blipFill>
        <p:spPr>
          <a:xfrm>
            <a:off x="182670" y="6451173"/>
            <a:ext cx="1109568"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51569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971" y="103867"/>
            <a:ext cx="10515600" cy="1325563"/>
          </a:xfrm>
        </p:spPr>
        <p:txBody>
          <a:bodyPr>
            <a:normAutofit/>
          </a:bodyPr>
          <a:lstStyle/>
          <a:p>
            <a:r>
              <a:rPr lang="en-US" sz="2800" b="1" dirty="0" smtClean="0">
                <a:solidFill>
                  <a:srgbClr val="7030A0"/>
                </a:solidFill>
              </a:rPr>
              <a:t>3.3 Lightning Strike Protection Materials </a:t>
            </a:r>
            <a:endParaRPr lang="en-US" sz="2800" b="1" dirty="0">
              <a:solidFill>
                <a:srgbClr val="7030A0"/>
              </a:solidFill>
            </a:endParaRPr>
          </a:p>
        </p:txBody>
      </p:sp>
      <p:sp>
        <p:nvSpPr>
          <p:cNvPr id="3" name="Content Placeholder 2"/>
          <p:cNvSpPr>
            <a:spLocks noGrp="1"/>
          </p:cNvSpPr>
          <p:nvPr>
            <p:ph idx="1"/>
          </p:nvPr>
        </p:nvSpPr>
        <p:spPr>
          <a:xfrm>
            <a:off x="605971" y="1085396"/>
            <a:ext cx="10515600" cy="4351338"/>
          </a:xfrm>
        </p:spPr>
        <p:txBody>
          <a:bodyPr>
            <a:normAutofit/>
          </a:bodyPr>
          <a:lstStyle/>
          <a:p>
            <a:r>
              <a:rPr lang="en-US" sz="1800" dirty="0" smtClean="0">
                <a:solidFill>
                  <a:schemeClr val="accent5">
                    <a:lumMod val="50000"/>
                  </a:schemeClr>
                </a:solidFill>
              </a:rPr>
              <a:t>1 13” x 13” panel </a:t>
            </a:r>
          </a:p>
          <a:p>
            <a:r>
              <a:rPr lang="en-US" sz="1800" dirty="0" smtClean="0">
                <a:solidFill>
                  <a:schemeClr val="accent5">
                    <a:lumMod val="50000"/>
                  </a:schemeClr>
                </a:solidFill>
              </a:rPr>
              <a:t>1 ply of FM300-2HT Lightning Protection Film (epoxy embedded with aluminum mesh)</a:t>
            </a:r>
          </a:p>
          <a:p>
            <a:r>
              <a:rPr lang="en-US" sz="1800" dirty="0" smtClean="0">
                <a:solidFill>
                  <a:schemeClr val="accent5">
                    <a:lumMod val="50000"/>
                  </a:schemeClr>
                </a:solidFill>
              </a:rPr>
              <a:t>2 plies of Style 7781 Fiberglass (0,-45)</a:t>
            </a:r>
            <a:endParaRPr lang="en-US" sz="1800" dirty="0">
              <a:solidFill>
                <a:schemeClr val="accent5">
                  <a:lumMod val="50000"/>
                </a:schemeClr>
              </a:solidFill>
            </a:endParaRPr>
          </a:p>
        </p:txBody>
      </p:sp>
      <p:pic>
        <p:nvPicPr>
          <p:cNvPr id="4" name="Picture 3"/>
          <p:cNvPicPr>
            <a:picLocks noChangeAspect="1"/>
          </p:cNvPicPr>
          <p:nvPr/>
        </p:nvPicPr>
        <p:blipFill>
          <a:blip r:embed="rId2"/>
          <a:stretch>
            <a:fillRect/>
          </a:stretch>
        </p:blipFill>
        <p:spPr>
          <a:xfrm>
            <a:off x="2849758" y="2346517"/>
            <a:ext cx="7047918" cy="4071746"/>
          </a:xfrm>
          <a:prstGeom prst="rect">
            <a:avLst/>
          </a:prstGeom>
        </p:spPr>
      </p:pic>
      <p:pic>
        <p:nvPicPr>
          <p:cNvPr id="5" name="Picture 4"/>
          <p:cNvPicPr>
            <a:picLocks noChangeAspect="1"/>
          </p:cNvPicPr>
          <p:nvPr/>
        </p:nvPicPr>
        <p:blipFill>
          <a:blip r:embed="rId3"/>
          <a:stretch>
            <a:fillRect/>
          </a:stretch>
        </p:blipFill>
        <p:spPr>
          <a:xfrm>
            <a:off x="96864" y="150899"/>
            <a:ext cx="719390" cy="615749"/>
          </a:xfrm>
          <a:prstGeom prst="rect">
            <a:avLst/>
          </a:prstGeom>
        </p:spPr>
      </p:pic>
      <p:pic>
        <p:nvPicPr>
          <p:cNvPr id="6" name="Picture 5"/>
          <p:cNvPicPr>
            <a:picLocks noChangeAspect="1"/>
          </p:cNvPicPr>
          <p:nvPr/>
        </p:nvPicPr>
        <p:blipFill>
          <a:blip r:embed="rId4"/>
          <a:stretch>
            <a:fillRect/>
          </a:stretch>
        </p:blipFill>
        <p:spPr>
          <a:xfrm>
            <a:off x="11274031" y="102126"/>
            <a:ext cx="713294" cy="713294"/>
          </a:xfrm>
          <a:prstGeom prst="rect">
            <a:avLst/>
          </a:prstGeom>
        </p:spPr>
      </p:pic>
      <p:pic>
        <p:nvPicPr>
          <p:cNvPr id="7" name="Picture 6"/>
          <p:cNvPicPr>
            <a:picLocks noChangeAspect="1"/>
          </p:cNvPicPr>
          <p:nvPr/>
        </p:nvPicPr>
        <p:blipFill>
          <a:blip r:embed="rId5"/>
          <a:stretch>
            <a:fillRect/>
          </a:stretch>
        </p:blipFill>
        <p:spPr>
          <a:xfrm>
            <a:off x="96864" y="6472245"/>
            <a:ext cx="1109568" cy="195089"/>
          </a:xfrm>
          <a:prstGeom prst="rect">
            <a:avLst/>
          </a:prstGeom>
        </p:spPr>
      </p:pic>
      <p:sp>
        <p:nvSpPr>
          <p:cNvPr id="10" name="Footer Placeholder 9"/>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155840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63" y="2384106"/>
            <a:ext cx="10515600" cy="1325563"/>
          </a:xfrm>
        </p:spPr>
        <p:txBody>
          <a:bodyPr/>
          <a:lstStyle/>
          <a:p>
            <a:pPr algn="ctr"/>
            <a:r>
              <a:rPr lang="en-US" b="1" dirty="0" smtClean="0">
                <a:solidFill>
                  <a:schemeClr val="accent2"/>
                </a:solidFill>
              </a:rPr>
              <a:t>4. Paint Removal Testing </a:t>
            </a:r>
            <a:endParaRPr lang="en-US" b="1" dirty="0">
              <a:solidFill>
                <a:schemeClr val="accent2"/>
              </a:solidFill>
            </a:endParaRPr>
          </a:p>
        </p:txBody>
      </p:sp>
      <p:pic>
        <p:nvPicPr>
          <p:cNvPr id="3" name="Picture 2"/>
          <p:cNvPicPr>
            <a:picLocks noChangeAspect="1"/>
          </p:cNvPicPr>
          <p:nvPr/>
        </p:nvPicPr>
        <p:blipFill>
          <a:blip r:embed="rId2"/>
          <a:stretch>
            <a:fillRect/>
          </a:stretch>
        </p:blipFill>
        <p:spPr>
          <a:xfrm>
            <a:off x="155776" y="162772"/>
            <a:ext cx="719390" cy="615749"/>
          </a:xfrm>
          <a:prstGeom prst="rect">
            <a:avLst/>
          </a:prstGeom>
        </p:spPr>
      </p:pic>
      <p:pic>
        <p:nvPicPr>
          <p:cNvPr id="4" name="Picture 3"/>
          <p:cNvPicPr>
            <a:picLocks noChangeAspect="1"/>
          </p:cNvPicPr>
          <p:nvPr/>
        </p:nvPicPr>
        <p:blipFill>
          <a:blip r:embed="rId3"/>
          <a:stretch>
            <a:fillRect/>
          </a:stretch>
        </p:blipFill>
        <p:spPr>
          <a:xfrm>
            <a:off x="11276063" y="113999"/>
            <a:ext cx="713294" cy="713294"/>
          </a:xfrm>
          <a:prstGeom prst="rect">
            <a:avLst/>
          </a:prstGeom>
        </p:spPr>
      </p:pic>
      <p:pic>
        <p:nvPicPr>
          <p:cNvPr id="5" name="Picture 4"/>
          <p:cNvPicPr>
            <a:picLocks noChangeAspect="1"/>
          </p:cNvPicPr>
          <p:nvPr/>
        </p:nvPicPr>
        <p:blipFill>
          <a:blip r:embed="rId4"/>
          <a:stretch>
            <a:fillRect/>
          </a:stretch>
        </p:blipFill>
        <p:spPr>
          <a:xfrm>
            <a:off x="155776" y="6491514"/>
            <a:ext cx="1109568"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61525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72" y="0"/>
            <a:ext cx="10515600" cy="1325563"/>
          </a:xfrm>
        </p:spPr>
        <p:txBody>
          <a:bodyPr>
            <a:normAutofit/>
          </a:bodyPr>
          <a:lstStyle/>
          <a:p>
            <a:r>
              <a:rPr lang="en-US" sz="3600" b="1" dirty="0" smtClean="0">
                <a:solidFill>
                  <a:srgbClr val="7030A0"/>
                </a:solidFill>
              </a:rPr>
              <a:t>4.1 Mechanical Sanding </a:t>
            </a:r>
            <a:endParaRPr lang="en-US" sz="3600" b="1" dirty="0">
              <a:solidFill>
                <a:srgbClr val="7030A0"/>
              </a:solidFill>
            </a:endParaRPr>
          </a:p>
        </p:txBody>
      </p:sp>
      <p:pic>
        <p:nvPicPr>
          <p:cNvPr id="4" name="Picture 3"/>
          <p:cNvPicPr>
            <a:picLocks noChangeAspect="1"/>
          </p:cNvPicPr>
          <p:nvPr/>
        </p:nvPicPr>
        <p:blipFill>
          <a:blip r:embed="rId3"/>
          <a:stretch>
            <a:fillRect/>
          </a:stretch>
        </p:blipFill>
        <p:spPr>
          <a:xfrm>
            <a:off x="2760551" y="1313956"/>
            <a:ext cx="6215007" cy="4666095"/>
          </a:xfrm>
          <a:prstGeom prst="rect">
            <a:avLst/>
          </a:prstGeom>
        </p:spPr>
      </p:pic>
      <p:pic>
        <p:nvPicPr>
          <p:cNvPr id="5" name="Picture 4"/>
          <p:cNvPicPr>
            <a:picLocks noChangeAspect="1"/>
          </p:cNvPicPr>
          <p:nvPr/>
        </p:nvPicPr>
        <p:blipFill>
          <a:blip r:embed="rId4"/>
          <a:stretch>
            <a:fillRect/>
          </a:stretch>
        </p:blipFill>
        <p:spPr>
          <a:xfrm>
            <a:off x="128882" y="95536"/>
            <a:ext cx="719390" cy="615749"/>
          </a:xfrm>
          <a:prstGeom prst="rect">
            <a:avLst/>
          </a:prstGeom>
        </p:spPr>
      </p:pic>
      <p:pic>
        <p:nvPicPr>
          <p:cNvPr id="6" name="Picture 5"/>
          <p:cNvPicPr>
            <a:picLocks noChangeAspect="1"/>
          </p:cNvPicPr>
          <p:nvPr/>
        </p:nvPicPr>
        <p:blipFill>
          <a:blip r:embed="rId5"/>
          <a:stretch>
            <a:fillRect/>
          </a:stretch>
        </p:blipFill>
        <p:spPr>
          <a:xfrm>
            <a:off x="11239200" y="95536"/>
            <a:ext cx="713294" cy="713294"/>
          </a:xfrm>
          <a:prstGeom prst="rect">
            <a:avLst/>
          </a:prstGeom>
        </p:spPr>
      </p:pic>
      <p:pic>
        <p:nvPicPr>
          <p:cNvPr id="7" name="Picture 6"/>
          <p:cNvPicPr>
            <a:picLocks noChangeAspect="1"/>
          </p:cNvPicPr>
          <p:nvPr/>
        </p:nvPicPr>
        <p:blipFill>
          <a:blip r:embed="rId6"/>
          <a:stretch>
            <a:fillRect/>
          </a:stretch>
        </p:blipFill>
        <p:spPr>
          <a:xfrm>
            <a:off x="128882" y="6478067"/>
            <a:ext cx="1109568"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82852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911" y="-2588"/>
            <a:ext cx="10515600" cy="1325563"/>
          </a:xfrm>
        </p:spPr>
        <p:txBody>
          <a:bodyPr>
            <a:normAutofit/>
          </a:bodyPr>
          <a:lstStyle/>
          <a:p>
            <a:r>
              <a:rPr lang="en-US" sz="3600" b="1" dirty="0" smtClean="0">
                <a:solidFill>
                  <a:srgbClr val="7030A0"/>
                </a:solidFill>
              </a:rPr>
              <a:t>4.2 Type VII PMB  </a:t>
            </a:r>
            <a:endParaRPr lang="en-US" sz="3600" b="1" dirty="0">
              <a:solidFill>
                <a:srgbClr val="7030A0"/>
              </a:solidFill>
            </a:endParaRPr>
          </a:p>
        </p:txBody>
      </p:sp>
      <p:pic>
        <p:nvPicPr>
          <p:cNvPr id="4" name="Picture 3"/>
          <p:cNvPicPr>
            <a:picLocks noChangeAspect="1"/>
          </p:cNvPicPr>
          <p:nvPr/>
        </p:nvPicPr>
        <p:blipFill>
          <a:blip r:embed="rId3"/>
          <a:stretch>
            <a:fillRect/>
          </a:stretch>
        </p:blipFill>
        <p:spPr>
          <a:xfrm>
            <a:off x="2446900" y="1322975"/>
            <a:ext cx="6563027" cy="4931402"/>
          </a:xfrm>
          <a:prstGeom prst="rect">
            <a:avLst/>
          </a:prstGeom>
        </p:spPr>
      </p:pic>
      <p:pic>
        <p:nvPicPr>
          <p:cNvPr id="5" name="Picture 4"/>
          <p:cNvPicPr>
            <a:picLocks noChangeAspect="1"/>
          </p:cNvPicPr>
          <p:nvPr/>
        </p:nvPicPr>
        <p:blipFill>
          <a:blip r:embed="rId4"/>
          <a:stretch>
            <a:fillRect/>
          </a:stretch>
        </p:blipFill>
        <p:spPr>
          <a:xfrm>
            <a:off x="101521" y="149325"/>
            <a:ext cx="719390" cy="615749"/>
          </a:xfrm>
          <a:prstGeom prst="rect">
            <a:avLst/>
          </a:prstGeom>
        </p:spPr>
      </p:pic>
      <p:pic>
        <p:nvPicPr>
          <p:cNvPr id="6" name="Picture 5"/>
          <p:cNvPicPr>
            <a:picLocks noChangeAspect="1"/>
          </p:cNvPicPr>
          <p:nvPr/>
        </p:nvPicPr>
        <p:blipFill>
          <a:blip r:embed="rId5"/>
          <a:stretch>
            <a:fillRect/>
          </a:stretch>
        </p:blipFill>
        <p:spPr>
          <a:xfrm>
            <a:off x="11158518" y="100552"/>
            <a:ext cx="713294" cy="713294"/>
          </a:xfrm>
          <a:prstGeom prst="rect">
            <a:avLst/>
          </a:prstGeom>
        </p:spPr>
      </p:pic>
      <p:pic>
        <p:nvPicPr>
          <p:cNvPr id="7" name="Picture 6"/>
          <p:cNvPicPr>
            <a:picLocks noChangeAspect="1"/>
          </p:cNvPicPr>
          <p:nvPr/>
        </p:nvPicPr>
        <p:blipFill>
          <a:blip r:embed="rId6"/>
          <a:stretch>
            <a:fillRect/>
          </a:stretch>
        </p:blipFill>
        <p:spPr>
          <a:xfrm>
            <a:off x="101521" y="6415742"/>
            <a:ext cx="1109568" cy="195089"/>
          </a:xfrm>
          <a:prstGeom prst="rect">
            <a:avLst/>
          </a:prstGeom>
        </p:spPr>
      </p:pic>
      <p:sp>
        <p:nvSpPr>
          <p:cNvPr id="3" name="Footer Placeholder 2"/>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5168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C00000"/>
                </a:solidFill>
              </a:rPr>
              <a:t>5. Pre/Post Paint Removal NDI (Non-destructive Inspection) </a:t>
            </a:r>
            <a:endParaRPr lang="en-US" sz="3600" b="1" dirty="0">
              <a:solidFill>
                <a:srgbClr val="C00000"/>
              </a:solidFill>
            </a:endParaRPr>
          </a:p>
        </p:txBody>
      </p:sp>
      <p:pic>
        <p:nvPicPr>
          <p:cNvPr id="4" name="Picture 3"/>
          <p:cNvPicPr>
            <a:picLocks noChangeAspect="1"/>
          </p:cNvPicPr>
          <p:nvPr/>
        </p:nvPicPr>
        <p:blipFill>
          <a:blip r:embed="rId3"/>
          <a:stretch>
            <a:fillRect/>
          </a:stretch>
        </p:blipFill>
        <p:spPr>
          <a:xfrm>
            <a:off x="2697273" y="1690688"/>
            <a:ext cx="5961618" cy="4475856"/>
          </a:xfrm>
          <a:prstGeom prst="rect">
            <a:avLst/>
          </a:prstGeom>
        </p:spPr>
      </p:pic>
      <p:pic>
        <p:nvPicPr>
          <p:cNvPr id="5" name="Picture 4"/>
          <p:cNvPicPr>
            <a:picLocks noChangeAspect="1"/>
          </p:cNvPicPr>
          <p:nvPr/>
        </p:nvPicPr>
        <p:blipFill>
          <a:blip r:embed="rId4"/>
          <a:stretch>
            <a:fillRect/>
          </a:stretch>
        </p:blipFill>
        <p:spPr>
          <a:xfrm>
            <a:off x="118810" y="203760"/>
            <a:ext cx="719390" cy="621846"/>
          </a:xfrm>
          <a:prstGeom prst="rect">
            <a:avLst/>
          </a:prstGeom>
        </p:spPr>
      </p:pic>
      <p:pic>
        <p:nvPicPr>
          <p:cNvPr id="6" name="Picture 5"/>
          <p:cNvPicPr>
            <a:picLocks noChangeAspect="1"/>
          </p:cNvPicPr>
          <p:nvPr/>
        </p:nvPicPr>
        <p:blipFill>
          <a:blip r:embed="rId5"/>
          <a:stretch>
            <a:fillRect/>
          </a:stretch>
        </p:blipFill>
        <p:spPr>
          <a:xfrm>
            <a:off x="11212306" y="106216"/>
            <a:ext cx="713294" cy="719390"/>
          </a:xfrm>
          <a:prstGeom prst="rect">
            <a:avLst/>
          </a:prstGeom>
        </p:spPr>
      </p:pic>
      <p:pic>
        <p:nvPicPr>
          <p:cNvPr id="7" name="Picture 6"/>
          <p:cNvPicPr>
            <a:picLocks noChangeAspect="1"/>
          </p:cNvPicPr>
          <p:nvPr/>
        </p:nvPicPr>
        <p:blipFill>
          <a:blip r:embed="rId6"/>
          <a:stretch>
            <a:fillRect/>
          </a:stretch>
        </p:blipFill>
        <p:spPr>
          <a:xfrm>
            <a:off x="118810" y="6478067"/>
            <a:ext cx="1109568" cy="195089"/>
          </a:xfrm>
          <a:prstGeom prst="rect">
            <a:avLst/>
          </a:prstGeom>
        </p:spPr>
      </p:pic>
      <p:sp>
        <p:nvSpPr>
          <p:cNvPr id="3" name="Footer Placeholder 2"/>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985955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699" y="2323785"/>
            <a:ext cx="10515600" cy="1325563"/>
          </a:xfrm>
        </p:spPr>
        <p:txBody>
          <a:bodyPr/>
          <a:lstStyle/>
          <a:p>
            <a:pPr algn="ctr"/>
            <a:r>
              <a:rPr lang="en-US" b="1" dirty="0" smtClean="0">
                <a:solidFill>
                  <a:schemeClr val="accent5">
                    <a:lumMod val="50000"/>
                  </a:schemeClr>
                </a:solidFill>
              </a:rPr>
              <a:t>6. Mechanical Testing </a:t>
            </a:r>
            <a:endParaRPr lang="en-US" b="1"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219962" y="200066"/>
            <a:ext cx="725487" cy="621846"/>
          </a:xfrm>
          <a:prstGeom prst="rect">
            <a:avLst/>
          </a:prstGeom>
        </p:spPr>
      </p:pic>
      <p:pic>
        <p:nvPicPr>
          <p:cNvPr id="4" name="Picture 3"/>
          <p:cNvPicPr>
            <a:picLocks noChangeAspect="1"/>
          </p:cNvPicPr>
          <p:nvPr/>
        </p:nvPicPr>
        <p:blipFill>
          <a:blip r:embed="rId3"/>
          <a:stretch>
            <a:fillRect/>
          </a:stretch>
        </p:blipFill>
        <p:spPr>
          <a:xfrm>
            <a:off x="11212306" y="102522"/>
            <a:ext cx="713294" cy="719390"/>
          </a:xfrm>
          <a:prstGeom prst="rect">
            <a:avLst/>
          </a:prstGeom>
        </p:spPr>
      </p:pic>
      <p:pic>
        <p:nvPicPr>
          <p:cNvPr id="5" name="Picture 4"/>
          <p:cNvPicPr>
            <a:picLocks noChangeAspect="1"/>
          </p:cNvPicPr>
          <p:nvPr/>
        </p:nvPicPr>
        <p:blipFill>
          <a:blip r:embed="rId4"/>
          <a:stretch>
            <a:fillRect/>
          </a:stretch>
        </p:blipFill>
        <p:spPr>
          <a:xfrm>
            <a:off x="61217" y="6437727"/>
            <a:ext cx="1115665"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76555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7030A0"/>
                </a:solidFill>
              </a:rPr>
              <a:t>Distribution Statement</a:t>
            </a:r>
            <a:endParaRPr lang="en-US" sz="3200" b="1" dirty="0">
              <a:solidFill>
                <a:srgbClr val="7030A0"/>
              </a:solidFill>
            </a:endParaRPr>
          </a:p>
        </p:txBody>
      </p:sp>
      <p:sp>
        <p:nvSpPr>
          <p:cNvPr id="3" name="Content Placeholder 2"/>
          <p:cNvSpPr>
            <a:spLocks noGrp="1"/>
          </p:cNvSpPr>
          <p:nvPr>
            <p:ph idx="1"/>
          </p:nvPr>
        </p:nvSpPr>
        <p:spPr>
          <a:xfrm>
            <a:off x="752139" y="1556683"/>
            <a:ext cx="10515600" cy="4351338"/>
          </a:xfrm>
        </p:spPr>
        <p:txBody>
          <a:bodyPr>
            <a:normAutofit/>
          </a:bodyPr>
          <a:lstStyle/>
          <a:p>
            <a:pPr marL="0" indent="0">
              <a:buNone/>
            </a:pPr>
            <a:r>
              <a:rPr lang="en-US" sz="2000" b="1" dirty="0" smtClean="0"/>
              <a:t>Distribution Statement A: </a:t>
            </a:r>
            <a:r>
              <a:rPr lang="en-US" sz="2000" dirty="0" smtClean="0"/>
              <a:t>This technical brief is approved for public release. Distribution is unlimited. </a:t>
            </a:r>
          </a:p>
          <a:p>
            <a:pPr marL="0" indent="0">
              <a:buNone/>
            </a:pPr>
            <a:endParaRPr lang="en-US" sz="2000" b="1" dirty="0" smtClean="0"/>
          </a:p>
          <a:p>
            <a:pPr marL="0" indent="0">
              <a:buNone/>
            </a:pPr>
            <a:r>
              <a:rPr lang="en-US" sz="2000" b="1" dirty="0" smtClean="0"/>
              <a:t>Release Number: </a:t>
            </a:r>
            <a:r>
              <a:rPr lang="en-US" sz="2000" dirty="0" smtClean="0"/>
              <a:t>23-0012 </a:t>
            </a:r>
            <a:endParaRPr lang="en-US" sz="2000" b="1" dirty="0"/>
          </a:p>
        </p:txBody>
      </p:sp>
      <p:sp>
        <p:nvSpPr>
          <p:cNvPr id="4" name="Footer Placeholder 3"/>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1546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56" y="0"/>
            <a:ext cx="10515600" cy="1325563"/>
          </a:xfrm>
        </p:spPr>
        <p:txBody>
          <a:bodyPr>
            <a:normAutofit/>
          </a:bodyPr>
          <a:lstStyle/>
          <a:p>
            <a:r>
              <a:rPr lang="en-US" sz="3600" b="1" dirty="0" smtClean="0">
                <a:solidFill>
                  <a:schemeClr val="accent5">
                    <a:lumMod val="50000"/>
                  </a:schemeClr>
                </a:solidFill>
              </a:rPr>
              <a:t>6.1 Long Beam Flexure </a:t>
            </a:r>
            <a:endParaRPr lang="en-US" sz="3600" b="1" dirty="0">
              <a:solidFill>
                <a:schemeClr val="accent5">
                  <a:lumMod val="50000"/>
                </a:schemeClr>
              </a:solidFill>
            </a:endParaRPr>
          </a:p>
        </p:txBody>
      </p:sp>
      <p:pic>
        <p:nvPicPr>
          <p:cNvPr id="5" name="Picture 4"/>
          <p:cNvPicPr>
            <a:picLocks noChangeAspect="1"/>
          </p:cNvPicPr>
          <p:nvPr/>
        </p:nvPicPr>
        <p:blipFill>
          <a:blip r:embed="rId3"/>
          <a:stretch>
            <a:fillRect/>
          </a:stretch>
        </p:blipFill>
        <p:spPr>
          <a:xfrm>
            <a:off x="54869" y="173171"/>
            <a:ext cx="725487" cy="621846"/>
          </a:xfrm>
          <a:prstGeom prst="rect">
            <a:avLst/>
          </a:prstGeom>
        </p:spPr>
      </p:pic>
      <p:pic>
        <p:nvPicPr>
          <p:cNvPr id="6" name="Picture 5"/>
          <p:cNvPicPr>
            <a:picLocks noChangeAspect="1"/>
          </p:cNvPicPr>
          <p:nvPr/>
        </p:nvPicPr>
        <p:blipFill>
          <a:blip r:embed="rId4"/>
          <a:stretch>
            <a:fillRect/>
          </a:stretch>
        </p:blipFill>
        <p:spPr>
          <a:xfrm>
            <a:off x="11295956" y="124399"/>
            <a:ext cx="713294" cy="719390"/>
          </a:xfrm>
          <a:prstGeom prst="rect">
            <a:avLst/>
          </a:prstGeom>
        </p:spPr>
      </p:pic>
      <p:pic>
        <p:nvPicPr>
          <p:cNvPr id="7" name="Picture 6"/>
          <p:cNvPicPr>
            <a:picLocks noChangeAspect="1"/>
          </p:cNvPicPr>
          <p:nvPr/>
        </p:nvPicPr>
        <p:blipFill>
          <a:blip r:embed="rId5"/>
          <a:stretch>
            <a:fillRect/>
          </a:stretch>
        </p:blipFill>
        <p:spPr>
          <a:xfrm>
            <a:off x="222523" y="6508419"/>
            <a:ext cx="1115665" cy="195089"/>
          </a:xfrm>
          <a:prstGeom prst="rect">
            <a:avLst/>
          </a:prstGeom>
        </p:spPr>
      </p:pic>
      <p:pic>
        <p:nvPicPr>
          <p:cNvPr id="3" name="Picture 2"/>
          <p:cNvPicPr>
            <a:picLocks noChangeAspect="1"/>
          </p:cNvPicPr>
          <p:nvPr/>
        </p:nvPicPr>
        <p:blipFill>
          <a:blip r:embed="rId6"/>
          <a:stretch>
            <a:fillRect/>
          </a:stretch>
        </p:blipFill>
        <p:spPr>
          <a:xfrm>
            <a:off x="740822" y="1498734"/>
            <a:ext cx="5297334" cy="3977126"/>
          </a:xfrm>
          <a:prstGeom prst="rect">
            <a:avLst/>
          </a:prstGeom>
        </p:spPr>
      </p:pic>
      <p:pic>
        <p:nvPicPr>
          <p:cNvPr id="9" name="Picture 8"/>
          <p:cNvPicPr>
            <a:picLocks noChangeAspect="1"/>
          </p:cNvPicPr>
          <p:nvPr/>
        </p:nvPicPr>
        <p:blipFill>
          <a:blip r:embed="rId7"/>
          <a:stretch>
            <a:fillRect/>
          </a:stretch>
        </p:blipFill>
        <p:spPr>
          <a:xfrm>
            <a:off x="6460773" y="1498734"/>
            <a:ext cx="5297335" cy="3977126"/>
          </a:xfrm>
          <a:prstGeom prst="rect">
            <a:avLst/>
          </a:prstGeom>
        </p:spPr>
      </p:pic>
      <p:sp>
        <p:nvSpPr>
          <p:cNvPr id="4" name="Footer Placeholder 3"/>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647061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25" y="0"/>
            <a:ext cx="10515600" cy="1325563"/>
          </a:xfrm>
        </p:spPr>
        <p:txBody>
          <a:bodyPr>
            <a:normAutofit/>
          </a:bodyPr>
          <a:lstStyle/>
          <a:p>
            <a:r>
              <a:rPr lang="en-US" sz="3200" b="1" dirty="0" smtClean="0">
                <a:solidFill>
                  <a:schemeClr val="accent5">
                    <a:lumMod val="50000"/>
                  </a:schemeClr>
                </a:solidFill>
              </a:rPr>
              <a:t>6.2 Flatwise Tension</a:t>
            </a:r>
            <a:endParaRPr lang="en-US" sz="3200" b="1" dirty="0">
              <a:solidFill>
                <a:schemeClr val="accent5">
                  <a:lumMod val="50000"/>
                </a:schemeClr>
              </a:solidFill>
            </a:endParaRPr>
          </a:p>
        </p:txBody>
      </p:sp>
      <p:pic>
        <p:nvPicPr>
          <p:cNvPr id="4" name="Picture 3"/>
          <p:cNvPicPr>
            <a:picLocks noChangeAspect="1"/>
          </p:cNvPicPr>
          <p:nvPr/>
        </p:nvPicPr>
        <p:blipFill>
          <a:blip r:embed="rId3"/>
          <a:stretch>
            <a:fillRect/>
          </a:stretch>
        </p:blipFill>
        <p:spPr>
          <a:xfrm>
            <a:off x="2530264" y="1181539"/>
            <a:ext cx="6533054" cy="49048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4"/>
          <a:stretch>
            <a:fillRect/>
          </a:stretch>
        </p:blipFill>
        <p:spPr>
          <a:xfrm>
            <a:off x="98938" y="146277"/>
            <a:ext cx="725487" cy="621846"/>
          </a:xfrm>
          <a:prstGeom prst="rect">
            <a:avLst/>
          </a:prstGeom>
        </p:spPr>
      </p:pic>
      <p:pic>
        <p:nvPicPr>
          <p:cNvPr id="6" name="Picture 5"/>
          <p:cNvPicPr>
            <a:picLocks noChangeAspect="1"/>
          </p:cNvPicPr>
          <p:nvPr/>
        </p:nvPicPr>
        <p:blipFill>
          <a:blip r:embed="rId5"/>
          <a:stretch>
            <a:fillRect/>
          </a:stretch>
        </p:blipFill>
        <p:spPr>
          <a:xfrm>
            <a:off x="11340025" y="97505"/>
            <a:ext cx="713294" cy="719390"/>
          </a:xfrm>
          <a:prstGeom prst="rect">
            <a:avLst/>
          </a:prstGeom>
        </p:spPr>
      </p:pic>
      <p:pic>
        <p:nvPicPr>
          <p:cNvPr id="7" name="Picture 6"/>
          <p:cNvPicPr>
            <a:picLocks noChangeAspect="1"/>
          </p:cNvPicPr>
          <p:nvPr/>
        </p:nvPicPr>
        <p:blipFill>
          <a:blip r:embed="rId6"/>
          <a:stretch>
            <a:fillRect/>
          </a:stretch>
        </p:blipFill>
        <p:spPr>
          <a:xfrm>
            <a:off x="98938" y="6478067"/>
            <a:ext cx="1115665" cy="195089"/>
          </a:xfrm>
          <a:prstGeom prst="rect">
            <a:avLst/>
          </a:prstGeom>
        </p:spPr>
      </p:pic>
      <p:sp>
        <p:nvSpPr>
          <p:cNvPr id="3" name="Footer Placeholder 2"/>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519884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187843"/>
            <a:ext cx="10515600" cy="1325563"/>
          </a:xfrm>
        </p:spPr>
        <p:txBody>
          <a:bodyPr>
            <a:normAutofit/>
          </a:bodyPr>
          <a:lstStyle/>
          <a:p>
            <a:r>
              <a:rPr lang="en-US" sz="3200" b="1" dirty="0" smtClean="0">
                <a:solidFill>
                  <a:srgbClr val="00B0F0"/>
                </a:solidFill>
              </a:rPr>
              <a:t>Initial Observations/Assessments of Type VII Media From FWT Data </a:t>
            </a:r>
            <a:endParaRPr lang="en-US" sz="3200" b="1" dirty="0">
              <a:solidFill>
                <a:srgbClr val="00B0F0"/>
              </a:solidFill>
            </a:endParaRPr>
          </a:p>
        </p:txBody>
      </p:sp>
      <p:sp>
        <p:nvSpPr>
          <p:cNvPr id="3" name="Content Placeholder 2"/>
          <p:cNvSpPr>
            <a:spLocks noGrp="1"/>
          </p:cNvSpPr>
          <p:nvPr>
            <p:ph idx="1"/>
          </p:nvPr>
        </p:nvSpPr>
        <p:spPr>
          <a:xfrm>
            <a:off x="905435" y="1601424"/>
            <a:ext cx="10515600" cy="4351338"/>
          </a:xfrm>
        </p:spPr>
        <p:txBody>
          <a:bodyPr>
            <a:normAutofit fontScale="92500" lnSpcReduction="10000"/>
          </a:bodyPr>
          <a:lstStyle/>
          <a:p>
            <a:r>
              <a:rPr lang="en-US" dirty="0" smtClean="0">
                <a:solidFill>
                  <a:srgbClr val="002060"/>
                </a:solidFill>
              </a:rPr>
              <a:t>No conclusive effects observed from the paint removal methods on the FWT failure loads/stresses </a:t>
            </a:r>
          </a:p>
          <a:p>
            <a:pPr marL="0" indent="0">
              <a:buNone/>
            </a:pPr>
            <a:endParaRPr lang="en-US" dirty="0" smtClean="0">
              <a:solidFill>
                <a:srgbClr val="002060"/>
              </a:solidFill>
            </a:endParaRPr>
          </a:p>
          <a:p>
            <a:r>
              <a:rPr lang="en-US" dirty="0" smtClean="0">
                <a:solidFill>
                  <a:srgbClr val="002060"/>
                </a:solidFill>
              </a:rPr>
              <a:t>No differences observed between Type VII media and mechanical sanding, in terms of impact on FWT failure loads/stresses </a:t>
            </a:r>
          </a:p>
          <a:p>
            <a:pPr marL="0" indent="0">
              <a:buNone/>
            </a:pPr>
            <a:endParaRPr lang="en-US" dirty="0" smtClean="0">
              <a:solidFill>
                <a:srgbClr val="002060"/>
              </a:solidFill>
            </a:endParaRPr>
          </a:p>
          <a:p>
            <a:r>
              <a:rPr lang="en-US" dirty="0" smtClean="0">
                <a:solidFill>
                  <a:srgbClr val="002060"/>
                </a:solidFill>
              </a:rPr>
              <a:t>Skin-to-core tensile bond strength is more so a function of skin/core/film adhesive material properties and bonding surface preparation quality </a:t>
            </a:r>
          </a:p>
          <a:p>
            <a:pPr marL="0" indent="0">
              <a:buNone/>
            </a:pPr>
            <a:endParaRPr lang="en-US" dirty="0" smtClean="0">
              <a:solidFill>
                <a:srgbClr val="002060"/>
              </a:solidFill>
            </a:endParaRPr>
          </a:p>
          <a:p>
            <a:r>
              <a:rPr lang="en-US" dirty="0">
                <a:solidFill>
                  <a:srgbClr val="002060"/>
                </a:solidFill>
              </a:rPr>
              <a:t>B</a:t>
            </a:r>
            <a:r>
              <a:rPr lang="en-US" dirty="0" smtClean="0">
                <a:solidFill>
                  <a:srgbClr val="002060"/>
                </a:solidFill>
              </a:rPr>
              <a:t>reakage was observed between plies of the </a:t>
            </a:r>
            <a:r>
              <a:rPr lang="en-US" dirty="0" err="1" smtClean="0">
                <a:solidFill>
                  <a:srgbClr val="002060"/>
                </a:solidFill>
              </a:rPr>
              <a:t>facesheets</a:t>
            </a:r>
            <a:r>
              <a:rPr lang="en-US" dirty="0" smtClean="0">
                <a:solidFill>
                  <a:srgbClr val="002060"/>
                </a:solidFill>
              </a:rPr>
              <a:t>, within core, and between film adhesive and core </a:t>
            </a:r>
          </a:p>
          <a:p>
            <a:pPr marL="0" indent="0">
              <a:buNone/>
            </a:pPr>
            <a:endParaRPr lang="en-US" dirty="0" smtClean="0">
              <a:solidFill>
                <a:schemeClr val="accent1">
                  <a:lumMod val="40000"/>
                  <a:lumOff val="60000"/>
                </a:schemeClr>
              </a:solidFill>
            </a:endParaRPr>
          </a:p>
          <a:p>
            <a:endParaRPr lang="en-US" dirty="0"/>
          </a:p>
        </p:txBody>
      </p:sp>
      <p:pic>
        <p:nvPicPr>
          <p:cNvPr id="4" name="Picture 3"/>
          <p:cNvPicPr>
            <a:picLocks noChangeAspect="1"/>
          </p:cNvPicPr>
          <p:nvPr/>
        </p:nvPicPr>
        <p:blipFill>
          <a:blip r:embed="rId2"/>
          <a:stretch>
            <a:fillRect/>
          </a:stretch>
        </p:blipFill>
        <p:spPr>
          <a:xfrm>
            <a:off x="75559" y="99825"/>
            <a:ext cx="725487" cy="621846"/>
          </a:xfrm>
          <a:prstGeom prst="rect">
            <a:avLst/>
          </a:prstGeom>
        </p:spPr>
      </p:pic>
      <p:pic>
        <p:nvPicPr>
          <p:cNvPr id="5" name="Picture 4"/>
          <p:cNvPicPr>
            <a:picLocks noChangeAspect="1"/>
          </p:cNvPicPr>
          <p:nvPr/>
        </p:nvPicPr>
        <p:blipFill>
          <a:blip r:embed="rId3"/>
          <a:stretch>
            <a:fillRect/>
          </a:stretch>
        </p:blipFill>
        <p:spPr>
          <a:xfrm>
            <a:off x="11223171" y="131234"/>
            <a:ext cx="713294" cy="719390"/>
          </a:xfrm>
          <a:prstGeom prst="rect">
            <a:avLst/>
          </a:prstGeom>
        </p:spPr>
      </p:pic>
      <p:pic>
        <p:nvPicPr>
          <p:cNvPr id="6" name="Picture 5"/>
          <p:cNvPicPr>
            <a:picLocks noChangeAspect="1"/>
          </p:cNvPicPr>
          <p:nvPr/>
        </p:nvPicPr>
        <p:blipFill>
          <a:blip r:embed="rId4"/>
          <a:stretch>
            <a:fillRect/>
          </a:stretch>
        </p:blipFill>
        <p:spPr>
          <a:xfrm>
            <a:off x="149738" y="6370490"/>
            <a:ext cx="1115665"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702921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086" y="108176"/>
            <a:ext cx="10515600" cy="1325563"/>
          </a:xfrm>
        </p:spPr>
        <p:txBody>
          <a:bodyPr>
            <a:normAutofit/>
          </a:bodyPr>
          <a:lstStyle/>
          <a:p>
            <a:r>
              <a:rPr lang="en-US" sz="3600" b="1" dirty="0" smtClean="0">
                <a:solidFill>
                  <a:schemeClr val="bg2">
                    <a:lumMod val="10000"/>
                  </a:schemeClr>
                </a:solidFill>
              </a:rPr>
              <a:t>7. Optical Microscopy </a:t>
            </a:r>
            <a:endParaRPr lang="en-US" sz="3600" b="1" dirty="0">
              <a:solidFill>
                <a:schemeClr val="bg2">
                  <a:lumMod val="10000"/>
                </a:schemeClr>
              </a:solidFill>
            </a:endParaRPr>
          </a:p>
        </p:txBody>
      </p:sp>
      <p:sp>
        <p:nvSpPr>
          <p:cNvPr id="3" name="Content Placeholder 2"/>
          <p:cNvSpPr>
            <a:spLocks noGrp="1"/>
          </p:cNvSpPr>
          <p:nvPr>
            <p:ph idx="1"/>
          </p:nvPr>
        </p:nvSpPr>
        <p:spPr>
          <a:xfrm>
            <a:off x="870003" y="1312714"/>
            <a:ext cx="10515600" cy="5034297"/>
          </a:xfrm>
        </p:spPr>
        <p:txBody>
          <a:bodyPr>
            <a:normAutofit fontScale="47500" lnSpcReduction="20000"/>
          </a:bodyPr>
          <a:lstStyle/>
          <a:p>
            <a:r>
              <a:rPr lang="en-US" sz="4500" dirty="0" smtClean="0">
                <a:solidFill>
                  <a:srgbClr val="002060"/>
                </a:solidFill>
              </a:rPr>
              <a:t>Characterize surface fiber and skin-to-core microscopic damage (porosity, delamination, fiber breakage/</a:t>
            </a:r>
            <a:r>
              <a:rPr lang="en-US" sz="4500" dirty="0" err="1" smtClean="0">
                <a:solidFill>
                  <a:srgbClr val="002060"/>
                </a:solidFill>
              </a:rPr>
              <a:t>microcracking</a:t>
            </a:r>
            <a:r>
              <a:rPr lang="en-US" sz="4500" dirty="0" smtClean="0">
                <a:solidFill>
                  <a:srgbClr val="002060"/>
                </a:solidFill>
              </a:rPr>
              <a:t>) </a:t>
            </a:r>
          </a:p>
          <a:p>
            <a:pPr marL="0" indent="0">
              <a:buNone/>
            </a:pPr>
            <a:endParaRPr lang="en-US" sz="4500" dirty="0" smtClean="0">
              <a:solidFill>
                <a:srgbClr val="002060"/>
              </a:solidFill>
            </a:endParaRPr>
          </a:p>
          <a:p>
            <a:pPr marL="0" indent="0">
              <a:buNone/>
            </a:pPr>
            <a:endParaRPr lang="en-US" sz="4500" dirty="0" smtClean="0">
              <a:solidFill>
                <a:srgbClr val="002060"/>
              </a:solidFill>
            </a:endParaRPr>
          </a:p>
          <a:p>
            <a:r>
              <a:rPr lang="en-US" sz="4500" dirty="0" smtClean="0">
                <a:solidFill>
                  <a:srgbClr val="002060"/>
                </a:solidFill>
              </a:rPr>
              <a:t>Fiberglass/Epoxy (</a:t>
            </a:r>
            <a:r>
              <a:rPr lang="en-US" sz="4500" dirty="0" err="1" smtClean="0">
                <a:solidFill>
                  <a:srgbClr val="002060"/>
                </a:solidFill>
              </a:rPr>
              <a:t>Fg</a:t>
            </a:r>
            <a:r>
              <a:rPr lang="en-US" sz="4500" dirty="0" smtClean="0">
                <a:solidFill>
                  <a:srgbClr val="002060"/>
                </a:solidFill>
              </a:rPr>
              <a:t>/Ep) </a:t>
            </a:r>
            <a:r>
              <a:rPr lang="en-US" sz="4500" dirty="0">
                <a:solidFill>
                  <a:srgbClr val="002060"/>
                </a:solidFill>
              </a:rPr>
              <a:t>FWT specimens sanded with 80 grit abrasive experienced the most surface fiber damage. </a:t>
            </a:r>
            <a:endParaRPr lang="en-US" sz="4500" dirty="0" smtClean="0">
              <a:solidFill>
                <a:srgbClr val="002060"/>
              </a:solidFill>
            </a:endParaRPr>
          </a:p>
          <a:p>
            <a:pPr marL="0" indent="0">
              <a:buNone/>
            </a:pPr>
            <a:endParaRPr lang="en-US" sz="4500" dirty="0" smtClean="0">
              <a:solidFill>
                <a:srgbClr val="002060"/>
              </a:solidFill>
            </a:endParaRPr>
          </a:p>
          <a:p>
            <a:pPr marL="0" indent="0">
              <a:buNone/>
            </a:pPr>
            <a:endParaRPr lang="en-US" sz="4500" dirty="0" smtClean="0">
              <a:solidFill>
                <a:srgbClr val="002060"/>
              </a:solidFill>
            </a:endParaRPr>
          </a:p>
          <a:p>
            <a:r>
              <a:rPr lang="en-US" sz="4500" dirty="0" smtClean="0">
                <a:solidFill>
                  <a:srgbClr val="002060"/>
                </a:solidFill>
              </a:rPr>
              <a:t>Fiber </a:t>
            </a:r>
            <a:r>
              <a:rPr lang="en-US" sz="4500" dirty="0">
                <a:solidFill>
                  <a:srgbClr val="002060"/>
                </a:solidFill>
              </a:rPr>
              <a:t>damage was not observed on the </a:t>
            </a:r>
            <a:r>
              <a:rPr lang="en-US" sz="4500" dirty="0" err="1" smtClean="0">
                <a:solidFill>
                  <a:srgbClr val="002060"/>
                </a:solidFill>
              </a:rPr>
              <a:t>Fg</a:t>
            </a:r>
            <a:r>
              <a:rPr lang="en-US" sz="4500" dirty="0" smtClean="0">
                <a:solidFill>
                  <a:srgbClr val="002060"/>
                </a:solidFill>
              </a:rPr>
              <a:t>/Ep specimens </a:t>
            </a:r>
            <a:r>
              <a:rPr lang="en-US" sz="4500" dirty="0">
                <a:solidFill>
                  <a:srgbClr val="002060"/>
                </a:solidFill>
              </a:rPr>
              <a:t>blasted with Type VII media, or sanded with 180 grit abrasive. This was due to the fact that the fibers were in a woven configuration, therefore having an increase in structural integrity compared to the unidirectional arrangement on the </a:t>
            </a:r>
            <a:r>
              <a:rPr lang="en-US" sz="4500" dirty="0" smtClean="0">
                <a:solidFill>
                  <a:srgbClr val="002060"/>
                </a:solidFill>
              </a:rPr>
              <a:t>Carbon Fiber/Epoxy (C/Ep) </a:t>
            </a:r>
            <a:r>
              <a:rPr lang="en-US" sz="4500" dirty="0">
                <a:solidFill>
                  <a:srgbClr val="002060"/>
                </a:solidFill>
              </a:rPr>
              <a:t>specimens. </a:t>
            </a:r>
            <a:endParaRPr lang="en-US" sz="4500" dirty="0" smtClean="0">
              <a:solidFill>
                <a:srgbClr val="002060"/>
              </a:solidFill>
            </a:endParaRPr>
          </a:p>
          <a:p>
            <a:pPr marL="0" indent="0">
              <a:buNone/>
            </a:pPr>
            <a:endParaRPr lang="en-US" sz="4500" dirty="0">
              <a:solidFill>
                <a:srgbClr val="002060"/>
              </a:solidFill>
            </a:endParaRPr>
          </a:p>
          <a:p>
            <a:endParaRPr lang="en-US" sz="4500" dirty="0">
              <a:solidFill>
                <a:srgbClr val="002060"/>
              </a:solidFill>
            </a:endParaRPr>
          </a:p>
          <a:p>
            <a:r>
              <a:rPr lang="en-US" sz="4500" dirty="0">
                <a:solidFill>
                  <a:srgbClr val="002060"/>
                </a:solidFill>
              </a:rPr>
              <a:t>Mechanical sanding with 80 grit abrasive and </a:t>
            </a:r>
            <a:r>
              <a:rPr lang="en-US" sz="4500" dirty="0" smtClean="0">
                <a:solidFill>
                  <a:srgbClr val="002060"/>
                </a:solidFill>
              </a:rPr>
              <a:t>Type VII media </a:t>
            </a:r>
            <a:r>
              <a:rPr lang="en-US" sz="4500" dirty="0">
                <a:solidFill>
                  <a:srgbClr val="002060"/>
                </a:solidFill>
              </a:rPr>
              <a:t>at 20 cycles (worst case aircraft paint removal scenarios) inflicted the most surface fiber damage on </a:t>
            </a:r>
            <a:r>
              <a:rPr lang="en-US" sz="4500" dirty="0" smtClean="0">
                <a:solidFill>
                  <a:srgbClr val="002060"/>
                </a:solidFill>
              </a:rPr>
              <a:t>C/Ep specimens</a:t>
            </a:r>
            <a:endParaRPr lang="en-US" sz="4500" dirty="0">
              <a:solidFill>
                <a:srgbClr val="002060"/>
              </a:solidFill>
            </a:endParaRPr>
          </a:p>
          <a:p>
            <a:endParaRPr lang="en-US" dirty="0"/>
          </a:p>
        </p:txBody>
      </p:sp>
      <p:pic>
        <p:nvPicPr>
          <p:cNvPr id="4" name="Picture 3"/>
          <p:cNvPicPr>
            <a:picLocks noChangeAspect="1"/>
          </p:cNvPicPr>
          <p:nvPr/>
        </p:nvPicPr>
        <p:blipFill>
          <a:blip r:embed="rId3"/>
          <a:stretch>
            <a:fillRect/>
          </a:stretch>
        </p:blipFill>
        <p:spPr>
          <a:xfrm>
            <a:off x="144516" y="108176"/>
            <a:ext cx="725487" cy="621846"/>
          </a:xfrm>
          <a:prstGeom prst="rect">
            <a:avLst/>
          </a:prstGeom>
        </p:spPr>
      </p:pic>
      <p:pic>
        <p:nvPicPr>
          <p:cNvPr id="5" name="Picture 4"/>
          <p:cNvPicPr>
            <a:picLocks noChangeAspect="1"/>
          </p:cNvPicPr>
          <p:nvPr/>
        </p:nvPicPr>
        <p:blipFill>
          <a:blip r:embed="rId4"/>
          <a:stretch>
            <a:fillRect/>
          </a:stretch>
        </p:blipFill>
        <p:spPr>
          <a:xfrm>
            <a:off x="11237686" y="108176"/>
            <a:ext cx="713294" cy="719390"/>
          </a:xfrm>
          <a:prstGeom prst="rect">
            <a:avLst/>
          </a:prstGeom>
        </p:spPr>
      </p:pic>
      <p:pic>
        <p:nvPicPr>
          <p:cNvPr id="6" name="Picture 5"/>
          <p:cNvPicPr>
            <a:picLocks noChangeAspect="1"/>
          </p:cNvPicPr>
          <p:nvPr/>
        </p:nvPicPr>
        <p:blipFill>
          <a:blip r:embed="rId5"/>
          <a:stretch>
            <a:fillRect/>
          </a:stretch>
        </p:blipFill>
        <p:spPr>
          <a:xfrm>
            <a:off x="164253" y="6464619"/>
            <a:ext cx="1115665"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4122427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57" y="-138728"/>
            <a:ext cx="10515600" cy="1325563"/>
          </a:xfrm>
        </p:spPr>
        <p:txBody>
          <a:bodyPr>
            <a:normAutofit/>
          </a:bodyPr>
          <a:lstStyle/>
          <a:p>
            <a:r>
              <a:rPr lang="en-US" sz="3200" b="1" dirty="0" smtClean="0">
                <a:solidFill>
                  <a:srgbClr val="7030A0"/>
                </a:solidFill>
              </a:rPr>
              <a:t>C/Ep Specimen Surface Topography </a:t>
            </a:r>
            <a:endParaRPr lang="en-US" sz="3200" b="1"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995" y="1000712"/>
            <a:ext cx="7268705" cy="5374616"/>
          </a:xfrm>
          <a:prstGeom prst="rect">
            <a:avLst/>
          </a:prstGeom>
        </p:spPr>
      </p:pic>
      <p:sp>
        <p:nvSpPr>
          <p:cNvPr id="6" name="TextBox 5"/>
          <p:cNvSpPr txBox="1"/>
          <p:nvPr/>
        </p:nvSpPr>
        <p:spPr>
          <a:xfrm>
            <a:off x="9621264" y="2870974"/>
            <a:ext cx="1390262" cy="646331"/>
          </a:xfrm>
          <a:prstGeom prst="rect">
            <a:avLst/>
          </a:prstGeom>
          <a:noFill/>
        </p:spPr>
        <p:txBody>
          <a:bodyPr wrap="square" rtlCol="0">
            <a:spAutoFit/>
          </a:bodyPr>
          <a:lstStyle/>
          <a:p>
            <a:r>
              <a:rPr lang="en-US" b="1" dirty="0" smtClean="0">
                <a:solidFill>
                  <a:srgbClr val="7030A0"/>
                </a:solidFill>
              </a:rPr>
              <a:t>Hand Sand 80 grit</a:t>
            </a:r>
            <a:endParaRPr lang="en-US" b="1" dirty="0">
              <a:solidFill>
                <a:srgbClr val="7030A0"/>
              </a:solidFill>
            </a:endParaRPr>
          </a:p>
        </p:txBody>
      </p:sp>
      <p:sp>
        <p:nvSpPr>
          <p:cNvPr id="7" name="Oval 6"/>
          <p:cNvSpPr/>
          <p:nvPr/>
        </p:nvSpPr>
        <p:spPr>
          <a:xfrm>
            <a:off x="5861666" y="4226767"/>
            <a:ext cx="1388220" cy="9423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456443" y="5500396"/>
            <a:ext cx="1296955" cy="646331"/>
          </a:xfrm>
          <a:prstGeom prst="rect">
            <a:avLst/>
          </a:prstGeom>
          <a:solidFill>
            <a:schemeClr val="bg1">
              <a:lumMod val="95000"/>
            </a:schemeClr>
          </a:solidFill>
          <a:ln w="57150">
            <a:solidFill>
              <a:srgbClr val="FF0000"/>
            </a:solidFill>
          </a:ln>
        </p:spPr>
        <p:txBody>
          <a:bodyPr wrap="square" rtlCol="0">
            <a:spAutoFit/>
          </a:bodyPr>
          <a:lstStyle/>
          <a:p>
            <a:r>
              <a:rPr lang="en-US" b="1" dirty="0" smtClean="0"/>
              <a:t>Fiber Breakage</a:t>
            </a:r>
            <a:endParaRPr lang="en-US" b="1" dirty="0"/>
          </a:p>
        </p:txBody>
      </p:sp>
      <p:cxnSp>
        <p:nvCxnSpPr>
          <p:cNvPr id="10" name="Straight Arrow Connector 9"/>
          <p:cNvCxnSpPr/>
          <p:nvPr/>
        </p:nvCxnSpPr>
        <p:spPr>
          <a:xfrm flipV="1">
            <a:off x="4945224" y="5029200"/>
            <a:ext cx="849086" cy="5971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08724" y="164358"/>
            <a:ext cx="725487" cy="621846"/>
          </a:xfrm>
          <a:prstGeom prst="rect">
            <a:avLst/>
          </a:prstGeom>
        </p:spPr>
      </p:pic>
      <p:pic>
        <p:nvPicPr>
          <p:cNvPr id="5" name="Picture 4"/>
          <p:cNvPicPr>
            <a:picLocks noChangeAspect="1"/>
          </p:cNvPicPr>
          <p:nvPr/>
        </p:nvPicPr>
        <p:blipFill>
          <a:blip r:embed="rId4"/>
          <a:stretch>
            <a:fillRect/>
          </a:stretch>
        </p:blipFill>
        <p:spPr>
          <a:xfrm>
            <a:off x="11182157" y="115586"/>
            <a:ext cx="713294" cy="719390"/>
          </a:xfrm>
          <a:prstGeom prst="rect">
            <a:avLst/>
          </a:prstGeom>
        </p:spPr>
      </p:pic>
      <p:pic>
        <p:nvPicPr>
          <p:cNvPr id="9" name="Picture 8"/>
          <p:cNvPicPr>
            <a:picLocks noChangeAspect="1"/>
          </p:cNvPicPr>
          <p:nvPr/>
        </p:nvPicPr>
        <p:blipFill>
          <a:blip r:embed="rId5"/>
          <a:stretch>
            <a:fillRect/>
          </a:stretch>
        </p:blipFill>
        <p:spPr>
          <a:xfrm>
            <a:off x="108724" y="6494106"/>
            <a:ext cx="1115665" cy="195089"/>
          </a:xfrm>
          <a:prstGeom prst="rect">
            <a:avLst/>
          </a:prstGeom>
        </p:spPr>
      </p:pic>
      <p:sp>
        <p:nvSpPr>
          <p:cNvPr id="12" name="Footer Placeholder 11"/>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916832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20364" y="552352"/>
            <a:ext cx="7490166" cy="5623929"/>
          </a:xfrm>
          <a:prstGeom prst="rect">
            <a:avLst/>
          </a:prstGeom>
        </p:spPr>
      </p:pic>
      <p:sp>
        <p:nvSpPr>
          <p:cNvPr id="5" name="TextBox 4"/>
          <p:cNvSpPr txBox="1"/>
          <p:nvPr/>
        </p:nvSpPr>
        <p:spPr>
          <a:xfrm>
            <a:off x="10021078" y="2761860"/>
            <a:ext cx="1324947" cy="646331"/>
          </a:xfrm>
          <a:prstGeom prst="rect">
            <a:avLst/>
          </a:prstGeom>
          <a:noFill/>
        </p:spPr>
        <p:txBody>
          <a:bodyPr wrap="square" rtlCol="0">
            <a:spAutoFit/>
          </a:bodyPr>
          <a:lstStyle/>
          <a:p>
            <a:r>
              <a:rPr lang="en-US" b="1" dirty="0" smtClean="0">
                <a:solidFill>
                  <a:srgbClr val="7030A0"/>
                </a:solidFill>
              </a:rPr>
              <a:t>Hand Sand 180 grit</a:t>
            </a:r>
            <a:endParaRPr lang="en-US" b="1" dirty="0">
              <a:solidFill>
                <a:srgbClr val="7030A0"/>
              </a:solidFill>
            </a:endParaRPr>
          </a:p>
        </p:txBody>
      </p:sp>
      <p:sp>
        <p:nvSpPr>
          <p:cNvPr id="2" name="Oval 1"/>
          <p:cNvSpPr/>
          <p:nvPr/>
        </p:nvSpPr>
        <p:spPr>
          <a:xfrm>
            <a:off x="4251252" y="2118048"/>
            <a:ext cx="1614195" cy="10543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9614" y="2249078"/>
            <a:ext cx="1625842" cy="923330"/>
          </a:xfrm>
          <a:prstGeom prst="rect">
            <a:avLst/>
          </a:prstGeom>
          <a:solidFill>
            <a:schemeClr val="bg1"/>
          </a:solidFill>
          <a:ln w="38100">
            <a:solidFill>
              <a:srgbClr val="FF0000"/>
            </a:solidFill>
          </a:ln>
        </p:spPr>
        <p:txBody>
          <a:bodyPr wrap="square" rtlCol="0">
            <a:spAutoFit/>
          </a:bodyPr>
          <a:lstStyle/>
          <a:p>
            <a:r>
              <a:rPr lang="en-US" b="1" dirty="0" smtClean="0"/>
              <a:t>Fiber </a:t>
            </a:r>
            <a:r>
              <a:rPr lang="en-US" b="1" dirty="0" err="1" smtClean="0"/>
              <a:t>microcracking</a:t>
            </a:r>
            <a:r>
              <a:rPr lang="en-US" b="1" dirty="0" smtClean="0"/>
              <a:t>/breakage</a:t>
            </a:r>
            <a:endParaRPr lang="en-US" b="1" dirty="0"/>
          </a:p>
        </p:txBody>
      </p:sp>
      <p:cxnSp>
        <p:nvCxnSpPr>
          <p:cNvPr id="7" name="Straight Arrow Connector 6"/>
          <p:cNvCxnSpPr/>
          <p:nvPr/>
        </p:nvCxnSpPr>
        <p:spPr>
          <a:xfrm flipV="1">
            <a:off x="1872343" y="2827177"/>
            <a:ext cx="2205135" cy="139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59614" y="146277"/>
            <a:ext cx="725487" cy="621846"/>
          </a:xfrm>
          <a:prstGeom prst="rect">
            <a:avLst/>
          </a:prstGeom>
        </p:spPr>
      </p:pic>
      <p:pic>
        <p:nvPicPr>
          <p:cNvPr id="8" name="Picture 7"/>
          <p:cNvPicPr>
            <a:picLocks noChangeAspect="1"/>
          </p:cNvPicPr>
          <p:nvPr/>
        </p:nvPicPr>
        <p:blipFill>
          <a:blip r:embed="rId4"/>
          <a:stretch>
            <a:fillRect/>
          </a:stretch>
        </p:blipFill>
        <p:spPr>
          <a:xfrm>
            <a:off x="11239200" y="146277"/>
            <a:ext cx="713294" cy="719390"/>
          </a:xfrm>
          <a:prstGeom prst="rect">
            <a:avLst/>
          </a:prstGeom>
        </p:spPr>
      </p:pic>
      <p:pic>
        <p:nvPicPr>
          <p:cNvPr id="9" name="Picture 8"/>
          <p:cNvPicPr>
            <a:picLocks noChangeAspect="1"/>
          </p:cNvPicPr>
          <p:nvPr/>
        </p:nvPicPr>
        <p:blipFill>
          <a:blip r:embed="rId5"/>
          <a:stretch>
            <a:fillRect/>
          </a:stretch>
        </p:blipFill>
        <p:spPr>
          <a:xfrm>
            <a:off x="0" y="6491514"/>
            <a:ext cx="1115665" cy="195089"/>
          </a:xfrm>
          <a:prstGeom prst="rect">
            <a:avLst/>
          </a:prstGeom>
        </p:spPr>
      </p:pic>
      <p:sp>
        <p:nvSpPr>
          <p:cNvPr id="12" name="Footer Placeholder 11"/>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44945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087" y="382555"/>
            <a:ext cx="7834603" cy="5875952"/>
          </a:xfrm>
          <a:prstGeom prst="rect">
            <a:avLst/>
          </a:prstGeom>
        </p:spPr>
      </p:pic>
      <p:sp>
        <p:nvSpPr>
          <p:cNvPr id="5" name="TextBox 4"/>
          <p:cNvSpPr txBox="1"/>
          <p:nvPr/>
        </p:nvSpPr>
        <p:spPr>
          <a:xfrm>
            <a:off x="10664890" y="3237722"/>
            <a:ext cx="1119673" cy="646331"/>
          </a:xfrm>
          <a:prstGeom prst="rect">
            <a:avLst/>
          </a:prstGeom>
          <a:noFill/>
        </p:spPr>
        <p:txBody>
          <a:bodyPr wrap="square" rtlCol="0">
            <a:spAutoFit/>
          </a:bodyPr>
          <a:lstStyle/>
          <a:p>
            <a:r>
              <a:rPr lang="en-US" b="1" dirty="0" smtClean="0">
                <a:solidFill>
                  <a:srgbClr val="7030A0"/>
                </a:solidFill>
              </a:rPr>
              <a:t>10  Cycles Type VII</a:t>
            </a:r>
            <a:endParaRPr lang="en-US" b="1" dirty="0">
              <a:solidFill>
                <a:srgbClr val="7030A0"/>
              </a:solidFill>
            </a:endParaRPr>
          </a:p>
        </p:txBody>
      </p:sp>
      <p:sp>
        <p:nvSpPr>
          <p:cNvPr id="6" name="TextBox 5"/>
          <p:cNvSpPr txBox="1"/>
          <p:nvPr/>
        </p:nvSpPr>
        <p:spPr>
          <a:xfrm>
            <a:off x="793103" y="1688841"/>
            <a:ext cx="933061" cy="369332"/>
          </a:xfrm>
          <a:prstGeom prst="rect">
            <a:avLst/>
          </a:prstGeom>
          <a:solidFill>
            <a:schemeClr val="bg1"/>
          </a:solidFill>
          <a:ln w="38100">
            <a:solidFill>
              <a:srgbClr val="FF0000"/>
            </a:solidFill>
          </a:ln>
        </p:spPr>
        <p:txBody>
          <a:bodyPr wrap="square" rtlCol="0">
            <a:spAutoFit/>
          </a:bodyPr>
          <a:lstStyle/>
          <a:p>
            <a:pPr algn="ctr"/>
            <a:r>
              <a:rPr lang="en-US" b="1" dirty="0" smtClean="0"/>
              <a:t>Resin</a:t>
            </a:r>
            <a:endParaRPr lang="en-US" b="1" dirty="0"/>
          </a:p>
        </p:txBody>
      </p:sp>
      <p:cxnSp>
        <p:nvCxnSpPr>
          <p:cNvPr id="8" name="Straight Arrow Connector 7"/>
          <p:cNvCxnSpPr/>
          <p:nvPr/>
        </p:nvCxnSpPr>
        <p:spPr>
          <a:xfrm>
            <a:off x="1819469" y="1873507"/>
            <a:ext cx="7837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179621" y="213512"/>
            <a:ext cx="725487" cy="621846"/>
          </a:xfrm>
          <a:prstGeom prst="rect">
            <a:avLst/>
          </a:prstGeom>
        </p:spPr>
      </p:pic>
      <p:pic>
        <p:nvPicPr>
          <p:cNvPr id="3" name="Picture 2"/>
          <p:cNvPicPr>
            <a:picLocks noChangeAspect="1"/>
          </p:cNvPicPr>
          <p:nvPr/>
        </p:nvPicPr>
        <p:blipFill>
          <a:blip r:embed="rId4"/>
          <a:stretch>
            <a:fillRect/>
          </a:stretch>
        </p:blipFill>
        <p:spPr>
          <a:xfrm>
            <a:off x="11319022" y="115968"/>
            <a:ext cx="713294" cy="719390"/>
          </a:xfrm>
          <a:prstGeom prst="rect">
            <a:avLst/>
          </a:prstGeom>
        </p:spPr>
      </p:pic>
      <p:pic>
        <p:nvPicPr>
          <p:cNvPr id="7" name="Picture 6"/>
          <p:cNvPicPr>
            <a:picLocks noChangeAspect="1"/>
          </p:cNvPicPr>
          <p:nvPr/>
        </p:nvPicPr>
        <p:blipFill>
          <a:blip r:embed="rId5"/>
          <a:stretch>
            <a:fillRect/>
          </a:stretch>
        </p:blipFill>
        <p:spPr>
          <a:xfrm>
            <a:off x="143968" y="6424279"/>
            <a:ext cx="1115665" cy="195089"/>
          </a:xfrm>
          <a:prstGeom prst="rect">
            <a:avLst/>
          </a:prstGeom>
        </p:spPr>
      </p:pic>
      <p:sp>
        <p:nvSpPr>
          <p:cNvPr id="11" name="Footer Placeholder 10"/>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300215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7935" y="391885"/>
            <a:ext cx="7850156" cy="5887617"/>
          </a:xfrm>
          <a:prstGeom prst="rect">
            <a:avLst/>
          </a:prstGeom>
        </p:spPr>
      </p:pic>
      <p:sp>
        <p:nvSpPr>
          <p:cNvPr id="5" name="TextBox 4"/>
          <p:cNvSpPr txBox="1"/>
          <p:nvPr/>
        </p:nvSpPr>
        <p:spPr>
          <a:xfrm>
            <a:off x="10319657" y="2920481"/>
            <a:ext cx="1184988" cy="646331"/>
          </a:xfrm>
          <a:prstGeom prst="rect">
            <a:avLst/>
          </a:prstGeom>
          <a:noFill/>
        </p:spPr>
        <p:txBody>
          <a:bodyPr wrap="square" rtlCol="0">
            <a:spAutoFit/>
          </a:bodyPr>
          <a:lstStyle/>
          <a:p>
            <a:r>
              <a:rPr lang="en-US" b="1" dirty="0" smtClean="0">
                <a:solidFill>
                  <a:srgbClr val="7030A0"/>
                </a:solidFill>
              </a:rPr>
              <a:t>20 cycles Type VII </a:t>
            </a:r>
            <a:endParaRPr lang="en-US" b="1" dirty="0">
              <a:solidFill>
                <a:srgbClr val="7030A0"/>
              </a:solidFill>
            </a:endParaRPr>
          </a:p>
        </p:txBody>
      </p:sp>
      <p:sp>
        <p:nvSpPr>
          <p:cNvPr id="2" name="Oval 1"/>
          <p:cNvSpPr/>
          <p:nvPr/>
        </p:nvSpPr>
        <p:spPr>
          <a:xfrm>
            <a:off x="4626429" y="2079171"/>
            <a:ext cx="1034142" cy="5769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696063" y="1462833"/>
            <a:ext cx="2253343" cy="584775"/>
          </a:xfrm>
          <a:prstGeom prst="rect">
            <a:avLst/>
          </a:prstGeom>
          <a:solidFill>
            <a:schemeClr val="bg1"/>
          </a:solidFill>
          <a:ln w="38100">
            <a:solidFill>
              <a:srgbClr val="FF0000"/>
            </a:solidFill>
          </a:ln>
        </p:spPr>
        <p:txBody>
          <a:bodyPr wrap="square" rtlCol="0">
            <a:spAutoFit/>
          </a:bodyPr>
          <a:lstStyle/>
          <a:p>
            <a:r>
              <a:rPr lang="en-US" sz="1600" b="1" dirty="0" smtClean="0"/>
              <a:t>Fiber breakage/</a:t>
            </a:r>
            <a:r>
              <a:rPr lang="en-US" sz="1600" b="1" dirty="0" err="1" smtClean="0"/>
              <a:t>microcracking</a:t>
            </a:r>
            <a:endParaRPr lang="en-US" sz="1600" b="1" dirty="0"/>
          </a:p>
        </p:txBody>
      </p:sp>
      <p:cxnSp>
        <p:nvCxnSpPr>
          <p:cNvPr id="7" name="Straight Arrow Connector 6"/>
          <p:cNvCxnSpPr/>
          <p:nvPr/>
        </p:nvCxnSpPr>
        <p:spPr>
          <a:xfrm flipH="1">
            <a:off x="5758543" y="1786783"/>
            <a:ext cx="3839548" cy="5808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79621" y="200065"/>
            <a:ext cx="725487" cy="621846"/>
          </a:xfrm>
          <a:prstGeom prst="rect">
            <a:avLst/>
          </a:prstGeom>
        </p:spPr>
      </p:pic>
      <p:pic>
        <p:nvPicPr>
          <p:cNvPr id="8" name="Picture 7"/>
          <p:cNvPicPr>
            <a:picLocks noChangeAspect="1"/>
          </p:cNvPicPr>
          <p:nvPr/>
        </p:nvPicPr>
        <p:blipFill>
          <a:blip r:embed="rId4"/>
          <a:stretch>
            <a:fillRect/>
          </a:stretch>
        </p:blipFill>
        <p:spPr>
          <a:xfrm>
            <a:off x="11236112" y="102521"/>
            <a:ext cx="713294" cy="719390"/>
          </a:xfrm>
          <a:prstGeom prst="rect">
            <a:avLst/>
          </a:prstGeom>
        </p:spPr>
      </p:pic>
      <p:pic>
        <p:nvPicPr>
          <p:cNvPr id="9" name="Picture 8"/>
          <p:cNvPicPr>
            <a:picLocks noChangeAspect="1"/>
          </p:cNvPicPr>
          <p:nvPr/>
        </p:nvPicPr>
        <p:blipFill>
          <a:blip r:embed="rId5"/>
          <a:stretch>
            <a:fillRect/>
          </a:stretch>
        </p:blipFill>
        <p:spPr>
          <a:xfrm>
            <a:off x="179621" y="6464619"/>
            <a:ext cx="1115665" cy="195089"/>
          </a:xfrm>
          <a:prstGeom prst="rect">
            <a:avLst/>
          </a:prstGeom>
        </p:spPr>
      </p:pic>
      <p:sp>
        <p:nvSpPr>
          <p:cNvPr id="11" name="Footer Placeholder 10"/>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1737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75876"/>
            <a:ext cx="10515600" cy="1325563"/>
          </a:xfrm>
        </p:spPr>
        <p:txBody>
          <a:bodyPr>
            <a:normAutofit/>
          </a:bodyPr>
          <a:lstStyle/>
          <a:p>
            <a:r>
              <a:rPr lang="en-US" sz="3200" b="1" dirty="0" smtClean="0">
                <a:solidFill>
                  <a:srgbClr val="C00000"/>
                </a:solidFill>
              </a:rPr>
              <a:t>C/Ep Fracture Surfaces</a:t>
            </a:r>
            <a:endParaRPr lang="en-US" sz="32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906" y="1588051"/>
            <a:ext cx="5583465" cy="41875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209" y="1588051"/>
            <a:ext cx="5583464" cy="4187598"/>
          </a:xfrm>
          <a:prstGeom prst="rect">
            <a:avLst/>
          </a:prstGeom>
        </p:spPr>
      </p:pic>
      <p:sp>
        <p:nvSpPr>
          <p:cNvPr id="6" name="TextBox 5"/>
          <p:cNvSpPr txBox="1"/>
          <p:nvPr/>
        </p:nvSpPr>
        <p:spPr>
          <a:xfrm>
            <a:off x="5314433" y="5960296"/>
            <a:ext cx="1539552" cy="382555"/>
          </a:xfrm>
          <a:prstGeom prst="rect">
            <a:avLst/>
          </a:prstGeom>
          <a:noFill/>
        </p:spPr>
        <p:txBody>
          <a:bodyPr wrap="square" rtlCol="0">
            <a:spAutoFit/>
          </a:bodyPr>
          <a:lstStyle/>
          <a:p>
            <a:pPr algn="ctr"/>
            <a:r>
              <a:rPr lang="en-US" b="1" dirty="0" smtClean="0">
                <a:solidFill>
                  <a:srgbClr val="C00000"/>
                </a:solidFill>
              </a:rPr>
              <a:t>Core Failure</a:t>
            </a:r>
            <a:endParaRPr lang="en-US" b="1" dirty="0">
              <a:solidFill>
                <a:srgbClr val="C00000"/>
              </a:solidFill>
            </a:endParaRPr>
          </a:p>
        </p:txBody>
      </p:sp>
      <p:pic>
        <p:nvPicPr>
          <p:cNvPr id="3" name="Picture 2"/>
          <p:cNvPicPr>
            <a:picLocks noChangeAspect="1"/>
          </p:cNvPicPr>
          <p:nvPr/>
        </p:nvPicPr>
        <p:blipFill>
          <a:blip r:embed="rId4"/>
          <a:stretch>
            <a:fillRect/>
          </a:stretch>
        </p:blipFill>
        <p:spPr>
          <a:xfrm>
            <a:off x="139279" y="116811"/>
            <a:ext cx="725487" cy="621846"/>
          </a:xfrm>
          <a:prstGeom prst="rect">
            <a:avLst/>
          </a:prstGeom>
        </p:spPr>
      </p:pic>
      <p:pic>
        <p:nvPicPr>
          <p:cNvPr id="7" name="Picture 6"/>
          <p:cNvPicPr>
            <a:picLocks noChangeAspect="1"/>
          </p:cNvPicPr>
          <p:nvPr/>
        </p:nvPicPr>
        <p:blipFill>
          <a:blip r:embed="rId5"/>
          <a:stretch>
            <a:fillRect/>
          </a:stretch>
        </p:blipFill>
        <p:spPr>
          <a:xfrm>
            <a:off x="11311026" y="75876"/>
            <a:ext cx="713294" cy="719390"/>
          </a:xfrm>
          <a:prstGeom prst="rect">
            <a:avLst/>
          </a:prstGeom>
        </p:spPr>
      </p:pic>
      <p:pic>
        <p:nvPicPr>
          <p:cNvPr id="8" name="Picture 7"/>
          <p:cNvPicPr>
            <a:picLocks noChangeAspect="1"/>
          </p:cNvPicPr>
          <p:nvPr/>
        </p:nvPicPr>
        <p:blipFill>
          <a:blip r:embed="rId6"/>
          <a:stretch>
            <a:fillRect/>
          </a:stretch>
        </p:blipFill>
        <p:spPr>
          <a:xfrm>
            <a:off x="139279" y="6527498"/>
            <a:ext cx="1115665" cy="195089"/>
          </a:xfrm>
          <a:prstGeom prst="rect">
            <a:avLst/>
          </a:prstGeom>
        </p:spPr>
      </p:pic>
      <p:sp>
        <p:nvSpPr>
          <p:cNvPr id="10" name="Footer Placeholder 9"/>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594798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539" y="559836"/>
            <a:ext cx="7536023" cy="5652017"/>
          </a:xfrm>
          <a:prstGeom prst="rect">
            <a:avLst/>
          </a:prstGeom>
        </p:spPr>
      </p:pic>
      <p:sp>
        <p:nvSpPr>
          <p:cNvPr id="5" name="TextBox 4"/>
          <p:cNvSpPr txBox="1"/>
          <p:nvPr/>
        </p:nvSpPr>
        <p:spPr>
          <a:xfrm>
            <a:off x="9594338" y="2077707"/>
            <a:ext cx="2174034" cy="671805"/>
          </a:xfrm>
          <a:prstGeom prst="rect">
            <a:avLst/>
          </a:prstGeom>
          <a:noFill/>
        </p:spPr>
        <p:txBody>
          <a:bodyPr wrap="square" rtlCol="0">
            <a:spAutoFit/>
          </a:bodyPr>
          <a:lstStyle/>
          <a:p>
            <a:r>
              <a:rPr lang="en-US" b="1" dirty="0" smtClean="0">
                <a:solidFill>
                  <a:schemeClr val="accent5">
                    <a:lumMod val="50000"/>
                  </a:schemeClr>
                </a:solidFill>
              </a:rPr>
              <a:t>Laminate/FM300-2 Crack</a:t>
            </a:r>
            <a:endParaRPr lang="en-US" b="1"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201707" y="146058"/>
            <a:ext cx="965482" cy="827556"/>
          </a:xfrm>
          <a:prstGeom prst="rect">
            <a:avLst/>
          </a:prstGeom>
        </p:spPr>
      </p:pic>
      <p:pic>
        <p:nvPicPr>
          <p:cNvPr id="3" name="Picture 2"/>
          <p:cNvPicPr>
            <a:picLocks noChangeAspect="1"/>
          </p:cNvPicPr>
          <p:nvPr/>
        </p:nvPicPr>
        <p:blipFill>
          <a:blip r:embed="rId4"/>
          <a:stretch>
            <a:fillRect/>
          </a:stretch>
        </p:blipFill>
        <p:spPr>
          <a:xfrm>
            <a:off x="11229890" y="200141"/>
            <a:ext cx="713294" cy="719390"/>
          </a:xfrm>
          <a:prstGeom prst="rect">
            <a:avLst/>
          </a:prstGeom>
        </p:spPr>
      </p:pic>
      <p:pic>
        <p:nvPicPr>
          <p:cNvPr id="6" name="Picture 5"/>
          <p:cNvPicPr>
            <a:picLocks noChangeAspect="1"/>
          </p:cNvPicPr>
          <p:nvPr/>
        </p:nvPicPr>
        <p:blipFill>
          <a:blip r:embed="rId5"/>
          <a:stretch>
            <a:fillRect/>
          </a:stretch>
        </p:blipFill>
        <p:spPr>
          <a:xfrm>
            <a:off x="126615" y="6437725"/>
            <a:ext cx="1115665"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13077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656" y="-169660"/>
            <a:ext cx="10515600" cy="1325563"/>
          </a:xfrm>
        </p:spPr>
        <p:txBody>
          <a:bodyPr>
            <a:normAutofit/>
          </a:bodyPr>
          <a:lstStyle/>
          <a:p>
            <a:r>
              <a:rPr lang="en-US" sz="2800" b="1" dirty="0" smtClean="0">
                <a:solidFill>
                  <a:schemeClr val="accent5">
                    <a:lumMod val="50000"/>
                  </a:schemeClr>
                </a:solidFill>
              </a:rPr>
              <a:t>Presentation Overview </a:t>
            </a:r>
            <a:endParaRPr lang="en-US" sz="2800" b="1" dirty="0">
              <a:solidFill>
                <a:schemeClr val="accent5">
                  <a:lumMod val="50000"/>
                </a:schemeClr>
              </a:solidFill>
            </a:endParaRPr>
          </a:p>
        </p:txBody>
      </p:sp>
      <p:sp>
        <p:nvSpPr>
          <p:cNvPr id="4" name="Content Placeholder 3"/>
          <p:cNvSpPr>
            <a:spLocks noGrp="1"/>
          </p:cNvSpPr>
          <p:nvPr>
            <p:ph idx="1"/>
          </p:nvPr>
        </p:nvSpPr>
        <p:spPr>
          <a:xfrm>
            <a:off x="1385961" y="870407"/>
            <a:ext cx="10515600" cy="6075509"/>
          </a:xfrm>
          <a:prstGeom prst="rect">
            <a:avLst/>
          </a:prstGeom>
        </p:spPr>
        <p:txBody>
          <a:bodyPr>
            <a:spAutoFit/>
          </a:bodyPr>
          <a:lstStyle/>
          <a:p>
            <a:pPr marL="0" lvl="0" indent="0" fontAlgn="base">
              <a:spcBef>
                <a:spcPct val="0"/>
              </a:spcBef>
              <a:spcAft>
                <a:spcPct val="0"/>
              </a:spcAft>
              <a:buNone/>
            </a:pPr>
            <a:r>
              <a:rPr lang="en-US" sz="1600" b="1" dirty="0" smtClean="0">
                <a:ea typeface="MS PGothic" pitchFamily="34" charset="-128"/>
              </a:rPr>
              <a:t> 1.</a:t>
            </a:r>
            <a:r>
              <a:rPr lang="en-US" sz="1600" b="1" dirty="0" smtClean="0">
                <a:solidFill>
                  <a:schemeClr val="bg2"/>
                </a:solidFill>
                <a:ea typeface="MS PGothic" pitchFamily="34" charset="-128"/>
              </a:rPr>
              <a:t>1</a:t>
            </a:r>
            <a:r>
              <a:rPr lang="en-US" sz="1600" b="1" dirty="0" smtClean="0">
                <a:ea typeface="MS PGothic" pitchFamily="34" charset="-128"/>
              </a:rPr>
              <a:t>Project </a:t>
            </a:r>
            <a:r>
              <a:rPr lang="en-US" sz="1600" b="1" dirty="0">
                <a:ea typeface="MS PGothic" pitchFamily="34" charset="-128"/>
              </a:rPr>
              <a:t>Background/Overview </a:t>
            </a:r>
          </a:p>
          <a:p>
            <a:pPr marL="0" lvl="0" indent="0" fontAlgn="base">
              <a:spcBef>
                <a:spcPct val="0"/>
              </a:spcBef>
              <a:spcAft>
                <a:spcPct val="0"/>
              </a:spcAft>
              <a:buNone/>
            </a:pPr>
            <a:r>
              <a:rPr lang="en-US" sz="1600" b="1" dirty="0">
                <a:solidFill>
                  <a:schemeClr val="bg2"/>
                </a:solidFill>
                <a:ea typeface="MS PGothic" pitchFamily="34" charset="-128"/>
              </a:rPr>
              <a:t> </a:t>
            </a:r>
            <a:r>
              <a:rPr lang="en-US" sz="1600" b="1" dirty="0">
                <a:ea typeface="MS PGothic" pitchFamily="34" charset="-128"/>
              </a:rPr>
              <a:t>1.1. Current Composite Paint Removal Issues at FRCSW </a:t>
            </a:r>
          </a:p>
          <a:p>
            <a:pPr marL="0" lvl="0" indent="0" fontAlgn="base">
              <a:spcBef>
                <a:spcPct val="0"/>
              </a:spcBef>
              <a:spcAft>
                <a:spcPct val="0"/>
              </a:spcAft>
              <a:buNone/>
            </a:pPr>
            <a:r>
              <a:rPr lang="en-US" sz="1600" b="1" dirty="0" smtClean="0">
                <a:ea typeface="MS PGothic" pitchFamily="34" charset="-128"/>
              </a:rPr>
              <a:t> 1.2. </a:t>
            </a:r>
            <a:r>
              <a:rPr lang="en-US" sz="1600" b="1" dirty="0">
                <a:ea typeface="MS PGothic" pitchFamily="34" charset="-128"/>
              </a:rPr>
              <a:t>Type VII Qualification Project Objective at </a:t>
            </a:r>
            <a:r>
              <a:rPr lang="en-US" sz="1600" b="1" dirty="0" smtClean="0">
                <a:ea typeface="MS PGothic" pitchFamily="34" charset="-128"/>
              </a:rPr>
              <a:t>FRCSW</a:t>
            </a:r>
          </a:p>
          <a:p>
            <a:pPr marL="0" lvl="0" indent="0" fontAlgn="base">
              <a:spcBef>
                <a:spcPct val="0"/>
              </a:spcBef>
              <a:spcAft>
                <a:spcPct val="0"/>
              </a:spcAft>
              <a:buNone/>
            </a:pPr>
            <a:r>
              <a:rPr lang="en-US" sz="1600" b="1" dirty="0">
                <a:ea typeface="MS PGothic" pitchFamily="34" charset="-128"/>
              </a:rPr>
              <a:t> </a:t>
            </a:r>
            <a:r>
              <a:rPr lang="en-US" sz="1600" b="1" dirty="0" smtClean="0">
                <a:ea typeface="MS PGothic" pitchFamily="34" charset="-128"/>
              </a:rPr>
              <a:t>1.3. Type VII Media Background </a:t>
            </a:r>
            <a:endParaRPr lang="en-US" sz="1600" b="1" dirty="0">
              <a:ea typeface="MS PGothic" pitchFamily="34" charset="-128"/>
            </a:endParaRP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2. Type VII Media Evaluation Process at FRCSW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3. Test Specimen Design </a:t>
            </a:r>
          </a:p>
          <a:p>
            <a:pPr marL="0" lvl="0" indent="0" fontAlgn="base">
              <a:spcBef>
                <a:spcPct val="0"/>
              </a:spcBef>
              <a:spcAft>
                <a:spcPct val="0"/>
              </a:spcAft>
              <a:buNone/>
            </a:pPr>
            <a:r>
              <a:rPr lang="en-US" sz="1600" b="1" dirty="0">
                <a:ea typeface="MS PGothic" pitchFamily="34" charset="-128"/>
              </a:rPr>
              <a:t>  3.1. Carbon Fiber/Epoxy Composites </a:t>
            </a:r>
          </a:p>
          <a:p>
            <a:pPr marL="0" lvl="0" indent="0" fontAlgn="base">
              <a:spcBef>
                <a:spcPct val="0"/>
              </a:spcBef>
              <a:spcAft>
                <a:spcPct val="0"/>
              </a:spcAft>
              <a:buNone/>
            </a:pPr>
            <a:r>
              <a:rPr lang="en-US" sz="1600" b="1" dirty="0">
                <a:ea typeface="MS PGothic" pitchFamily="34" charset="-128"/>
              </a:rPr>
              <a:t>  3.2. Fiberglass/Epoxy Composites</a:t>
            </a:r>
          </a:p>
          <a:p>
            <a:pPr marL="0" lvl="0" indent="0" fontAlgn="base">
              <a:spcBef>
                <a:spcPct val="0"/>
              </a:spcBef>
              <a:spcAft>
                <a:spcPct val="0"/>
              </a:spcAft>
              <a:buNone/>
            </a:pPr>
            <a:r>
              <a:rPr lang="en-US" sz="1600" b="1" dirty="0">
                <a:ea typeface="MS PGothic" pitchFamily="34" charset="-128"/>
              </a:rPr>
              <a:t>  3.3. Lightning Strike Protection Materials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4. Paint Removal Testing </a:t>
            </a:r>
          </a:p>
          <a:p>
            <a:pPr marL="0" lvl="0" indent="0" fontAlgn="base">
              <a:spcBef>
                <a:spcPct val="0"/>
              </a:spcBef>
              <a:spcAft>
                <a:spcPct val="0"/>
              </a:spcAft>
              <a:buNone/>
            </a:pPr>
            <a:r>
              <a:rPr lang="en-US" sz="1600" b="1" dirty="0">
                <a:ea typeface="MS PGothic" pitchFamily="34" charset="-128"/>
              </a:rPr>
              <a:t>  4.1. Mechanical Sanding (Control Specimens)</a:t>
            </a:r>
          </a:p>
          <a:p>
            <a:pPr marL="0" lvl="0" indent="0" fontAlgn="base">
              <a:spcBef>
                <a:spcPct val="0"/>
              </a:spcBef>
              <a:spcAft>
                <a:spcPct val="0"/>
              </a:spcAft>
              <a:buNone/>
            </a:pPr>
            <a:r>
              <a:rPr lang="en-US" sz="1600" b="1" dirty="0">
                <a:ea typeface="MS PGothic" pitchFamily="34" charset="-128"/>
              </a:rPr>
              <a:t>  4.2. Type VII PMB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5</a:t>
            </a:r>
            <a:r>
              <a:rPr lang="en-US" sz="1600" b="1" dirty="0" smtClean="0">
                <a:ea typeface="MS PGothic" pitchFamily="34" charset="-128"/>
              </a:rPr>
              <a:t>. Pre/Post-Paint </a:t>
            </a:r>
            <a:r>
              <a:rPr lang="en-US" sz="1600" b="1" dirty="0">
                <a:ea typeface="MS PGothic" pitchFamily="34" charset="-128"/>
              </a:rPr>
              <a:t>Removal NDI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6. Mechanical Testing </a:t>
            </a:r>
          </a:p>
          <a:p>
            <a:pPr marL="0" lvl="0" indent="0" fontAlgn="base">
              <a:spcBef>
                <a:spcPct val="0"/>
              </a:spcBef>
              <a:spcAft>
                <a:spcPct val="0"/>
              </a:spcAft>
              <a:buNone/>
            </a:pPr>
            <a:r>
              <a:rPr lang="en-US" sz="1600" b="1" dirty="0">
                <a:ea typeface="MS PGothic" pitchFamily="34" charset="-128"/>
              </a:rPr>
              <a:t>  6.1. Long Beam Flexure </a:t>
            </a:r>
          </a:p>
          <a:p>
            <a:pPr marL="0" lvl="0" indent="0" fontAlgn="base">
              <a:spcBef>
                <a:spcPct val="0"/>
              </a:spcBef>
              <a:spcAft>
                <a:spcPct val="0"/>
              </a:spcAft>
              <a:buNone/>
            </a:pPr>
            <a:r>
              <a:rPr lang="en-US" sz="1600" b="1" dirty="0">
                <a:ea typeface="MS PGothic" pitchFamily="34" charset="-128"/>
              </a:rPr>
              <a:t>  6.2. Flatwise Tension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7. Optical Microscopy </a:t>
            </a:r>
          </a:p>
          <a:p>
            <a:pPr marL="0" lvl="0" indent="0" fontAlgn="base">
              <a:spcBef>
                <a:spcPct val="0"/>
              </a:spcBef>
              <a:spcAft>
                <a:spcPct val="0"/>
              </a:spcAft>
              <a:buNone/>
            </a:pPr>
            <a:endParaRPr lang="en-US" sz="1600" b="1" dirty="0">
              <a:ea typeface="MS PGothic" pitchFamily="34" charset="-128"/>
            </a:endParaRPr>
          </a:p>
          <a:p>
            <a:pPr marL="0" lvl="0" indent="0" fontAlgn="base">
              <a:spcBef>
                <a:spcPct val="0"/>
              </a:spcBef>
              <a:spcAft>
                <a:spcPct val="0"/>
              </a:spcAft>
              <a:buNone/>
            </a:pPr>
            <a:r>
              <a:rPr lang="en-US" sz="1600" b="1" dirty="0">
                <a:ea typeface="MS PGothic" pitchFamily="34" charset="-128"/>
              </a:rPr>
              <a:t>8. Lightning Strike Material Electrical Resistivity Testing </a:t>
            </a:r>
          </a:p>
          <a:p>
            <a:pPr marL="0" lvl="0" indent="0" fontAlgn="base">
              <a:spcBef>
                <a:spcPct val="0"/>
              </a:spcBef>
              <a:spcAft>
                <a:spcPct val="0"/>
              </a:spcAft>
              <a:buNone/>
            </a:pPr>
            <a:endParaRPr lang="en-US" sz="1600" b="1" dirty="0">
              <a:solidFill>
                <a:schemeClr val="bg2"/>
              </a:solidFill>
              <a:ea typeface="MS PGothic" pitchFamily="34" charset="-128"/>
            </a:endParaRPr>
          </a:p>
          <a:p>
            <a:pPr marL="0" lvl="0" indent="0" fontAlgn="base">
              <a:spcBef>
                <a:spcPct val="0"/>
              </a:spcBef>
              <a:spcAft>
                <a:spcPct val="0"/>
              </a:spcAft>
              <a:buNone/>
            </a:pPr>
            <a:r>
              <a:rPr lang="en-US" sz="1600" b="1" dirty="0">
                <a:solidFill>
                  <a:schemeClr val="bg2"/>
                </a:solidFill>
                <a:ea typeface="MS PGothic" pitchFamily="34" charset="-128"/>
              </a:rPr>
              <a:t>9. Long Term Goals With Type VII Media </a:t>
            </a:r>
          </a:p>
        </p:txBody>
      </p:sp>
      <p:pic>
        <p:nvPicPr>
          <p:cNvPr id="3" name="Picture 2"/>
          <p:cNvPicPr>
            <a:picLocks noChangeAspect="1"/>
          </p:cNvPicPr>
          <p:nvPr/>
        </p:nvPicPr>
        <p:blipFill>
          <a:blip r:embed="rId3"/>
          <a:stretch>
            <a:fillRect/>
          </a:stretch>
        </p:blipFill>
        <p:spPr>
          <a:xfrm>
            <a:off x="135163" y="185248"/>
            <a:ext cx="713294" cy="615749"/>
          </a:xfrm>
          <a:prstGeom prst="rect">
            <a:avLst/>
          </a:prstGeom>
        </p:spPr>
      </p:pic>
      <p:pic>
        <p:nvPicPr>
          <p:cNvPr id="5" name="Picture 4"/>
          <p:cNvPicPr>
            <a:picLocks noChangeAspect="1"/>
          </p:cNvPicPr>
          <p:nvPr/>
        </p:nvPicPr>
        <p:blipFill>
          <a:blip r:embed="rId4"/>
          <a:stretch>
            <a:fillRect/>
          </a:stretch>
        </p:blipFill>
        <p:spPr>
          <a:xfrm>
            <a:off x="11289609" y="87703"/>
            <a:ext cx="713294" cy="713294"/>
          </a:xfrm>
          <a:prstGeom prst="rect">
            <a:avLst/>
          </a:prstGeom>
        </p:spPr>
      </p:pic>
      <p:pic>
        <p:nvPicPr>
          <p:cNvPr id="6" name="Picture 5"/>
          <p:cNvPicPr>
            <a:picLocks noChangeAspect="1"/>
          </p:cNvPicPr>
          <p:nvPr/>
        </p:nvPicPr>
        <p:blipFill>
          <a:blip r:embed="rId5"/>
          <a:stretch>
            <a:fillRect/>
          </a:stretch>
        </p:blipFill>
        <p:spPr>
          <a:xfrm>
            <a:off x="100894" y="6504960"/>
            <a:ext cx="1103472"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483115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9495" y="253024"/>
            <a:ext cx="8050306" cy="6037730"/>
          </a:xfrm>
          <a:prstGeom prst="rect">
            <a:avLst/>
          </a:prstGeom>
        </p:spPr>
      </p:pic>
      <p:sp>
        <p:nvSpPr>
          <p:cNvPr id="5" name="TextBox 4"/>
          <p:cNvSpPr txBox="1"/>
          <p:nvPr/>
        </p:nvSpPr>
        <p:spPr>
          <a:xfrm>
            <a:off x="9987872" y="2278866"/>
            <a:ext cx="1531775" cy="646331"/>
          </a:xfrm>
          <a:prstGeom prst="rect">
            <a:avLst/>
          </a:prstGeom>
          <a:noFill/>
        </p:spPr>
        <p:txBody>
          <a:bodyPr wrap="square" rtlCol="0">
            <a:spAutoFit/>
          </a:bodyPr>
          <a:lstStyle/>
          <a:p>
            <a:r>
              <a:rPr lang="en-US" b="1" dirty="0" err="1" smtClean="0">
                <a:solidFill>
                  <a:schemeClr val="accent5">
                    <a:lumMod val="50000"/>
                  </a:schemeClr>
                </a:solidFill>
              </a:rPr>
              <a:t>Facesheet</a:t>
            </a:r>
            <a:r>
              <a:rPr lang="en-US" b="1" dirty="0" smtClean="0">
                <a:solidFill>
                  <a:schemeClr val="accent5">
                    <a:lumMod val="50000"/>
                  </a:schemeClr>
                </a:solidFill>
              </a:rPr>
              <a:t> Delamination</a:t>
            </a:r>
            <a:endParaRPr lang="en-US" b="1"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106660" y="123319"/>
            <a:ext cx="963251" cy="829128"/>
          </a:xfrm>
          <a:prstGeom prst="rect">
            <a:avLst/>
          </a:prstGeom>
        </p:spPr>
      </p:pic>
      <p:pic>
        <p:nvPicPr>
          <p:cNvPr id="3" name="Picture 2"/>
          <p:cNvPicPr>
            <a:picLocks noChangeAspect="1"/>
          </p:cNvPicPr>
          <p:nvPr/>
        </p:nvPicPr>
        <p:blipFill>
          <a:blip r:embed="rId4"/>
          <a:stretch>
            <a:fillRect/>
          </a:stretch>
        </p:blipFill>
        <p:spPr>
          <a:xfrm>
            <a:off x="11252647" y="123319"/>
            <a:ext cx="713294" cy="719390"/>
          </a:xfrm>
          <a:prstGeom prst="rect">
            <a:avLst/>
          </a:prstGeom>
        </p:spPr>
      </p:pic>
      <p:pic>
        <p:nvPicPr>
          <p:cNvPr id="6" name="Picture 5"/>
          <p:cNvPicPr>
            <a:picLocks noChangeAspect="1"/>
          </p:cNvPicPr>
          <p:nvPr/>
        </p:nvPicPr>
        <p:blipFill>
          <a:blip r:embed="rId5"/>
          <a:stretch>
            <a:fillRect/>
          </a:stretch>
        </p:blipFill>
        <p:spPr>
          <a:xfrm>
            <a:off x="106660" y="6464619"/>
            <a:ext cx="1115665"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035707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348" y="-41992"/>
            <a:ext cx="10515600" cy="1325563"/>
          </a:xfrm>
        </p:spPr>
        <p:txBody>
          <a:bodyPr>
            <a:normAutofit/>
          </a:bodyPr>
          <a:lstStyle/>
          <a:p>
            <a:r>
              <a:rPr lang="en-US" sz="3200" b="1" dirty="0" err="1" smtClean="0">
                <a:solidFill>
                  <a:srgbClr val="002060"/>
                </a:solidFill>
              </a:rPr>
              <a:t>Fg</a:t>
            </a:r>
            <a:r>
              <a:rPr lang="en-US" sz="3200" b="1" dirty="0" smtClean="0">
                <a:solidFill>
                  <a:srgbClr val="002060"/>
                </a:solidFill>
              </a:rPr>
              <a:t>/Ep Surface Topography</a:t>
            </a:r>
            <a:endParaRPr lang="en-US" sz="3200" b="1" dirty="0">
              <a:solidFill>
                <a:srgbClr val="00206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9071" y="1052027"/>
            <a:ext cx="7077909" cy="5308432"/>
          </a:xfrm>
          <a:prstGeom prst="rect">
            <a:avLst/>
          </a:prstGeom>
        </p:spPr>
      </p:pic>
      <p:sp>
        <p:nvSpPr>
          <p:cNvPr id="6" name="TextBox 5"/>
          <p:cNvSpPr txBox="1"/>
          <p:nvPr/>
        </p:nvSpPr>
        <p:spPr>
          <a:xfrm>
            <a:off x="9749119" y="3218016"/>
            <a:ext cx="1511560" cy="646331"/>
          </a:xfrm>
          <a:prstGeom prst="rect">
            <a:avLst/>
          </a:prstGeom>
          <a:noFill/>
        </p:spPr>
        <p:txBody>
          <a:bodyPr wrap="square" rtlCol="0">
            <a:spAutoFit/>
          </a:bodyPr>
          <a:lstStyle/>
          <a:p>
            <a:r>
              <a:rPr lang="en-US" b="1" dirty="0" smtClean="0">
                <a:solidFill>
                  <a:schemeClr val="accent1">
                    <a:lumMod val="50000"/>
                  </a:schemeClr>
                </a:solidFill>
              </a:rPr>
              <a:t>Hand Sand 80 Grit</a:t>
            </a:r>
            <a:endParaRPr lang="en-US" b="1" dirty="0">
              <a:solidFill>
                <a:schemeClr val="accent1">
                  <a:lumMod val="50000"/>
                </a:schemeClr>
              </a:solidFill>
            </a:endParaRPr>
          </a:p>
        </p:txBody>
      </p:sp>
      <p:sp>
        <p:nvSpPr>
          <p:cNvPr id="7" name="Oval 6"/>
          <p:cNvSpPr/>
          <p:nvPr/>
        </p:nvSpPr>
        <p:spPr>
          <a:xfrm>
            <a:off x="7397253" y="3439221"/>
            <a:ext cx="802433" cy="50296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212562" y="4828156"/>
            <a:ext cx="1390261" cy="646331"/>
          </a:xfrm>
          <a:prstGeom prst="rect">
            <a:avLst/>
          </a:prstGeom>
          <a:solidFill>
            <a:schemeClr val="bg1"/>
          </a:solidFill>
          <a:ln w="38100">
            <a:solidFill>
              <a:srgbClr val="002060"/>
            </a:solidFill>
          </a:ln>
        </p:spPr>
        <p:txBody>
          <a:bodyPr wrap="square" rtlCol="0">
            <a:spAutoFit/>
          </a:bodyPr>
          <a:lstStyle/>
          <a:p>
            <a:r>
              <a:rPr lang="en-US" b="1" dirty="0" smtClean="0"/>
              <a:t>Fiber </a:t>
            </a:r>
            <a:r>
              <a:rPr lang="en-US" b="1" dirty="0" err="1" smtClean="0"/>
              <a:t>Microcrack</a:t>
            </a:r>
            <a:r>
              <a:rPr lang="en-US" b="1" dirty="0" err="1"/>
              <a:t>s</a:t>
            </a:r>
            <a:endParaRPr lang="en-US" b="1" dirty="0"/>
          </a:p>
        </p:txBody>
      </p:sp>
      <p:cxnSp>
        <p:nvCxnSpPr>
          <p:cNvPr id="10" name="Straight Arrow Connector 9"/>
          <p:cNvCxnSpPr/>
          <p:nvPr/>
        </p:nvCxnSpPr>
        <p:spPr>
          <a:xfrm flipV="1">
            <a:off x="7798469" y="4004947"/>
            <a:ext cx="13997" cy="76044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21024" y="206225"/>
            <a:ext cx="969348" cy="829128"/>
          </a:xfrm>
          <a:prstGeom prst="rect">
            <a:avLst/>
          </a:prstGeom>
        </p:spPr>
      </p:pic>
      <p:pic>
        <p:nvPicPr>
          <p:cNvPr id="4" name="Picture 3"/>
          <p:cNvPicPr>
            <a:picLocks noChangeAspect="1"/>
          </p:cNvPicPr>
          <p:nvPr/>
        </p:nvPicPr>
        <p:blipFill>
          <a:blip r:embed="rId4"/>
          <a:stretch>
            <a:fillRect/>
          </a:stretch>
        </p:blipFill>
        <p:spPr>
          <a:xfrm>
            <a:off x="11260679" y="206225"/>
            <a:ext cx="713294" cy="719390"/>
          </a:xfrm>
          <a:prstGeom prst="rect">
            <a:avLst/>
          </a:prstGeom>
        </p:spPr>
      </p:pic>
      <p:pic>
        <p:nvPicPr>
          <p:cNvPr id="9" name="Picture 8"/>
          <p:cNvPicPr>
            <a:picLocks noChangeAspect="1"/>
          </p:cNvPicPr>
          <p:nvPr/>
        </p:nvPicPr>
        <p:blipFill>
          <a:blip r:embed="rId5"/>
          <a:stretch>
            <a:fillRect/>
          </a:stretch>
        </p:blipFill>
        <p:spPr>
          <a:xfrm>
            <a:off x="121024" y="6464620"/>
            <a:ext cx="1121761" cy="195089"/>
          </a:xfrm>
          <a:prstGeom prst="rect">
            <a:avLst/>
          </a:prstGeom>
        </p:spPr>
      </p:pic>
      <p:sp>
        <p:nvSpPr>
          <p:cNvPr id="12" name="Footer Placeholder 11"/>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698729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3268" y="568070"/>
            <a:ext cx="7609298" cy="5706973"/>
          </a:xfrm>
          <a:prstGeom prst="rect">
            <a:avLst/>
          </a:prstGeom>
        </p:spPr>
      </p:pic>
      <p:sp>
        <p:nvSpPr>
          <p:cNvPr id="5" name="TextBox 4"/>
          <p:cNvSpPr txBox="1"/>
          <p:nvPr/>
        </p:nvSpPr>
        <p:spPr>
          <a:xfrm>
            <a:off x="10133046" y="3200399"/>
            <a:ext cx="1315616" cy="646331"/>
          </a:xfrm>
          <a:prstGeom prst="rect">
            <a:avLst/>
          </a:prstGeom>
          <a:noFill/>
        </p:spPr>
        <p:txBody>
          <a:bodyPr wrap="square" rtlCol="0">
            <a:spAutoFit/>
          </a:bodyPr>
          <a:lstStyle/>
          <a:p>
            <a:r>
              <a:rPr lang="en-US" b="1" dirty="0" smtClean="0">
                <a:solidFill>
                  <a:srgbClr val="0070C0"/>
                </a:solidFill>
              </a:rPr>
              <a:t>Hand Sand 180 Grit</a:t>
            </a:r>
            <a:endParaRPr lang="en-US" b="1" dirty="0">
              <a:solidFill>
                <a:srgbClr val="0070C0"/>
              </a:solidFill>
            </a:endParaRPr>
          </a:p>
        </p:txBody>
      </p:sp>
      <p:pic>
        <p:nvPicPr>
          <p:cNvPr id="2" name="Picture 1"/>
          <p:cNvPicPr>
            <a:picLocks noChangeAspect="1"/>
          </p:cNvPicPr>
          <p:nvPr/>
        </p:nvPicPr>
        <p:blipFill>
          <a:blip r:embed="rId3"/>
          <a:stretch>
            <a:fillRect/>
          </a:stretch>
        </p:blipFill>
        <p:spPr>
          <a:xfrm>
            <a:off x="165267" y="153506"/>
            <a:ext cx="969348" cy="829128"/>
          </a:xfrm>
          <a:prstGeom prst="rect">
            <a:avLst/>
          </a:prstGeom>
        </p:spPr>
      </p:pic>
      <p:pic>
        <p:nvPicPr>
          <p:cNvPr id="3" name="Picture 2"/>
          <p:cNvPicPr>
            <a:picLocks noChangeAspect="1"/>
          </p:cNvPicPr>
          <p:nvPr/>
        </p:nvPicPr>
        <p:blipFill>
          <a:blip r:embed="rId4"/>
          <a:stretch>
            <a:fillRect/>
          </a:stretch>
        </p:blipFill>
        <p:spPr>
          <a:xfrm>
            <a:off x="11252647" y="153506"/>
            <a:ext cx="713294" cy="719390"/>
          </a:xfrm>
          <a:prstGeom prst="rect">
            <a:avLst/>
          </a:prstGeom>
        </p:spPr>
      </p:pic>
      <p:pic>
        <p:nvPicPr>
          <p:cNvPr id="6" name="Picture 5"/>
          <p:cNvPicPr>
            <a:picLocks noChangeAspect="1"/>
          </p:cNvPicPr>
          <p:nvPr/>
        </p:nvPicPr>
        <p:blipFill>
          <a:blip r:embed="rId5"/>
          <a:stretch>
            <a:fillRect/>
          </a:stretch>
        </p:blipFill>
        <p:spPr>
          <a:xfrm>
            <a:off x="89060" y="6464620"/>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104685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620" y="391886"/>
            <a:ext cx="7815943" cy="5861957"/>
          </a:xfrm>
          <a:prstGeom prst="rect">
            <a:avLst/>
          </a:prstGeom>
        </p:spPr>
      </p:pic>
      <p:sp>
        <p:nvSpPr>
          <p:cNvPr id="5" name="TextBox 4"/>
          <p:cNvSpPr txBox="1"/>
          <p:nvPr/>
        </p:nvSpPr>
        <p:spPr>
          <a:xfrm>
            <a:off x="9862458" y="3200399"/>
            <a:ext cx="1156995" cy="646331"/>
          </a:xfrm>
          <a:prstGeom prst="rect">
            <a:avLst/>
          </a:prstGeom>
          <a:noFill/>
        </p:spPr>
        <p:txBody>
          <a:bodyPr wrap="square" rtlCol="0">
            <a:spAutoFit/>
          </a:bodyPr>
          <a:lstStyle/>
          <a:p>
            <a:r>
              <a:rPr lang="en-US" b="1" dirty="0" smtClean="0">
                <a:solidFill>
                  <a:schemeClr val="tx1">
                    <a:lumMod val="95000"/>
                    <a:lumOff val="5000"/>
                  </a:schemeClr>
                </a:solidFill>
              </a:rPr>
              <a:t>10 Cycles Type VII </a:t>
            </a:r>
            <a:endParaRPr lang="en-US" b="1" dirty="0">
              <a:solidFill>
                <a:schemeClr val="tx1">
                  <a:lumMod val="95000"/>
                  <a:lumOff val="5000"/>
                </a:schemeClr>
              </a:solidFill>
            </a:endParaRPr>
          </a:p>
        </p:txBody>
      </p:sp>
      <p:pic>
        <p:nvPicPr>
          <p:cNvPr id="2" name="Picture 1"/>
          <p:cNvPicPr>
            <a:picLocks noChangeAspect="1"/>
          </p:cNvPicPr>
          <p:nvPr/>
        </p:nvPicPr>
        <p:blipFill>
          <a:blip r:embed="rId3"/>
          <a:stretch>
            <a:fillRect/>
          </a:stretch>
        </p:blipFill>
        <p:spPr>
          <a:xfrm>
            <a:off x="138373" y="217448"/>
            <a:ext cx="969348" cy="829128"/>
          </a:xfrm>
          <a:prstGeom prst="rect">
            <a:avLst/>
          </a:prstGeom>
        </p:spPr>
      </p:pic>
      <p:pic>
        <p:nvPicPr>
          <p:cNvPr id="3" name="Picture 2"/>
          <p:cNvPicPr>
            <a:picLocks noChangeAspect="1"/>
          </p:cNvPicPr>
          <p:nvPr/>
        </p:nvPicPr>
        <p:blipFill>
          <a:blip r:embed="rId4"/>
          <a:stretch>
            <a:fillRect/>
          </a:stretch>
        </p:blipFill>
        <p:spPr>
          <a:xfrm>
            <a:off x="11239200" y="217448"/>
            <a:ext cx="713294" cy="719390"/>
          </a:xfrm>
          <a:prstGeom prst="rect">
            <a:avLst/>
          </a:prstGeom>
        </p:spPr>
      </p:pic>
      <p:pic>
        <p:nvPicPr>
          <p:cNvPr id="6" name="Picture 5"/>
          <p:cNvPicPr>
            <a:picLocks noChangeAspect="1"/>
          </p:cNvPicPr>
          <p:nvPr/>
        </p:nvPicPr>
        <p:blipFill>
          <a:blip r:embed="rId5"/>
          <a:stretch>
            <a:fillRect/>
          </a:stretch>
        </p:blipFill>
        <p:spPr>
          <a:xfrm>
            <a:off x="62166" y="6437726"/>
            <a:ext cx="1121761"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254043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824" y="394081"/>
            <a:ext cx="7869823" cy="5902368"/>
          </a:xfrm>
          <a:prstGeom prst="rect">
            <a:avLst/>
          </a:prstGeom>
        </p:spPr>
      </p:pic>
      <p:sp>
        <p:nvSpPr>
          <p:cNvPr id="5" name="TextBox 4"/>
          <p:cNvSpPr txBox="1"/>
          <p:nvPr/>
        </p:nvSpPr>
        <p:spPr>
          <a:xfrm>
            <a:off x="9946433" y="2995126"/>
            <a:ext cx="10543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tx2">
                    <a:lumMod val="50000"/>
                  </a:schemeClr>
                </a:solidFill>
                <a:effectLst/>
                <a:uLnTx/>
                <a:uFillTx/>
                <a:latin typeface="Calibri" panose="020F0502020204030204"/>
                <a:ea typeface="+mn-ea"/>
                <a:cs typeface="+mn-cs"/>
              </a:rPr>
              <a:t>20 Cycles Type VII</a:t>
            </a:r>
            <a:endParaRPr kumimoji="0" lang="en-US" sz="1800" b="1" i="0" u="none" strike="noStrike" kern="1200" cap="none" spc="0" normalizeH="0" baseline="0" noProof="0" dirty="0">
              <a:ln>
                <a:noFill/>
              </a:ln>
              <a:solidFill>
                <a:schemeClr val="tx2">
                  <a:lumMod val="50000"/>
                </a:schemeClr>
              </a:solidFill>
              <a:effectLst/>
              <a:uLnTx/>
              <a:uFillTx/>
              <a:latin typeface="Calibri" panose="020F0502020204030204"/>
              <a:ea typeface="+mn-ea"/>
              <a:cs typeface="+mn-cs"/>
            </a:endParaRPr>
          </a:p>
        </p:txBody>
      </p:sp>
      <p:sp>
        <p:nvSpPr>
          <p:cNvPr id="6" name="TextBox 5"/>
          <p:cNvSpPr txBox="1"/>
          <p:nvPr/>
        </p:nvSpPr>
        <p:spPr>
          <a:xfrm>
            <a:off x="628260" y="4086808"/>
            <a:ext cx="746449" cy="369332"/>
          </a:xfrm>
          <a:prstGeom prst="rect">
            <a:avLst/>
          </a:prstGeom>
          <a:solidFill>
            <a:schemeClr val="bg1"/>
          </a:solidFill>
          <a:ln w="38100">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Resin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Arrow Connector 7"/>
          <p:cNvCxnSpPr/>
          <p:nvPr/>
        </p:nvCxnSpPr>
        <p:spPr>
          <a:xfrm>
            <a:off x="1474237" y="4271474"/>
            <a:ext cx="54117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5312" y="177107"/>
            <a:ext cx="969348" cy="829128"/>
          </a:xfrm>
          <a:prstGeom prst="rect">
            <a:avLst/>
          </a:prstGeom>
        </p:spPr>
      </p:pic>
      <p:pic>
        <p:nvPicPr>
          <p:cNvPr id="3" name="Picture 2"/>
          <p:cNvPicPr>
            <a:picLocks noChangeAspect="1"/>
          </p:cNvPicPr>
          <p:nvPr/>
        </p:nvPicPr>
        <p:blipFill>
          <a:blip r:embed="rId4"/>
          <a:stretch>
            <a:fillRect/>
          </a:stretch>
        </p:blipFill>
        <p:spPr>
          <a:xfrm>
            <a:off x="11185412" y="177107"/>
            <a:ext cx="713294" cy="719390"/>
          </a:xfrm>
          <a:prstGeom prst="rect">
            <a:avLst/>
          </a:prstGeom>
        </p:spPr>
      </p:pic>
      <p:pic>
        <p:nvPicPr>
          <p:cNvPr id="7" name="Picture 6"/>
          <p:cNvPicPr>
            <a:picLocks noChangeAspect="1"/>
          </p:cNvPicPr>
          <p:nvPr/>
        </p:nvPicPr>
        <p:blipFill>
          <a:blip r:embed="rId5"/>
          <a:stretch>
            <a:fillRect/>
          </a:stretch>
        </p:blipFill>
        <p:spPr>
          <a:xfrm>
            <a:off x="65312" y="6464619"/>
            <a:ext cx="1121761" cy="195089"/>
          </a:xfrm>
          <a:prstGeom prst="rect">
            <a:avLst/>
          </a:prstGeom>
        </p:spPr>
      </p:pic>
      <p:sp>
        <p:nvSpPr>
          <p:cNvPr id="10" name="Footer Placeholder 9"/>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711951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038" y="0"/>
            <a:ext cx="10515600" cy="1325563"/>
          </a:xfrm>
        </p:spPr>
        <p:txBody>
          <a:bodyPr>
            <a:normAutofit/>
          </a:bodyPr>
          <a:lstStyle/>
          <a:p>
            <a:r>
              <a:rPr lang="en-US" sz="3200" b="1" dirty="0" err="1" smtClean="0">
                <a:solidFill>
                  <a:srgbClr val="0033CC"/>
                </a:solidFill>
              </a:rPr>
              <a:t>Fg</a:t>
            </a:r>
            <a:r>
              <a:rPr lang="en-US" sz="3200" b="1" dirty="0" smtClean="0">
                <a:solidFill>
                  <a:srgbClr val="0033CC"/>
                </a:solidFill>
              </a:rPr>
              <a:t>/Ep Fracture Surfaces</a:t>
            </a:r>
            <a:endParaRPr lang="en-US" sz="3200" b="1" dirty="0">
              <a:solidFill>
                <a:srgbClr val="0033CC"/>
              </a:solidFill>
            </a:endParaRPr>
          </a:p>
        </p:txBody>
      </p:sp>
      <p:pic>
        <p:nvPicPr>
          <p:cNvPr id="4" name="Picture 3"/>
          <p:cNvPicPr>
            <a:picLocks noChangeAspect="1"/>
          </p:cNvPicPr>
          <p:nvPr/>
        </p:nvPicPr>
        <p:blipFill>
          <a:blip r:embed="rId2"/>
          <a:stretch>
            <a:fillRect/>
          </a:stretch>
        </p:blipFill>
        <p:spPr>
          <a:xfrm>
            <a:off x="330435" y="1176954"/>
            <a:ext cx="5662929" cy="4247197"/>
          </a:xfrm>
          <a:prstGeom prst="rect">
            <a:avLst/>
          </a:prstGeom>
        </p:spPr>
      </p:pic>
      <p:sp>
        <p:nvSpPr>
          <p:cNvPr id="6" name="TextBox 5"/>
          <p:cNvSpPr txBox="1"/>
          <p:nvPr/>
        </p:nvSpPr>
        <p:spPr>
          <a:xfrm>
            <a:off x="5061823" y="5525368"/>
            <a:ext cx="2203694" cy="646331"/>
          </a:xfrm>
          <a:prstGeom prst="rect">
            <a:avLst/>
          </a:prstGeom>
          <a:noFill/>
        </p:spPr>
        <p:txBody>
          <a:bodyPr wrap="square" rtlCol="0">
            <a:spAutoFit/>
          </a:bodyPr>
          <a:lstStyle/>
          <a:p>
            <a:pPr algn="ctr"/>
            <a:r>
              <a:rPr lang="en-US" b="1" dirty="0" smtClean="0">
                <a:solidFill>
                  <a:schemeClr val="tx2">
                    <a:lumMod val="50000"/>
                  </a:schemeClr>
                </a:solidFill>
              </a:rPr>
              <a:t>Core Failure, Extensive Porosity</a:t>
            </a:r>
            <a:endParaRPr lang="en-US" b="1" dirty="0">
              <a:solidFill>
                <a:schemeClr val="tx2">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3670" y="1180490"/>
            <a:ext cx="5658215" cy="4243661"/>
          </a:xfrm>
          <a:prstGeom prst="rect">
            <a:avLst/>
          </a:prstGeom>
        </p:spPr>
      </p:pic>
      <p:pic>
        <p:nvPicPr>
          <p:cNvPr id="3" name="Picture 2"/>
          <p:cNvPicPr>
            <a:picLocks noChangeAspect="1"/>
          </p:cNvPicPr>
          <p:nvPr/>
        </p:nvPicPr>
        <p:blipFill>
          <a:blip r:embed="rId4"/>
          <a:stretch>
            <a:fillRect/>
          </a:stretch>
        </p:blipFill>
        <p:spPr>
          <a:xfrm>
            <a:off x="66690" y="132480"/>
            <a:ext cx="969348" cy="829128"/>
          </a:xfrm>
          <a:prstGeom prst="rect">
            <a:avLst/>
          </a:prstGeom>
        </p:spPr>
      </p:pic>
      <p:pic>
        <p:nvPicPr>
          <p:cNvPr id="5" name="Picture 4"/>
          <p:cNvPicPr>
            <a:picLocks noChangeAspect="1"/>
          </p:cNvPicPr>
          <p:nvPr/>
        </p:nvPicPr>
        <p:blipFill>
          <a:blip r:embed="rId5"/>
          <a:stretch>
            <a:fillRect/>
          </a:stretch>
        </p:blipFill>
        <p:spPr>
          <a:xfrm>
            <a:off x="11272303" y="132480"/>
            <a:ext cx="713294" cy="719390"/>
          </a:xfrm>
          <a:prstGeom prst="rect">
            <a:avLst/>
          </a:prstGeom>
        </p:spPr>
      </p:pic>
      <p:pic>
        <p:nvPicPr>
          <p:cNvPr id="8" name="Picture 7"/>
          <p:cNvPicPr>
            <a:picLocks noChangeAspect="1"/>
          </p:cNvPicPr>
          <p:nvPr/>
        </p:nvPicPr>
        <p:blipFill>
          <a:blip r:embed="rId6"/>
          <a:stretch>
            <a:fillRect/>
          </a:stretch>
        </p:blipFill>
        <p:spPr>
          <a:xfrm>
            <a:off x="66690" y="6503560"/>
            <a:ext cx="1121761" cy="195089"/>
          </a:xfrm>
          <a:prstGeom prst="rect">
            <a:avLst/>
          </a:prstGeom>
        </p:spPr>
      </p:pic>
      <p:sp>
        <p:nvSpPr>
          <p:cNvPr id="11" name="Footer Placeholder 10"/>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71051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2483" y="1005793"/>
            <a:ext cx="5799777" cy="434983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890" y="1005793"/>
            <a:ext cx="5815522" cy="4361642"/>
          </a:xfrm>
          <a:prstGeom prst="rect">
            <a:avLst/>
          </a:prstGeom>
        </p:spPr>
      </p:pic>
      <p:sp>
        <p:nvSpPr>
          <p:cNvPr id="8" name="TextBox 7"/>
          <p:cNvSpPr txBox="1"/>
          <p:nvPr/>
        </p:nvSpPr>
        <p:spPr>
          <a:xfrm>
            <a:off x="4707294" y="5478626"/>
            <a:ext cx="3032449" cy="646331"/>
          </a:xfrm>
          <a:prstGeom prst="rect">
            <a:avLst/>
          </a:prstGeom>
          <a:noFill/>
        </p:spPr>
        <p:txBody>
          <a:bodyPr wrap="square" rtlCol="0">
            <a:spAutoFit/>
          </a:bodyPr>
          <a:lstStyle/>
          <a:p>
            <a:r>
              <a:rPr lang="en-US" b="1" dirty="0" smtClean="0">
                <a:solidFill>
                  <a:srgbClr val="C00000"/>
                </a:solidFill>
              </a:rPr>
              <a:t>Film Adhesive Failure Surface, High Porosity Content</a:t>
            </a:r>
            <a:endParaRPr lang="en-US" b="1" dirty="0">
              <a:solidFill>
                <a:srgbClr val="C00000"/>
              </a:solidFill>
            </a:endParaRPr>
          </a:p>
        </p:txBody>
      </p:sp>
      <p:pic>
        <p:nvPicPr>
          <p:cNvPr id="2" name="Picture 1"/>
          <p:cNvPicPr>
            <a:picLocks noChangeAspect="1"/>
          </p:cNvPicPr>
          <p:nvPr/>
        </p:nvPicPr>
        <p:blipFill>
          <a:blip r:embed="rId4"/>
          <a:stretch>
            <a:fillRect/>
          </a:stretch>
        </p:blipFill>
        <p:spPr>
          <a:xfrm>
            <a:off x="162483" y="169976"/>
            <a:ext cx="833367" cy="712817"/>
          </a:xfrm>
          <a:prstGeom prst="rect">
            <a:avLst/>
          </a:prstGeom>
        </p:spPr>
      </p:pic>
      <p:pic>
        <p:nvPicPr>
          <p:cNvPr id="3" name="Picture 2"/>
          <p:cNvPicPr>
            <a:picLocks noChangeAspect="1"/>
          </p:cNvPicPr>
          <p:nvPr/>
        </p:nvPicPr>
        <p:blipFill>
          <a:blip r:embed="rId5"/>
          <a:stretch>
            <a:fillRect/>
          </a:stretch>
        </p:blipFill>
        <p:spPr>
          <a:xfrm>
            <a:off x="11195118" y="163403"/>
            <a:ext cx="713294" cy="719390"/>
          </a:xfrm>
          <a:prstGeom prst="rect">
            <a:avLst/>
          </a:prstGeom>
        </p:spPr>
      </p:pic>
      <p:pic>
        <p:nvPicPr>
          <p:cNvPr id="4" name="Picture 3"/>
          <p:cNvPicPr>
            <a:picLocks noChangeAspect="1"/>
          </p:cNvPicPr>
          <p:nvPr/>
        </p:nvPicPr>
        <p:blipFill>
          <a:blip r:embed="rId6"/>
          <a:stretch>
            <a:fillRect/>
          </a:stretch>
        </p:blipFill>
        <p:spPr>
          <a:xfrm>
            <a:off x="18285" y="6504961"/>
            <a:ext cx="1121761"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252853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57" y="113199"/>
            <a:ext cx="10515600" cy="1325563"/>
          </a:xfrm>
        </p:spPr>
        <p:txBody>
          <a:bodyPr>
            <a:normAutofit/>
          </a:bodyPr>
          <a:lstStyle/>
          <a:p>
            <a:r>
              <a:rPr lang="en-US" sz="2800" b="1" dirty="0" smtClean="0">
                <a:solidFill>
                  <a:srgbClr val="7030A0"/>
                </a:solidFill>
              </a:rPr>
              <a:t>8. Lightning Strike Material Electrical Testing </a:t>
            </a:r>
            <a:endParaRPr lang="en-US" sz="2800" b="1" dirty="0">
              <a:solidFill>
                <a:srgbClr val="7030A0"/>
              </a:solidFill>
            </a:endParaRPr>
          </a:p>
        </p:txBody>
      </p:sp>
      <p:sp>
        <p:nvSpPr>
          <p:cNvPr id="3" name="Content Placeholder 2"/>
          <p:cNvSpPr>
            <a:spLocks noGrp="1"/>
          </p:cNvSpPr>
          <p:nvPr>
            <p:ph idx="1"/>
          </p:nvPr>
        </p:nvSpPr>
        <p:spPr>
          <a:xfrm>
            <a:off x="794657" y="1438762"/>
            <a:ext cx="10515600" cy="4351338"/>
          </a:xfrm>
        </p:spPr>
        <p:txBody>
          <a:bodyPr>
            <a:normAutofit/>
          </a:bodyPr>
          <a:lstStyle/>
          <a:p>
            <a:r>
              <a:rPr lang="en-US" dirty="0" smtClean="0">
                <a:solidFill>
                  <a:srgbClr val="002060"/>
                </a:solidFill>
              </a:rPr>
              <a:t>Evaluate effects of paint removal on electrical conductivity/resistivity of aircraft lightning strike protection (LSP) materials</a:t>
            </a:r>
          </a:p>
          <a:p>
            <a:pPr marL="0" indent="0">
              <a:buNone/>
            </a:pPr>
            <a:endParaRPr lang="en-US" dirty="0" smtClean="0">
              <a:solidFill>
                <a:srgbClr val="002060"/>
              </a:solidFill>
            </a:endParaRPr>
          </a:p>
          <a:p>
            <a:r>
              <a:rPr lang="en-US" dirty="0" smtClean="0">
                <a:solidFill>
                  <a:srgbClr val="002060"/>
                </a:solidFill>
              </a:rPr>
              <a:t>Performed paint removal testing using standard and worst-case sanding and blasting parameters </a:t>
            </a:r>
          </a:p>
          <a:p>
            <a:pPr marL="0" indent="0">
              <a:buNone/>
            </a:pPr>
            <a:endParaRPr lang="en-US" dirty="0" smtClean="0">
              <a:solidFill>
                <a:srgbClr val="00B0F0"/>
              </a:solidFill>
            </a:endParaRPr>
          </a:p>
          <a:p>
            <a:pPr marL="0" indent="0">
              <a:buNone/>
            </a:pPr>
            <a:endParaRPr lang="en-US" dirty="0" smtClean="0">
              <a:solidFill>
                <a:srgbClr val="00B0F0"/>
              </a:solidFill>
            </a:endParaRPr>
          </a:p>
        </p:txBody>
      </p:sp>
      <p:pic>
        <p:nvPicPr>
          <p:cNvPr id="4" name="Picture 3"/>
          <p:cNvPicPr>
            <a:picLocks noChangeAspect="1"/>
          </p:cNvPicPr>
          <p:nvPr/>
        </p:nvPicPr>
        <p:blipFill>
          <a:blip r:embed="rId2"/>
          <a:stretch>
            <a:fillRect/>
          </a:stretch>
        </p:blipFill>
        <p:spPr>
          <a:xfrm>
            <a:off x="75293" y="113199"/>
            <a:ext cx="829128" cy="713294"/>
          </a:xfrm>
          <a:prstGeom prst="rect">
            <a:avLst/>
          </a:prstGeom>
        </p:spPr>
      </p:pic>
      <p:pic>
        <p:nvPicPr>
          <p:cNvPr id="5" name="Picture 4"/>
          <p:cNvPicPr>
            <a:picLocks noChangeAspect="1"/>
          </p:cNvPicPr>
          <p:nvPr/>
        </p:nvPicPr>
        <p:blipFill>
          <a:blip r:embed="rId3"/>
          <a:stretch>
            <a:fillRect/>
          </a:stretch>
        </p:blipFill>
        <p:spPr>
          <a:xfrm>
            <a:off x="11157857" y="113199"/>
            <a:ext cx="713294" cy="719390"/>
          </a:xfrm>
          <a:prstGeom prst="rect">
            <a:avLst/>
          </a:prstGeom>
        </p:spPr>
      </p:pic>
      <p:pic>
        <p:nvPicPr>
          <p:cNvPr id="6" name="Picture 5"/>
          <p:cNvPicPr>
            <a:picLocks noChangeAspect="1"/>
          </p:cNvPicPr>
          <p:nvPr/>
        </p:nvPicPr>
        <p:blipFill>
          <a:blip r:embed="rId4"/>
          <a:stretch>
            <a:fillRect/>
          </a:stretch>
        </p:blipFill>
        <p:spPr>
          <a:xfrm>
            <a:off x="81376" y="6396273"/>
            <a:ext cx="1121761"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02487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498" y="410483"/>
            <a:ext cx="10515600" cy="4351338"/>
          </a:xfrm>
        </p:spPr>
        <p:txBody>
          <a:bodyPr/>
          <a:lstStyle/>
          <a:p>
            <a:r>
              <a:rPr lang="en-US" dirty="0">
                <a:solidFill>
                  <a:srgbClr val="002060"/>
                </a:solidFill>
              </a:rPr>
              <a:t>Resistivity measurements were taken on the specimens using multi-meter probes &amp; alligator clips </a:t>
            </a:r>
          </a:p>
          <a:p>
            <a:r>
              <a:rPr lang="en-US" dirty="0">
                <a:solidFill>
                  <a:srgbClr val="002060"/>
                </a:solidFill>
              </a:rPr>
              <a:t>Weight measurements were also taken to quantify resulting mass loss from paint removal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880677"/>
              </p:ext>
            </p:extLst>
          </p:nvPr>
        </p:nvGraphicFramePr>
        <p:xfrm>
          <a:off x="746498" y="2586152"/>
          <a:ext cx="10263576" cy="3486540"/>
        </p:xfrm>
        <a:graphic>
          <a:graphicData uri="http://schemas.openxmlformats.org/drawingml/2006/table">
            <a:tbl>
              <a:tblPr firstRow="1" bandRow="1">
                <a:tableStyleId>{21E4AEA4-8DFA-4A89-87EB-49C32662AFE0}</a:tableStyleId>
              </a:tblPr>
              <a:tblGrid>
                <a:gridCol w="1668805">
                  <a:extLst>
                    <a:ext uri="{9D8B030D-6E8A-4147-A177-3AD203B41FA5}">
                      <a16:colId xmlns:a16="http://schemas.microsoft.com/office/drawing/2014/main" val="3710606176"/>
                    </a:ext>
                  </a:extLst>
                </a:gridCol>
                <a:gridCol w="1859130">
                  <a:extLst>
                    <a:ext uri="{9D8B030D-6E8A-4147-A177-3AD203B41FA5}">
                      <a16:colId xmlns:a16="http://schemas.microsoft.com/office/drawing/2014/main" val="3647030913"/>
                    </a:ext>
                  </a:extLst>
                </a:gridCol>
                <a:gridCol w="2943948">
                  <a:extLst>
                    <a:ext uri="{9D8B030D-6E8A-4147-A177-3AD203B41FA5}">
                      <a16:colId xmlns:a16="http://schemas.microsoft.com/office/drawing/2014/main" val="3822629851"/>
                    </a:ext>
                  </a:extLst>
                </a:gridCol>
                <a:gridCol w="3791693">
                  <a:extLst>
                    <a:ext uri="{9D8B030D-6E8A-4147-A177-3AD203B41FA5}">
                      <a16:colId xmlns:a16="http://schemas.microsoft.com/office/drawing/2014/main" val="1492656617"/>
                    </a:ext>
                  </a:extLst>
                </a:gridCol>
              </a:tblGrid>
              <a:tr h="1749180">
                <a:tc>
                  <a:txBody>
                    <a:bodyPr/>
                    <a:lstStyle/>
                    <a:p>
                      <a:pPr algn="ctr"/>
                      <a:r>
                        <a:rPr lang="en-US" dirty="0" smtClean="0">
                          <a:solidFill>
                            <a:schemeClr val="tx1"/>
                          </a:solidFill>
                        </a:rPr>
                        <a:t>Type VII </a:t>
                      </a:r>
                      <a:endParaRPr lang="en-US" dirty="0">
                        <a:solidFill>
                          <a:schemeClr val="tx1"/>
                        </a:solidFill>
                      </a:endParaRPr>
                    </a:p>
                  </a:txBody>
                  <a:tcPr anchor="ctr"/>
                </a:tc>
                <a:tc>
                  <a:txBody>
                    <a:bodyPr/>
                    <a:lstStyle/>
                    <a:p>
                      <a:r>
                        <a:rPr lang="en-US" dirty="0" smtClean="0">
                          <a:solidFill>
                            <a:schemeClr val="tx1"/>
                          </a:solidFill>
                        </a:rPr>
                        <a:t>2 cycles </a:t>
                      </a:r>
                    </a:p>
                    <a:p>
                      <a:endParaRPr lang="en-US" dirty="0" smtClean="0"/>
                    </a:p>
                    <a:p>
                      <a:r>
                        <a:rPr lang="en-US" dirty="0" smtClean="0">
                          <a:solidFill>
                            <a:schemeClr val="tx1"/>
                          </a:solidFill>
                        </a:rPr>
                        <a:t>Standard paint &amp; Primer removal </a:t>
                      </a:r>
                      <a:endParaRPr lang="en-US" dirty="0">
                        <a:solidFill>
                          <a:schemeClr val="tx1"/>
                        </a:solidFill>
                      </a:endParaRPr>
                    </a:p>
                  </a:txBody>
                  <a:tcPr/>
                </a:tc>
                <a:tc>
                  <a:txBody>
                    <a:bodyPr/>
                    <a:lstStyle/>
                    <a:p>
                      <a:r>
                        <a:rPr lang="en-US" dirty="0" smtClean="0">
                          <a:solidFill>
                            <a:schemeClr val="tx1"/>
                          </a:solidFill>
                        </a:rPr>
                        <a:t>5 cycles</a:t>
                      </a:r>
                    </a:p>
                    <a:p>
                      <a:endParaRPr lang="en-US" dirty="0" smtClean="0"/>
                    </a:p>
                    <a:p>
                      <a:r>
                        <a:rPr lang="en-US" dirty="0" smtClean="0">
                          <a:solidFill>
                            <a:schemeClr val="tx1"/>
                          </a:solidFill>
                        </a:rPr>
                        <a:t>Blasting with aggressive</a:t>
                      </a:r>
                      <a:r>
                        <a:rPr lang="en-US" baseline="0" dirty="0" smtClean="0">
                          <a:solidFill>
                            <a:schemeClr val="tx1"/>
                          </a:solidFill>
                        </a:rPr>
                        <a:t> </a:t>
                      </a:r>
                      <a:r>
                        <a:rPr lang="en-US" dirty="0" smtClean="0">
                          <a:solidFill>
                            <a:schemeClr val="tx1"/>
                          </a:solidFill>
                        </a:rPr>
                        <a:t>force,</a:t>
                      </a:r>
                      <a:r>
                        <a:rPr lang="en-US" baseline="0" dirty="0" smtClean="0">
                          <a:solidFill>
                            <a:schemeClr val="tx1"/>
                          </a:solidFill>
                        </a:rPr>
                        <a:t> removing a thicker coating with strong adhesion </a:t>
                      </a:r>
                      <a:endParaRPr lang="en-US" dirty="0">
                        <a:solidFill>
                          <a:schemeClr val="tx1"/>
                        </a:solidFill>
                      </a:endParaRPr>
                    </a:p>
                  </a:txBody>
                  <a:tcPr/>
                </a:tc>
                <a:tc>
                  <a:txBody>
                    <a:bodyPr/>
                    <a:lstStyle/>
                    <a:p>
                      <a:r>
                        <a:rPr lang="en-US" dirty="0" smtClean="0">
                          <a:solidFill>
                            <a:schemeClr val="tx1"/>
                          </a:solidFill>
                        </a:rPr>
                        <a:t>10 cycles </a:t>
                      </a:r>
                    </a:p>
                    <a:p>
                      <a:endParaRPr lang="en-US" dirty="0" smtClean="0"/>
                    </a:p>
                    <a:p>
                      <a:r>
                        <a:rPr lang="en-US" dirty="0" smtClean="0">
                          <a:solidFill>
                            <a:schemeClr val="tx1"/>
                          </a:solidFill>
                        </a:rPr>
                        <a:t>Worst</a:t>
                      </a:r>
                      <a:r>
                        <a:rPr lang="en-US" baseline="0" dirty="0" smtClean="0">
                          <a:solidFill>
                            <a:schemeClr val="tx1"/>
                          </a:solidFill>
                        </a:rPr>
                        <a:t> case, inexperienced personnel, excessive dwelling/force</a:t>
                      </a:r>
                      <a:endParaRPr lang="en-US" dirty="0" smtClean="0">
                        <a:solidFill>
                          <a:schemeClr val="tx1"/>
                        </a:solidFill>
                      </a:endParaRPr>
                    </a:p>
                  </a:txBody>
                  <a:tcPr/>
                </a:tc>
                <a:extLst>
                  <a:ext uri="{0D108BD9-81ED-4DB2-BD59-A6C34878D82A}">
                    <a16:rowId xmlns:a16="http://schemas.microsoft.com/office/drawing/2014/main" val="2668313415"/>
                  </a:ext>
                </a:extLst>
              </a:tr>
              <a:tr h="1320533">
                <a:tc>
                  <a:txBody>
                    <a:bodyPr/>
                    <a:lstStyle/>
                    <a:p>
                      <a:r>
                        <a:rPr lang="en-US" dirty="0" smtClean="0"/>
                        <a:t>  </a:t>
                      </a:r>
                      <a:r>
                        <a:rPr lang="en-US" b="1" dirty="0" smtClean="0"/>
                        <a:t>Mechanical   </a:t>
                      </a:r>
                    </a:p>
                    <a:p>
                      <a:r>
                        <a:rPr lang="en-US" b="1" dirty="0" smtClean="0"/>
                        <a:t>     Sanding </a:t>
                      </a:r>
                      <a:endParaRPr lang="en-US" b="1" dirty="0"/>
                    </a:p>
                  </a:txBody>
                  <a:tcPr anchor="ctr"/>
                </a:tc>
                <a:tc>
                  <a:txBody>
                    <a:bodyPr/>
                    <a:lstStyle/>
                    <a:p>
                      <a:r>
                        <a:rPr lang="en-US" b="1" dirty="0" smtClean="0"/>
                        <a:t>120-180 grit</a:t>
                      </a:r>
                    </a:p>
                    <a:p>
                      <a:endParaRPr lang="en-US" dirty="0" smtClean="0"/>
                    </a:p>
                    <a:p>
                      <a:r>
                        <a:rPr lang="en-US" b="1" dirty="0" smtClean="0"/>
                        <a:t>Standard</a:t>
                      </a:r>
                      <a:r>
                        <a:rPr lang="en-US" b="1" baseline="0" dirty="0" smtClean="0"/>
                        <a:t> for paint &amp; primer removal </a:t>
                      </a:r>
                      <a:r>
                        <a:rPr lang="en-US" b="1" dirty="0" smtClean="0"/>
                        <a:t> </a:t>
                      </a:r>
                    </a:p>
                    <a:p>
                      <a:endParaRPr lang="en-US" dirty="0"/>
                    </a:p>
                  </a:txBody>
                  <a:tcPr/>
                </a:tc>
                <a:tc>
                  <a:txBody>
                    <a:bodyPr/>
                    <a:lstStyle/>
                    <a:p>
                      <a:r>
                        <a:rPr lang="en-US" b="1" dirty="0" smtClean="0"/>
                        <a:t>80 grit </a:t>
                      </a:r>
                    </a:p>
                    <a:p>
                      <a:endParaRPr lang="en-US" dirty="0" smtClean="0"/>
                    </a:p>
                    <a:p>
                      <a:r>
                        <a:rPr lang="en-US" b="1" dirty="0" smtClean="0"/>
                        <a:t>Worst case,</a:t>
                      </a:r>
                      <a:r>
                        <a:rPr lang="en-US" b="1" baseline="0" dirty="0" smtClean="0"/>
                        <a:t> excessive force/inexperienced personnel</a:t>
                      </a:r>
                      <a:endParaRPr lang="en-US" b="1" dirty="0"/>
                    </a:p>
                  </a:txBody>
                  <a:tcPr/>
                </a:tc>
                <a:tc>
                  <a:txBody>
                    <a:bodyPr/>
                    <a:lstStyle/>
                    <a:p>
                      <a:endParaRPr lang="en-US" dirty="0"/>
                    </a:p>
                  </a:txBody>
                  <a:tcPr/>
                </a:tc>
                <a:extLst>
                  <a:ext uri="{0D108BD9-81ED-4DB2-BD59-A6C34878D82A}">
                    <a16:rowId xmlns:a16="http://schemas.microsoft.com/office/drawing/2014/main" val="845536942"/>
                  </a:ext>
                </a:extLst>
              </a:tr>
            </a:tbl>
          </a:graphicData>
        </a:graphic>
      </p:graphicFrame>
      <p:pic>
        <p:nvPicPr>
          <p:cNvPr id="2" name="Picture 1"/>
          <p:cNvPicPr>
            <a:picLocks noChangeAspect="1"/>
          </p:cNvPicPr>
          <p:nvPr/>
        </p:nvPicPr>
        <p:blipFill>
          <a:blip r:embed="rId2"/>
          <a:stretch>
            <a:fillRect/>
          </a:stretch>
        </p:blipFill>
        <p:spPr>
          <a:xfrm>
            <a:off x="47251" y="185469"/>
            <a:ext cx="829128" cy="713294"/>
          </a:xfrm>
          <a:prstGeom prst="rect">
            <a:avLst/>
          </a:prstGeom>
        </p:spPr>
      </p:pic>
      <p:pic>
        <p:nvPicPr>
          <p:cNvPr id="5" name="Picture 4"/>
          <p:cNvPicPr>
            <a:picLocks noChangeAspect="1"/>
          </p:cNvPicPr>
          <p:nvPr/>
        </p:nvPicPr>
        <p:blipFill>
          <a:blip r:embed="rId3"/>
          <a:stretch>
            <a:fillRect/>
          </a:stretch>
        </p:blipFill>
        <p:spPr>
          <a:xfrm>
            <a:off x="11262098" y="50788"/>
            <a:ext cx="713294" cy="719390"/>
          </a:xfrm>
          <a:prstGeom prst="rect">
            <a:avLst/>
          </a:prstGeom>
        </p:spPr>
      </p:pic>
      <p:pic>
        <p:nvPicPr>
          <p:cNvPr id="6" name="Picture 5"/>
          <p:cNvPicPr>
            <a:picLocks noChangeAspect="1"/>
          </p:cNvPicPr>
          <p:nvPr/>
        </p:nvPicPr>
        <p:blipFill>
          <a:blip r:embed="rId4"/>
          <a:stretch>
            <a:fillRect/>
          </a:stretch>
        </p:blipFill>
        <p:spPr>
          <a:xfrm>
            <a:off x="47251" y="6449210"/>
            <a:ext cx="1121761" cy="195089"/>
          </a:xfrm>
          <a:prstGeom prst="rect">
            <a:avLst/>
          </a:prstGeom>
        </p:spPr>
      </p:pic>
      <p:sp>
        <p:nvSpPr>
          <p:cNvPr id="9" name="Footer Placeholder 8"/>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07425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3092" y="986143"/>
            <a:ext cx="9529678" cy="5169631"/>
          </a:xfrm>
          <a:prstGeom prst="rect">
            <a:avLst/>
          </a:prstGeom>
        </p:spPr>
      </p:pic>
      <p:pic>
        <p:nvPicPr>
          <p:cNvPr id="2" name="Picture 1"/>
          <p:cNvPicPr>
            <a:picLocks noChangeAspect="1"/>
          </p:cNvPicPr>
          <p:nvPr/>
        </p:nvPicPr>
        <p:blipFill>
          <a:blip r:embed="rId3"/>
          <a:stretch>
            <a:fillRect/>
          </a:stretch>
        </p:blipFill>
        <p:spPr>
          <a:xfrm>
            <a:off x="154695" y="140895"/>
            <a:ext cx="829128" cy="713294"/>
          </a:xfrm>
          <a:prstGeom prst="rect">
            <a:avLst/>
          </a:prstGeom>
        </p:spPr>
      </p:pic>
      <p:pic>
        <p:nvPicPr>
          <p:cNvPr id="3" name="Picture 2"/>
          <p:cNvPicPr>
            <a:picLocks noChangeAspect="1"/>
          </p:cNvPicPr>
          <p:nvPr/>
        </p:nvPicPr>
        <p:blipFill>
          <a:blip r:embed="rId4"/>
          <a:stretch>
            <a:fillRect/>
          </a:stretch>
        </p:blipFill>
        <p:spPr>
          <a:xfrm>
            <a:off x="11239200" y="134799"/>
            <a:ext cx="713294" cy="719390"/>
          </a:xfrm>
          <a:prstGeom prst="rect">
            <a:avLst/>
          </a:prstGeom>
        </p:spPr>
      </p:pic>
      <p:pic>
        <p:nvPicPr>
          <p:cNvPr id="5" name="Picture 4"/>
          <p:cNvPicPr>
            <a:picLocks noChangeAspect="1"/>
          </p:cNvPicPr>
          <p:nvPr/>
        </p:nvPicPr>
        <p:blipFill>
          <a:blip r:embed="rId5"/>
          <a:stretch>
            <a:fillRect/>
          </a:stretch>
        </p:blipFill>
        <p:spPr>
          <a:xfrm>
            <a:off x="154695" y="6410832"/>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89728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66" y="2315541"/>
            <a:ext cx="10515600" cy="1325563"/>
          </a:xfrm>
        </p:spPr>
        <p:txBody>
          <a:bodyPr>
            <a:normAutofit/>
          </a:bodyPr>
          <a:lstStyle/>
          <a:p>
            <a:pPr algn="ctr"/>
            <a:r>
              <a:rPr lang="en-US" sz="3200" b="1" dirty="0" smtClean="0">
                <a:solidFill>
                  <a:schemeClr val="accent5">
                    <a:lumMod val="50000"/>
                  </a:schemeClr>
                </a:solidFill>
              </a:rPr>
              <a:t>1. Project Background/Overview</a:t>
            </a:r>
            <a:endParaRPr lang="en-US" sz="3200" b="1" dirty="0">
              <a:solidFill>
                <a:schemeClr val="accent5">
                  <a:lumMod val="50000"/>
                </a:schemeClr>
              </a:solidFill>
            </a:endParaRPr>
          </a:p>
        </p:txBody>
      </p:sp>
      <p:pic>
        <p:nvPicPr>
          <p:cNvPr id="3" name="Picture 2"/>
          <p:cNvPicPr>
            <a:picLocks noChangeAspect="1"/>
          </p:cNvPicPr>
          <p:nvPr/>
        </p:nvPicPr>
        <p:blipFill>
          <a:blip r:embed="rId3"/>
          <a:stretch>
            <a:fillRect/>
          </a:stretch>
        </p:blipFill>
        <p:spPr>
          <a:xfrm>
            <a:off x="283419" y="203113"/>
            <a:ext cx="713294" cy="615749"/>
          </a:xfrm>
          <a:prstGeom prst="rect">
            <a:avLst/>
          </a:prstGeom>
        </p:spPr>
      </p:pic>
      <p:pic>
        <p:nvPicPr>
          <p:cNvPr id="4" name="Picture 3"/>
          <p:cNvPicPr>
            <a:picLocks noChangeAspect="1"/>
          </p:cNvPicPr>
          <p:nvPr/>
        </p:nvPicPr>
        <p:blipFill>
          <a:blip r:embed="rId4"/>
          <a:stretch>
            <a:fillRect/>
          </a:stretch>
        </p:blipFill>
        <p:spPr>
          <a:xfrm>
            <a:off x="11279541" y="154340"/>
            <a:ext cx="713294" cy="713294"/>
          </a:xfrm>
          <a:prstGeom prst="rect">
            <a:avLst/>
          </a:prstGeom>
        </p:spPr>
      </p:pic>
      <p:pic>
        <p:nvPicPr>
          <p:cNvPr id="5" name="Picture 4"/>
          <p:cNvPicPr>
            <a:picLocks noChangeAspect="1"/>
          </p:cNvPicPr>
          <p:nvPr/>
        </p:nvPicPr>
        <p:blipFill>
          <a:blip r:embed="rId5"/>
          <a:stretch>
            <a:fillRect/>
          </a:stretch>
        </p:blipFill>
        <p:spPr>
          <a:xfrm>
            <a:off x="283419" y="6478067"/>
            <a:ext cx="1103472" cy="195089"/>
          </a:xfrm>
          <a:prstGeom prst="rect">
            <a:avLst/>
          </a:prstGeom>
        </p:spPr>
      </p:pic>
      <p:sp>
        <p:nvSpPr>
          <p:cNvPr id="7" name="Footer Placeholder 6"/>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967609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8135" y="660853"/>
            <a:ext cx="10368468" cy="5391604"/>
          </a:xfrm>
          <a:prstGeom prst="rect">
            <a:avLst/>
          </a:prstGeom>
        </p:spPr>
      </p:pic>
      <p:pic>
        <p:nvPicPr>
          <p:cNvPr id="2" name="Picture 1"/>
          <p:cNvPicPr>
            <a:picLocks noChangeAspect="1"/>
          </p:cNvPicPr>
          <p:nvPr/>
        </p:nvPicPr>
        <p:blipFill>
          <a:blip r:embed="rId3"/>
          <a:stretch>
            <a:fillRect/>
          </a:stretch>
        </p:blipFill>
        <p:spPr>
          <a:xfrm>
            <a:off x="114353" y="100553"/>
            <a:ext cx="829128" cy="713294"/>
          </a:xfrm>
          <a:prstGeom prst="rect">
            <a:avLst/>
          </a:prstGeom>
        </p:spPr>
      </p:pic>
      <p:pic>
        <p:nvPicPr>
          <p:cNvPr id="3" name="Picture 2"/>
          <p:cNvPicPr>
            <a:picLocks noChangeAspect="1"/>
          </p:cNvPicPr>
          <p:nvPr/>
        </p:nvPicPr>
        <p:blipFill>
          <a:blip r:embed="rId4"/>
          <a:stretch>
            <a:fillRect/>
          </a:stretch>
        </p:blipFill>
        <p:spPr>
          <a:xfrm>
            <a:off x="11413738" y="94457"/>
            <a:ext cx="713294" cy="719390"/>
          </a:xfrm>
          <a:prstGeom prst="rect">
            <a:avLst/>
          </a:prstGeom>
        </p:spPr>
      </p:pic>
      <p:pic>
        <p:nvPicPr>
          <p:cNvPr id="5" name="Picture 4"/>
          <p:cNvPicPr>
            <a:picLocks noChangeAspect="1"/>
          </p:cNvPicPr>
          <p:nvPr/>
        </p:nvPicPr>
        <p:blipFill>
          <a:blip r:embed="rId5"/>
          <a:stretch>
            <a:fillRect/>
          </a:stretch>
        </p:blipFill>
        <p:spPr>
          <a:xfrm>
            <a:off x="114353" y="6515212"/>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070366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774" y="851372"/>
            <a:ext cx="11199606" cy="5683212"/>
          </a:xfrm>
        </p:spPr>
        <p:txBody>
          <a:bodyPr>
            <a:normAutofit/>
          </a:bodyPr>
          <a:lstStyle/>
          <a:p>
            <a:r>
              <a:rPr lang="en-US" sz="2400" dirty="0" smtClean="0">
                <a:solidFill>
                  <a:schemeClr val="accent5">
                    <a:lumMod val="50000"/>
                  </a:schemeClr>
                </a:solidFill>
              </a:rPr>
              <a:t>Probe measurements displayed that electrical resistivity of the specimens decreased with increased blast times and coarser sanding paper </a:t>
            </a:r>
          </a:p>
          <a:p>
            <a:pPr marL="0" indent="0">
              <a:buNone/>
            </a:pPr>
            <a:endParaRPr lang="en-US" sz="2400" dirty="0" smtClean="0">
              <a:solidFill>
                <a:schemeClr val="accent5">
                  <a:lumMod val="50000"/>
                </a:schemeClr>
              </a:solidFill>
            </a:endParaRPr>
          </a:p>
          <a:p>
            <a:r>
              <a:rPr lang="en-US" sz="2400" dirty="0" smtClean="0">
                <a:solidFill>
                  <a:schemeClr val="accent5">
                    <a:lumMod val="50000"/>
                  </a:schemeClr>
                </a:solidFill>
              </a:rPr>
              <a:t>Initially expected an increase in resistivity with increased damage to the conductive mesh resulting from aggressive blasting/sanding parameters </a:t>
            </a:r>
          </a:p>
          <a:p>
            <a:pPr marL="0" indent="0">
              <a:buNone/>
            </a:pPr>
            <a:endParaRPr lang="en-US" sz="2400" dirty="0" smtClean="0">
              <a:solidFill>
                <a:schemeClr val="accent5">
                  <a:lumMod val="50000"/>
                </a:schemeClr>
              </a:solidFill>
            </a:endParaRPr>
          </a:p>
          <a:p>
            <a:r>
              <a:rPr lang="en-US" sz="2400" dirty="0" smtClean="0">
                <a:solidFill>
                  <a:schemeClr val="accent5">
                    <a:lumMod val="50000"/>
                  </a:schemeClr>
                </a:solidFill>
              </a:rPr>
              <a:t>Decreased resistance was likely caused by increased exposure of the mesh due to epoxy resin removal, which resulted in increased electrical contact with the test probes </a:t>
            </a:r>
          </a:p>
          <a:p>
            <a:pPr marL="0" indent="0">
              <a:buNone/>
            </a:pPr>
            <a:endParaRPr lang="en-US" sz="2400" dirty="0" smtClean="0">
              <a:solidFill>
                <a:schemeClr val="accent5">
                  <a:lumMod val="50000"/>
                </a:schemeClr>
              </a:solidFill>
            </a:endParaRPr>
          </a:p>
          <a:p>
            <a:r>
              <a:rPr lang="en-US" sz="2400" dirty="0" smtClean="0">
                <a:solidFill>
                  <a:schemeClr val="accent5">
                    <a:lumMod val="50000"/>
                  </a:schemeClr>
                </a:solidFill>
              </a:rPr>
              <a:t>The alligator clips did not display the above trend since the clips were placed on multiple locations on the metal mesh, epoxy, and residual primer while the probes were only placed on the metal mesh. Different conductivity pathways were being utilized. </a:t>
            </a:r>
          </a:p>
          <a:p>
            <a:endParaRPr lang="en-US" dirty="0">
              <a:solidFill>
                <a:schemeClr val="accent1">
                  <a:lumMod val="60000"/>
                  <a:lumOff val="40000"/>
                </a:schemeClr>
              </a:solidFill>
            </a:endParaRPr>
          </a:p>
        </p:txBody>
      </p:sp>
      <p:pic>
        <p:nvPicPr>
          <p:cNvPr id="2" name="Picture 1"/>
          <p:cNvPicPr>
            <a:picLocks noChangeAspect="1"/>
          </p:cNvPicPr>
          <p:nvPr/>
        </p:nvPicPr>
        <p:blipFill>
          <a:blip r:embed="rId2"/>
          <a:stretch>
            <a:fillRect/>
          </a:stretch>
        </p:blipFill>
        <p:spPr>
          <a:xfrm>
            <a:off x="142848" y="125885"/>
            <a:ext cx="829128" cy="719390"/>
          </a:xfrm>
          <a:prstGeom prst="rect">
            <a:avLst/>
          </a:prstGeom>
        </p:spPr>
      </p:pic>
      <p:pic>
        <p:nvPicPr>
          <p:cNvPr id="4" name="Picture 3"/>
          <p:cNvPicPr>
            <a:picLocks noChangeAspect="1"/>
          </p:cNvPicPr>
          <p:nvPr/>
        </p:nvPicPr>
        <p:blipFill>
          <a:blip r:embed="rId3"/>
          <a:stretch>
            <a:fillRect/>
          </a:stretch>
        </p:blipFill>
        <p:spPr>
          <a:xfrm>
            <a:off x="11225753" y="125885"/>
            <a:ext cx="713294" cy="725487"/>
          </a:xfrm>
          <a:prstGeom prst="rect">
            <a:avLst/>
          </a:prstGeom>
        </p:spPr>
      </p:pic>
      <p:pic>
        <p:nvPicPr>
          <p:cNvPr id="5" name="Picture 4"/>
          <p:cNvPicPr>
            <a:picLocks noChangeAspect="1"/>
          </p:cNvPicPr>
          <p:nvPr/>
        </p:nvPicPr>
        <p:blipFill>
          <a:blip r:embed="rId4"/>
          <a:stretch>
            <a:fillRect/>
          </a:stretch>
        </p:blipFill>
        <p:spPr>
          <a:xfrm>
            <a:off x="142848" y="6437039"/>
            <a:ext cx="1121761" cy="195089"/>
          </a:xfrm>
          <a:prstGeom prst="rect">
            <a:avLst/>
          </a:prstGeom>
        </p:spPr>
      </p:pic>
      <p:sp>
        <p:nvSpPr>
          <p:cNvPr id="7" name="Footer Placeholder 6"/>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303247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251" y="946187"/>
            <a:ext cx="10629452" cy="5457302"/>
          </a:xfrm>
        </p:spPr>
        <p:txBody>
          <a:bodyPr>
            <a:normAutofit fontScale="85000" lnSpcReduction="20000"/>
          </a:bodyPr>
          <a:lstStyle/>
          <a:p>
            <a:r>
              <a:rPr lang="en-US" dirty="0" smtClean="0">
                <a:solidFill>
                  <a:schemeClr val="accent5">
                    <a:lumMod val="50000"/>
                  </a:schemeClr>
                </a:solidFill>
              </a:rPr>
              <a:t>The data from the probes displayed more realistic effects of paint removal on LSP materials, as typically there is little residual coating remaining on aircraft components. </a:t>
            </a:r>
          </a:p>
          <a:p>
            <a:endParaRPr lang="en-US" dirty="0">
              <a:solidFill>
                <a:schemeClr val="accent5">
                  <a:lumMod val="50000"/>
                </a:schemeClr>
              </a:solidFill>
            </a:endParaRPr>
          </a:p>
          <a:p>
            <a:r>
              <a:rPr lang="en-US" dirty="0" smtClean="0">
                <a:solidFill>
                  <a:schemeClr val="accent5">
                    <a:lumMod val="50000"/>
                  </a:schemeClr>
                </a:solidFill>
              </a:rPr>
              <a:t>More research needs to be conducted to identify optimal methods for measuring electrical properties. </a:t>
            </a:r>
          </a:p>
          <a:p>
            <a:pPr marL="0" indent="0">
              <a:buNone/>
            </a:pPr>
            <a:endParaRPr lang="en-US" dirty="0" smtClean="0">
              <a:solidFill>
                <a:schemeClr val="accent5">
                  <a:lumMod val="50000"/>
                </a:schemeClr>
              </a:solidFill>
            </a:endParaRPr>
          </a:p>
          <a:p>
            <a:r>
              <a:rPr lang="en-US" dirty="0" smtClean="0">
                <a:solidFill>
                  <a:schemeClr val="accent5">
                    <a:lumMod val="50000"/>
                  </a:schemeClr>
                </a:solidFill>
              </a:rPr>
              <a:t>Visual inspections of the specimens revealed increased deformation of the mesh and removal of epoxy material with increased blast time and coarser sand paper </a:t>
            </a:r>
          </a:p>
          <a:p>
            <a:pPr marL="0" indent="0">
              <a:buNone/>
            </a:pPr>
            <a:endParaRPr lang="en-US" dirty="0" smtClean="0">
              <a:solidFill>
                <a:schemeClr val="accent5">
                  <a:lumMod val="50000"/>
                </a:schemeClr>
              </a:solidFill>
            </a:endParaRPr>
          </a:p>
          <a:p>
            <a:r>
              <a:rPr lang="en-US" dirty="0" smtClean="0">
                <a:solidFill>
                  <a:schemeClr val="accent5">
                    <a:lumMod val="50000"/>
                  </a:schemeClr>
                </a:solidFill>
              </a:rPr>
              <a:t>Specimens that underwent paint removal with standard Type VII parameters (2 cycles) experienced the least amount of mass loss </a:t>
            </a:r>
          </a:p>
          <a:p>
            <a:pPr marL="0" indent="0">
              <a:buNone/>
            </a:pPr>
            <a:endParaRPr lang="en-US" dirty="0" smtClean="0">
              <a:solidFill>
                <a:schemeClr val="accent5">
                  <a:lumMod val="50000"/>
                </a:schemeClr>
              </a:solidFill>
            </a:endParaRPr>
          </a:p>
          <a:p>
            <a:r>
              <a:rPr lang="en-US" dirty="0" smtClean="0">
                <a:solidFill>
                  <a:schemeClr val="accent5">
                    <a:lumMod val="50000"/>
                  </a:schemeClr>
                </a:solidFill>
              </a:rPr>
              <a:t>Overall, Type VII media has great potential for use on LSP materials. More experimentation needs to be conducted to develop the optimal blast parameters that will inflict minimal damage.  </a:t>
            </a:r>
          </a:p>
          <a:p>
            <a:endParaRPr lang="en-US" dirty="0">
              <a:solidFill>
                <a:schemeClr val="accent1">
                  <a:lumMod val="60000"/>
                  <a:lumOff val="40000"/>
                </a:schemeClr>
              </a:solidFill>
            </a:endParaRPr>
          </a:p>
        </p:txBody>
      </p:sp>
      <p:pic>
        <p:nvPicPr>
          <p:cNvPr id="2" name="Picture 1"/>
          <p:cNvPicPr>
            <a:picLocks noChangeAspect="1"/>
          </p:cNvPicPr>
          <p:nvPr/>
        </p:nvPicPr>
        <p:blipFill>
          <a:blip r:embed="rId2"/>
          <a:stretch>
            <a:fillRect/>
          </a:stretch>
        </p:blipFill>
        <p:spPr>
          <a:xfrm>
            <a:off x="232687" y="124399"/>
            <a:ext cx="829128" cy="719390"/>
          </a:xfrm>
          <a:prstGeom prst="rect">
            <a:avLst/>
          </a:prstGeom>
        </p:spPr>
      </p:pic>
      <p:pic>
        <p:nvPicPr>
          <p:cNvPr id="4" name="Picture 3"/>
          <p:cNvPicPr>
            <a:picLocks noChangeAspect="1"/>
          </p:cNvPicPr>
          <p:nvPr/>
        </p:nvPicPr>
        <p:blipFill>
          <a:blip r:embed="rId3"/>
          <a:stretch>
            <a:fillRect/>
          </a:stretch>
        </p:blipFill>
        <p:spPr>
          <a:xfrm>
            <a:off x="11142022" y="124399"/>
            <a:ext cx="719390" cy="725487"/>
          </a:xfrm>
          <a:prstGeom prst="rect">
            <a:avLst/>
          </a:prstGeom>
        </p:spPr>
      </p:pic>
      <p:pic>
        <p:nvPicPr>
          <p:cNvPr id="5" name="Picture 4"/>
          <p:cNvPicPr>
            <a:picLocks noChangeAspect="1"/>
          </p:cNvPicPr>
          <p:nvPr/>
        </p:nvPicPr>
        <p:blipFill>
          <a:blip r:embed="rId4"/>
          <a:stretch>
            <a:fillRect/>
          </a:stretch>
        </p:blipFill>
        <p:spPr>
          <a:xfrm>
            <a:off x="86370" y="6499790"/>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631051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833615" y="726168"/>
            <a:ext cx="10206221" cy="5348060"/>
          </a:xfrm>
          <a:prstGeom prst="rect">
            <a:avLst/>
          </a:prstGeom>
        </p:spPr>
      </p:pic>
      <p:pic>
        <p:nvPicPr>
          <p:cNvPr id="2" name="Picture 1"/>
          <p:cNvPicPr>
            <a:picLocks noChangeAspect="1"/>
          </p:cNvPicPr>
          <p:nvPr/>
        </p:nvPicPr>
        <p:blipFill>
          <a:blip r:embed="rId4"/>
          <a:stretch>
            <a:fillRect/>
          </a:stretch>
        </p:blipFill>
        <p:spPr>
          <a:xfrm>
            <a:off x="114353" y="164740"/>
            <a:ext cx="829128" cy="719390"/>
          </a:xfrm>
          <a:prstGeom prst="rect">
            <a:avLst/>
          </a:prstGeom>
        </p:spPr>
      </p:pic>
      <p:pic>
        <p:nvPicPr>
          <p:cNvPr id="3" name="Picture 2"/>
          <p:cNvPicPr>
            <a:picLocks noChangeAspect="1"/>
          </p:cNvPicPr>
          <p:nvPr/>
        </p:nvPicPr>
        <p:blipFill>
          <a:blip r:embed="rId5"/>
          <a:stretch>
            <a:fillRect/>
          </a:stretch>
        </p:blipFill>
        <p:spPr>
          <a:xfrm>
            <a:off x="11249599" y="158643"/>
            <a:ext cx="719390" cy="725487"/>
          </a:xfrm>
          <a:prstGeom prst="rect">
            <a:avLst/>
          </a:prstGeom>
        </p:spPr>
      </p:pic>
      <p:pic>
        <p:nvPicPr>
          <p:cNvPr id="5" name="Picture 4"/>
          <p:cNvPicPr>
            <a:picLocks noChangeAspect="1"/>
          </p:cNvPicPr>
          <p:nvPr/>
        </p:nvPicPr>
        <p:blipFill>
          <a:blip r:embed="rId6"/>
          <a:stretch>
            <a:fillRect/>
          </a:stretch>
        </p:blipFill>
        <p:spPr>
          <a:xfrm>
            <a:off x="114353" y="6440567"/>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442091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1043950" y="639081"/>
            <a:ext cx="9608923" cy="5348061"/>
          </a:xfrm>
          <a:prstGeom prst="rect">
            <a:avLst/>
          </a:prstGeom>
        </p:spPr>
      </p:pic>
      <p:pic>
        <p:nvPicPr>
          <p:cNvPr id="2" name="Picture 1"/>
          <p:cNvPicPr>
            <a:picLocks noChangeAspect="1"/>
          </p:cNvPicPr>
          <p:nvPr/>
        </p:nvPicPr>
        <p:blipFill>
          <a:blip r:embed="rId4"/>
          <a:stretch>
            <a:fillRect/>
          </a:stretch>
        </p:blipFill>
        <p:spPr>
          <a:xfrm>
            <a:off x="100906" y="164740"/>
            <a:ext cx="829128" cy="719390"/>
          </a:xfrm>
          <a:prstGeom prst="rect">
            <a:avLst/>
          </a:prstGeom>
        </p:spPr>
      </p:pic>
      <p:pic>
        <p:nvPicPr>
          <p:cNvPr id="3" name="Picture 2"/>
          <p:cNvPicPr>
            <a:picLocks noChangeAspect="1"/>
          </p:cNvPicPr>
          <p:nvPr/>
        </p:nvPicPr>
        <p:blipFill>
          <a:blip r:embed="rId5"/>
          <a:stretch>
            <a:fillRect/>
          </a:stretch>
        </p:blipFill>
        <p:spPr>
          <a:xfrm>
            <a:off x="11330282" y="164740"/>
            <a:ext cx="719390" cy="725487"/>
          </a:xfrm>
          <a:prstGeom prst="rect">
            <a:avLst/>
          </a:prstGeom>
        </p:spPr>
      </p:pic>
      <p:pic>
        <p:nvPicPr>
          <p:cNvPr id="5" name="Picture 4"/>
          <p:cNvPicPr>
            <a:picLocks noChangeAspect="1"/>
          </p:cNvPicPr>
          <p:nvPr/>
        </p:nvPicPr>
        <p:blipFill>
          <a:blip r:embed="rId6"/>
          <a:stretch>
            <a:fillRect/>
          </a:stretch>
        </p:blipFill>
        <p:spPr>
          <a:xfrm>
            <a:off x="196637" y="6437726"/>
            <a:ext cx="1121761" cy="195089"/>
          </a:xfrm>
          <a:prstGeom prst="rect">
            <a:avLst/>
          </a:prstGeom>
        </p:spPr>
      </p:pic>
      <p:sp>
        <p:nvSpPr>
          <p:cNvPr id="7" name="Footer Placeholder 6"/>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19805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93" y="-13447"/>
            <a:ext cx="10515600" cy="1325563"/>
          </a:xfrm>
        </p:spPr>
        <p:txBody>
          <a:bodyPr>
            <a:normAutofit/>
          </a:bodyPr>
          <a:lstStyle/>
          <a:p>
            <a:r>
              <a:rPr lang="en-US" sz="2800" b="1" dirty="0" smtClean="0">
                <a:solidFill>
                  <a:srgbClr val="C00000"/>
                </a:solidFill>
              </a:rPr>
              <a:t>Control LSP Specimen</a:t>
            </a:r>
            <a:endParaRPr lang="en-US" sz="2800" b="1" dirty="0">
              <a:solidFill>
                <a:srgbClr val="C00000"/>
              </a:solidFill>
            </a:endParaRPr>
          </a:p>
        </p:txBody>
      </p:sp>
      <p:pic>
        <p:nvPicPr>
          <p:cNvPr id="4" name="Picture 3"/>
          <p:cNvPicPr>
            <a:picLocks noChangeAspect="1"/>
          </p:cNvPicPr>
          <p:nvPr/>
        </p:nvPicPr>
        <p:blipFill>
          <a:blip r:embed="rId3"/>
          <a:stretch>
            <a:fillRect/>
          </a:stretch>
        </p:blipFill>
        <p:spPr>
          <a:xfrm>
            <a:off x="2429549" y="1227459"/>
            <a:ext cx="6566534" cy="4958679"/>
          </a:xfrm>
          <a:prstGeom prst="rect">
            <a:avLst/>
          </a:prstGeom>
        </p:spPr>
      </p:pic>
      <p:pic>
        <p:nvPicPr>
          <p:cNvPr id="3" name="Picture 2"/>
          <p:cNvPicPr>
            <a:picLocks noChangeAspect="1"/>
          </p:cNvPicPr>
          <p:nvPr/>
        </p:nvPicPr>
        <p:blipFill>
          <a:blip r:embed="rId4"/>
          <a:stretch>
            <a:fillRect/>
          </a:stretch>
        </p:blipFill>
        <p:spPr>
          <a:xfrm>
            <a:off x="38046" y="164740"/>
            <a:ext cx="829128" cy="719390"/>
          </a:xfrm>
          <a:prstGeom prst="rect">
            <a:avLst/>
          </a:prstGeom>
        </p:spPr>
      </p:pic>
      <p:pic>
        <p:nvPicPr>
          <p:cNvPr id="5" name="Picture 4"/>
          <p:cNvPicPr>
            <a:picLocks noChangeAspect="1"/>
          </p:cNvPicPr>
          <p:nvPr/>
        </p:nvPicPr>
        <p:blipFill>
          <a:blip r:embed="rId5"/>
          <a:stretch>
            <a:fillRect/>
          </a:stretch>
        </p:blipFill>
        <p:spPr>
          <a:xfrm>
            <a:off x="11203193" y="158643"/>
            <a:ext cx="719390" cy="725487"/>
          </a:xfrm>
          <a:prstGeom prst="rect">
            <a:avLst/>
          </a:prstGeom>
        </p:spPr>
      </p:pic>
      <p:pic>
        <p:nvPicPr>
          <p:cNvPr id="6" name="Picture 5"/>
          <p:cNvPicPr>
            <a:picLocks noChangeAspect="1"/>
          </p:cNvPicPr>
          <p:nvPr/>
        </p:nvPicPr>
        <p:blipFill>
          <a:blip r:embed="rId6"/>
          <a:stretch>
            <a:fillRect/>
          </a:stretch>
        </p:blipFill>
        <p:spPr>
          <a:xfrm>
            <a:off x="126712" y="6537399"/>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322086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231" y="-148787"/>
            <a:ext cx="10515600" cy="1325563"/>
          </a:xfrm>
        </p:spPr>
        <p:txBody>
          <a:bodyPr>
            <a:normAutofit/>
          </a:bodyPr>
          <a:lstStyle/>
          <a:p>
            <a:r>
              <a:rPr lang="en-US" sz="2800" b="1" dirty="0" smtClean="0">
                <a:solidFill>
                  <a:srgbClr val="7030A0"/>
                </a:solidFill>
              </a:rPr>
              <a:t>2 Blast Cycles </a:t>
            </a:r>
            <a:endParaRPr lang="en-US" sz="2800" b="1" dirty="0">
              <a:solidFill>
                <a:srgbClr val="7030A0"/>
              </a:solidFill>
            </a:endParaRPr>
          </a:p>
        </p:txBody>
      </p:sp>
      <p:pic>
        <p:nvPicPr>
          <p:cNvPr id="4" name="Picture 3"/>
          <p:cNvPicPr>
            <a:picLocks noChangeAspect="1"/>
          </p:cNvPicPr>
          <p:nvPr/>
        </p:nvPicPr>
        <p:blipFill>
          <a:blip r:embed="rId2"/>
          <a:stretch>
            <a:fillRect/>
          </a:stretch>
        </p:blipFill>
        <p:spPr>
          <a:xfrm>
            <a:off x="2127830" y="1032734"/>
            <a:ext cx="6989646" cy="5269228"/>
          </a:xfrm>
          <a:prstGeom prst="rect">
            <a:avLst/>
          </a:prstGeom>
        </p:spPr>
      </p:pic>
      <p:sp>
        <p:nvSpPr>
          <p:cNvPr id="5" name="Oval 4"/>
          <p:cNvSpPr/>
          <p:nvPr/>
        </p:nvSpPr>
        <p:spPr>
          <a:xfrm>
            <a:off x="6594438" y="2065468"/>
            <a:ext cx="1775011" cy="130167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TextBox 5"/>
          <p:cNvSpPr txBox="1"/>
          <p:nvPr/>
        </p:nvSpPr>
        <p:spPr>
          <a:xfrm>
            <a:off x="9611039" y="1448089"/>
            <a:ext cx="1936377" cy="646331"/>
          </a:xfrm>
          <a:prstGeom prst="rect">
            <a:avLst/>
          </a:prstGeom>
          <a:solidFill>
            <a:schemeClr val="bg1"/>
          </a:solidFill>
          <a:ln w="38100">
            <a:solidFill>
              <a:srgbClr val="002060"/>
            </a:solidFill>
          </a:ln>
        </p:spPr>
        <p:txBody>
          <a:bodyPr wrap="square" rtlCol="0">
            <a:spAutoFit/>
          </a:bodyPr>
          <a:lstStyle/>
          <a:p>
            <a:r>
              <a:rPr lang="en-US" b="1" dirty="0" smtClean="0"/>
              <a:t>Deformation of Mesh </a:t>
            </a:r>
            <a:endParaRPr lang="en-US" b="1" dirty="0"/>
          </a:p>
        </p:txBody>
      </p:sp>
      <p:cxnSp>
        <p:nvCxnSpPr>
          <p:cNvPr id="8" name="Straight Arrow Connector 7"/>
          <p:cNvCxnSpPr/>
          <p:nvPr/>
        </p:nvCxnSpPr>
        <p:spPr>
          <a:xfrm flipH="1">
            <a:off x="8369449" y="1914861"/>
            <a:ext cx="1108038" cy="43030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52103" y="154299"/>
            <a:ext cx="829128" cy="719390"/>
          </a:xfrm>
          <a:prstGeom prst="rect">
            <a:avLst/>
          </a:prstGeom>
        </p:spPr>
      </p:pic>
      <p:pic>
        <p:nvPicPr>
          <p:cNvPr id="7" name="Picture 6"/>
          <p:cNvPicPr>
            <a:picLocks noChangeAspect="1"/>
          </p:cNvPicPr>
          <p:nvPr/>
        </p:nvPicPr>
        <p:blipFill>
          <a:blip r:embed="rId4"/>
          <a:stretch>
            <a:fillRect/>
          </a:stretch>
        </p:blipFill>
        <p:spPr>
          <a:xfrm>
            <a:off x="11187721" y="148202"/>
            <a:ext cx="719390" cy="725487"/>
          </a:xfrm>
          <a:prstGeom prst="rect">
            <a:avLst/>
          </a:prstGeom>
        </p:spPr>
      </p:pic>
      <p:pic>
        <p:nvPicPr>
          <p:cNvPr id="9" name="Picture 8"/>
          <p:cNvPicPr>
            <a:picLocks noChangeAspect="1"/>
          </p:cNvPicPr>
          <p:nvPr/>
        </p:nvPicPr>
        <p:blipFill>
          <a:blip r:embed="rId5"/>
          <a:stretch>
            <a:fillRect/>
          </a:stretch>
        </p:blipFill>
        <p:spPr>
          <a:xfrm>
            <a:off x="52103" y="6464620"/>
            <a:ext cx="1121761" cy="195089"/>
          </a:xfrm>
          <a:prstGeom prst="rect">
            <a:avLst/>
          </a:prstGeom>
        </p:spPr>
      </p:pic>
      <p:sp>
        <p:nvSpPr>
          <p:cNvPr id="12" name="Footer Placeholder 11"/>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564996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2470" y="1159006"/>
            <a:ext cx="5711341" cy="4292301"/>
          </a:xfrm>
          <a:prstGeom prst="rect">
            <a:avLst/>
          </a:prstGeom>
        </p:spPr>
      </p:pic>
      <p:pic>
        <p:nvPicPr>
          <p:cNvPr id="5" name="Picture 4"/>
          <p:cNvPicPr>
            <a:picLocks noChangeAspect="1"/>
          </p:cNvPicPr>
          <p:nvPr/>
        </p:nvPicPr>
        <p:blipFill>
          <a:blip r:embed="rId3"/>
          <a:stretch>
            <a:fillRect/>
          </a:stretch>
        </p:blipFill>
        <p:spPr>
          <a:xfrm>
            <a:off x="6122613" y="1159006"/>
            <a:ext cx="5600069" cy="4292301"/>
          </a:xfrm>
          <a:prstGeom prst="rect">
            <a:avLst/>
          </a:prstGeom>
        </p:spPr>
      </p:pic>
      <p:sp>
        <p:nvSpPr>
          <p:cNvPr id="6" name="TextBox 5"/>
          <p:cNvSpPr txBox="1"/>
          <p:nvPr/>
        </p:nvSpPr>
        <p:spPr>
          <a:xfrm>
            <a:off x="2310204" y="5451307"/>
            <a:ext cx="2221455" cy="923330"/>
          </a:xfrm>
          <a:prstGeom prst="rect">
            <a:avLst/>
          </a:prstGeom>
          <a:noFill/>
        </p:spPr>
        <p:txBody>
          <a:bodyPr wrap="square" rtlCol="0">
            <a:spAutoFit/>
          </a:bodyPr>
          <a:lstStyle/>
          <a:p>
            <a:r>
              <a:rPr lang="en-US" b="1" dirty="0" smtClean="0">
                <a:solidFill>
                  <a:srgbClr val="7030A0"/>
                </a:solidFill>
              </a:rPr>
              <a:t>5 blast cycles, increased mesh deformation  </a:t>
            </a:r>
            <a:endParaRPr lang="en-US" b="1" dirty="0">
              <a:solidFill>
                <a:srgbClr val="7030A0"/>
              </a:solidFill>
            </a:endParaRPr>
          </a:p>
        </p:txBody>
      </p:sp>
      <p:sp>
        <p:nvSpPr>
          <p:cNvPr id="7" name="TextBox 6"/>
          <p:cNvSpPr txBox="1"/>
          <p:nvPr/>
        </p:nvSpPr>
        <p:spPr>
          <a:xfrm>
            <a:off x="8126581" y="5451307"/>
            <a:ext cx="1592132" cy="923330"/>
          </a:xfrm>
          <a:prstGeom prst="rect">
            <a:avLst/>
          </a:prstGeom>
          <a:noFill/>
        </p:spPr>
        <p:txBody>
          <a:bodyPr wrap="square" rtlCol="0">
            <a:spAutoFit/>
          </a:bodyPr>
          <a:lstStyle/>
          <a:p>
            <a:r>
              <a:rPr lang="en-US" b="1" dirty="0" smtClean="0">
                <a:solidFill>
                  <a:srgbClr val="7030A0"/>
                </a:solidFill>
              </a:rPr>
              <a:t>10 cycles, removal of mesh</a:t>
            </a:r>
            <a:endParaRPr lang="en-US" b="1" dirty="0">
              <a:solidFill>
                <a:srgbClr val="7030A0"/>
              </a:solidFill>
            </a:endParaRPr>
          </a:p>
        </p:txBody>
      </p:sp>
      <p:pic>
        <p:nvPicPr>
          <p:cNvPr id="2" name="Picture 1"/>
          <p:cNvPicPr>
            <a:picLocks noChangeAspect="1"/>
          </p:cNvPicPr>
          <p:nvPr/>
        </p:nvPicPr>
        <p:blipFill>
          <a:blip r:embed="rId4"/>
          <a:stretch>
            <a:fillRect/>
          </a:stretch>
        </p:blipFill>
        <p:spPr>
          <a:xfrm>
            <a:off x="178552" y="137846"/>
            <a:ext cx="829128" cy="719390"/>
          </a:xfrm>
          <a:prstGeom prst="rect">
            <a:avLst/>
          </a:prstGeom>
        </p:spPr>
      </p:pic>
      <p:pic>
        <p:nvPicPr>
          <p:cNvPr id="3" name="Picture 2"/>
          <p:cNvPicPr>
            <a:picLocks noChangeAspect="1"/>
          </p:cNvPicPr>
          <p:nvPr/>
        </p:nvPicPr>
        <p:blipFill>
          <a:blip r:embed="rId5"/>
          <a:stretch>
            <a:fillRect/>
          </a:stretch>
        </p:blipFill>
        <p:spPr>
          <a:xfrm>
            <a:off x="11182364" y="131749"/>
            <a:ext cx="719390" cy="725487"/>
          </a:xfrm>
          <a:prstGeom prst="rect">
            <a:avLst/>
          </a:prstGeom>
        </p:spPr>
      </p:pic>
      <p:pic>
        <p:nvPicPr>
          <p:cNvPr id="8" name="Picture 7"/>
          <p:cNvPicPr>
            <a:picLocks noChangeAspect="1"/>
          </p:cNvPicPr>
          <p:nvPr/>
        </p:nvPicPr>
        <p:blipFill>
          <a:blip r:embed="rId6"/>
          <a:stretch>
            <a:fillRect/>
          </a:stretch>
        </p:blipFill>
        <p:spPr>
          <a:xfrm>
            <a:off x="175989" y="6518408"/>
            <a:ext cx="1121761" cy="195089"/>
          </a:xfrm>
          <a:prstGeom prst="rect">
            <a:avLst/>
          </a:prstGeom>
        </p:spPr>
      </p:pic>
      <p:sp>
        <p:nvSpPr>
          <p:cNvPr id="11" name="Footer Placeholder 10"/>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4060024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955" y="1121548"/>
            <a:ext cx="5660665" cy="4260028"/>
          </a:xfrm>
          <a:prstGeom prst="rect">
            <a:avLst/>
          </a:prstGeom>
        </p:spPr>
      </p:pic>
      <p:pic>
        <p:nvPicPr>
          <p:cNvPr id="5" name="Picture 4"/>
          <p:cNvPicPr>
            <a:picLocks noChangeAspect="1"/>
          </p:cNvPicPr>
          <p:nvPr/>
        </p:nvPicPr>
        <p:blipFill rotWithShape="1">
          <a:blip r:embed="rId3"/>
          <a:srcRect t="1978"/>
          <a:stretch/>
        </p:blipFill>
        <p:spPr>
          <a:xfrm>
            <a:off x="6088828" y="1121549"/>
            <a:ext cx="5695014" cy="4260028"/>
          </a:xfrm>
          <a:prstGeom prst="rect">
            <a:avLst/>
          </a:prstGeom>
        </p:spPr>
      </p:pic>
      <p:sp>
        <p:nvSpPr>
          <p:cNvPr id="6" name="TextBox 5"/>
          <p:cNvSpPr txBox="1"/>
          <p:nvPr/>
        </p:nvSpPr>
        <p:spPr>
          <a:xfrm>
            <a:off x="2168402" y="5386954"/>
            <a:ext cx="1785770" cy="923330"/>
          </a:xfrm>
          <a:prstGeom prst="rect">
            <a:avLst/>
          </a:prstGeom>
          <a:noFill/>
        </p:spPr>
        <p:txBody>
          <a:bodyPr wrap="square" rtlCol="0">
            <a:spAutoFit/>
          </a:bodyPr>
          <a:lstStyle/>
          <a:p>
            <a:r>
              <a:rPr lang="en-US" b="1" dirty="0" smtClean="0">
                <a:solidFill>
                  <a:srgbClr val="C00000"/>
                </a:solidFill>
              </a:rPr>
              <a:t>120-180 grit mechanical sanding </a:t>
            </a:r>
            <a:endParaRPr lang="en-US" b="1" dirty="0">
              <a:solidFill>
                <a:srgbClr val="C00000"/>
              </a:solidFill>
            </a:endParaRPr>
          </a:p>
        </p:txBody>
      </p:sp>
      <p:sp>
        <p:nvSpPr>
          <p:cNvPr id="7" name="TextBox 6"/>
          <p:cNvSpPr txBox="1"/>
          <p:nvPr/>
        </p:nvSpPr>
        <p:spPr>
          <a:xfrm>
            <a:off x="8520057" y="5386954"/>
            <a:ext cx="1420009" cy="923330"/>
          </a:xfrm>
          <a:prstGeom prst="rect">
            <a:avLst/>
          </a:prstGeom>
          <a:noFill/>
        </p:spPr>
        <p:txBody>
          <a:bodyPr wrap="square" rtlCol="0">
            <a:spAutoFit/>
          </a:bodyPr>
          <a:lstStyle/>
          <a:p>
            <a:r>
              <a:rPr lang="en-US" b="1" dirty="0" smtClean="0">
                <a:solidFill>
                  <a:srgbClr val="C00000"/>
                </a:solidFill>
              </a:rPr>
              <a:t>80 grit mechanical sanding</a:t>
            </a:r>
            <a:endParaRPr lang="en-US" b="1" dirty="0">
              <a:solidFill>
                <a:srgbClr val="C00000"/>
              </a:solidFill>
            </a:endParaRPr>
          </a:p>
        </p:txBody>
      </p:sp>
      <p:pic>
        <p:nvPicPr>
          <p:cNvPr id="2" name="Picture 1"/>
          <p:cNvPicPr>
            <a:picLocks noChangeAspect="1"/>
          </p:cNvPicPr>
          <p:nvPr/>
        </p:nvPicPr>
        <p:blipFill>
          <a:blip r:embed="rId4"/>
          <a:stretch>
            <a:fillRect/>
          </a:stretch>
        </p:blipFill>
        <p:spPr>
          <a:xfrm>
            <a:off x="121023" y="211274"/>
            <a:ext cx="829128" cy="719390"/>
          </a:xfrm>
          <a:prstGeom prst="rect">
            <a:avLst/>
          </a:prstGeom>
        </p:spPr>
      </p:pic>
      <p:pic>
        <p:nvPicPr>
          <p:cNvPr id="3" name="Picture 2"/>
          <p:cNvPicPr>
            <a:picLocks noChangeAspect="1"/>
          </p:cNvPicPr>
          <p:nvPr/>
        </p:nvPicPr>
        <p:blipFill>
          <a:blip r:embed="rId5"/>
          <a:stretch>
            <a:fillRect/>
          </a:stretch>
        </p:blipFill>
        <p:spPr>
          <a:xfrm>
            <a:off x="11236152" y="107903"/>
            <a:ext cx="719390" cy="725487"/>
          </a:xfrm>
          <a:prstGeom prst="rect">
            <a:avLst/>
          </a:prstGeom>
        </p:spPr>
      </p:pic>
      <p:pic>
        <p:nvPicPr>
          <p:cNvPr id="8" name="Picture 7"/>
          <p:cNvPicPr>
            <a:picLocks noChangeAspect="1"/>
          </p:cNvPicPr>
          <p:nvPr/>
        </p:nvPicPr>
        <p:blipFill>
          <a:blip r:embed="rId6"/>
          <a:stretch>
            <a:fillRect/>
          </a:stretch>
        </p:blipFill>
        <p:spPr>
          <a:xfrm>
            <a:off x="121023" y="6504961"/>
            <a:ext cx="1121761" cy="195089"/>
          </a:xfrm>
          <a:prstGeom prst="rect">
            <a:avLst/>
          </a:prstGeom>
        </p:spPr>
      </p:pic>
      <p:sp>
        <p:nvSpPr>
          <p:cNvPr id="11" name="Footer Placeholder 10"/>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4087140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63" y="234496"/>
            <a:ext cx="10515600" cy="1325563"/>
          </a:xfrm>
        </p:spPr>
        <p:txBody>
          <a:bodyPr>
            <a:normAutofit/>
          </a:bodyPr>
          <a:lstStyle/>
          <a:p>
            <a:r>
              <a:rPr lang="en-US" sz="3600" b="1" dirty="0" smtClean="0">
                <a:solidFill>
                  <a:schemeClr val="accent2"/>
                </a:solidFill>
              </a:rPr>
              <a:t>9. Long Term Goals With Type VII Media</a:t>
            </a:r>
            <a:endParaRPr lang="en-US" sz="3600" b="1" dirty="0">
              <a:solidFill>
                <a:schemeClr val="accent2"/>
              </a:solidFill>
            </a:endParaRPr>
          </a:p>
        </p:txBody>
      </p:sp>
      <p:sp>
        <p:nvSpPr>
          <p:cNvPr id="3" name="Content Placeholder 2"/>
          <p:cNvSpPr>
            <a:spLocks noGrp="1"/>
          </p:cNvSpPr>
          <p:nvPr>
            <p:ph idx="1"/>
          </p:nvPr>
        </p:nvSpPr>
        <p:spPr>
          <a:xfrm>
            <a:off x="670249" y="1560059"/>
            <a:ext cx="10515600" cy="4351338"/>
          </a:xfrm>
        </p:spPr>
        <p:txBody>
          <a:bodyPr>
            <a:normAutofit fontScale="92500" lnSpcReduction="20000"/>
          </a:bodyPr>
          <a:lstStyle/>
          <a:p>
            <a:r>
              <a:rPr lang="en-US" dirty="0" smtClean="0">
                <a:solidFill>
                  <a:srgbClr val="002060"/>
                </a:solidFill>
              </a:rPr>
              <a:t>Full implementation on all Naval aircraft </a:t>
            </a:r>
          </a:p>
          <a:p>
            <a:pPr marL="0" indent="0">
              <a:buNone/>
            </a:pPr>
            <a:endParaRPr lang="en-US" dirty="0" smtClean="0">
              <a:solidFill>
                <a:srgbClr val="002060"/>
              </a:solidFill>
            </a:endParaRPr>
          </a:p>
          <a:p>
            <a:r>
              <a:rPr lang="en-US" dirty="0" smtClean="0">
                <a:solidFill>
                  <a:srgbClr val="002060"/>
                </a:solidFill>
              </a:rPr>
              <a:t>Significant cost savings generated in terms of component repair/replacement</a:t>
            </a:r>
          </a:p>
          <a:p>
            <a:pPr marL="0" indent="0">
              <a:buNone/>
            </a:pPr>
            <a:endParaRPr lang="en-US" dirty="0" smtClean="0">
              <a:solidFill>
                <a:srgbClr val="002060"/>
              </a:solidFill>
            </a:endParaRPr>
          </a:p>
          <a:p>
            <a:r>
              <a:rPr lang="en-US" dirty="0" smtClean="0">
                <a:solidFill>
                  <a:srgbClr val="002060"/>
                </a:solidFill>
              </a:rPr>
              <a:t>Increased safety of personnel due to lack </a:t>
            </a:r>
            <a:r>
              <a:rPr lang="en-US" dirty="0">
                <a:solidFill>
                  <a:srgbClr val="002060"/>
                </a:solidFill>
              </a:rPr>
              <a:t>o</a:t>
            </a:r>
            <a:r>
              <a:rPr lang="en-US" dirty="0" smtClean="0">
                <a:solidFill>
                  <a:srgbClr val="002060"/>
                </a:solidFill>
              </a:rPr>
              <a:t>f hazardous material waste exposure from mechanical sanding </a:t>
            </a:r>
          </a:p>
          <a:p>
            <a:pPr marL="0" indent="0">
              <a:buNone/>
            </a:pPr>
            <a:endParaRPr lang="en-US" dirty="0" smtClean="0">
              <a:solidFill>
                <a:srgbClr val="002060"/>
              </a:solidFill>
            </a:endParaRPr>
          </a:p>
          <a:p>
            <a:r>
              <a:rPr lang="en-US" dirty="0" smtClean="0">
                <a:solidFill>
                  <a:srgbClr val="002060"/>
                </a:solidFill>
              </a:rPr>
              <a:t>Improved component repair turnaround times </a:t>
            </a:r>
          </a:p>
          <a:p>
            <a:pPr marL="0" indent="0">
              <a:buNone/>
            </a:pPr>
            <a:endParaRPr lang="en-US" dirty="0" smtClean="0">
              <a:solidFill>
                <a:srgbClr val="002060"/>
              </a:solidFill>
            </a:endParaRPr>
          </a:p>
          <a:p>
            <a:r>
              <a:rPr lang="en-US" dirty="0" smtClean="0">
                <a:solidFill>
                  <a:srgbClr val="002060"/>
                </a:solidFill>
              </a:rPr>
              <a:t>Significant decrease in damage of composite aircraft components</a:t>
            </a:r>
          </a:p>
          <a:p>
            <a:endParaRPr lang="en-US" dirty="0"/>
          </a:p>
        </p:txBody>
      </p:sp>
      <p:pic>
        <p:nvPicPr>
          <p:cNvPr id="4" name="Picture 3"/>
          <p:cNvPicPr>
            <a:picLocks noChangeAspect="1"/>
          </p:cNvPicPr>
          <p:nvPr/>
        </p:nvPicPr>
        <p:blipFill>
          <a:blip r:embed="rId3"/>
          <a:stretch>
            <a:fillRect/>
          </a:stretch>
        </p:blipFill>
        <p:spPr>
          <a:xfrm>
            <a:off x="100906" y="177887"/>
            <a:ext cx="829128" cy="719390"/>
          </a:xfrm>
          <a:prstGeom prst="rect">
            <a:avLst/>
          </a:prstGeom>
        </p:spPr>
      </p:pic>
      <p:pic>
        <p:nvPicPr>
          <p:cNvPr id="5" name="Picture 4"/>
          <p:cNvPicPr>
            <a:picLocks noChangeAspect="1"/>
          </p:cNvPicPr>
          <p:nvPr/>
        </p:nvPicPr>
        <p:blipFill>
          <a:blip r:embed="rId4"/>
          <a:stretch>
            <a:fillRect/>
          </a:stretch>
        </p:blipFill>
        <p:spPr>
          <a:xfrm>
            <a:off x="11251163" y="171790"/>
            <a:ext cx="719390" cy="725487"/>
          </a:xfrm>
          <a:prstGeom prst="rect">
            <a:avLst/>
          </a:prstGeom>
        </p:spPr>
      </p:pic>
      <p:pic>
        <p:nvPicPr>
          <p:cNvPr id="6" name="Picture 5"/>
          <p:cNvPicPr>
            <a:picLocks noChangeAspect="1"/>
          </p:cNvPicPr>
          <p:nvPr/>
        </p:nvPicPr>
        <p:blipFill>
          <a:blip r:embed="rId5"/>
          <a:stretch>
            <a:fillRect/>
          </a:stretch>
        </p:blipFill>
        <p:spPr>
          <a:xfrm>
            <a:off x="100906" y="6476634"/>
            <a:ext cx="1121761"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48838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072" y="191702"/>
            <a:ext cx="10515600" cy="1325563"/>
          </a:xfrm>
        </p:spPr>
        <p:txBody>
          <a:bodyPr>
            <a:normAutofit/>
          </a:bodyPr>
          <a:lstStyle/>
          <a:p>
            <a:r>
              <a:rPr lang="en-US" sz="2800" b="1" dirty="0" smtClean="0">
                <a:solidFill>
                  <a:schemeClr val="accent5">
                    <a:lumMod val="50000"/>
                  </a:schemeClr>
                </a:solidFill>
              </a:rPr>
              <a:t>1.1 Current Composite Paint Removal Issues at FRCSW </a:t>
            </a:r>
            <a:endParaRPr lang="en-US" sz="2800" b="1" dirty="0">
              <a:solidFill>
                <a:schemeClr val="accent5">
                  <a:lumMod val="50000"/>
                </a:schemeClr>
              </a:solidFill>
            </a:endParaRPr>
          </a:p>
        </p:txBody>
      </p:sp>
      <p:sp>
        <p:nvSpPr>
          <p:cNvPr id="3" name="Content Placeholder 2"/>
          <p:cNvSpPr>
            <a:spLocks noGrp="1"/>
          </p:cNvSpPr>
          <p:nvPr>
            <p:ph idx="1"/>
          </p:nvPr>
        </p:nvSpPr>
        <p:spPr>
          <a:xfrm>
            <a:off x="576943" y="1278067"/>
            <a:ext cx="10515600" cy="4351338"/>
          </a:xfrm>
        </p:spPr>
        <p:txBody>
          <a:bodyPr>
            <a:normAutofit/>
          </a:bodyPr>
          <a:lstStyle/>
          <a:p>
            <a:r>
              <a:rPr lang="en-US" sz="2000" dirty="0">
                <a:cs typeface="Arial" panose="020B0604020202020204" pitchFamily="34" charset="0"/>
              </a:rPr>
              <a:t>T</a:t>
            </a:r>
            <a:r>
              <a:rPr lang="en-US" sz="2000" dirty="0" smtClean="0">
                <a:cs typeface="Arial" panose="020B0604020202020204" pitchFamily="34" charset="0"/>
              </a:rPr>
              <a:t>he </a:t>
            </a:r>
            <a:r>
              <a:rPr lang="en-US" sz="2000" dirty="0">
                <a:cs typeface="Arial" panose="020B0604020202020204" pitchFamily="34" charset="0"/>
              </a:rPr>
              <a:t>only approved </a:t>
            </a:r>
            <a:r>
              <a:rPr lang="en-US" sz="2000" dirty="0" smtClean="0">
                <a:cs typeface="Arial" panose="020B0604020202020204" pitchFamily="34" charset="0"/>
              </a:rPr>
              <a:t>method </a:t>
            </a:r>
            <a:r>
              <a:rPr lang="en-US" sz="2000" dirty="0">
                <a:cs typeface="Arial" panose="020B0604020202020204" pitchFamily="34" charset="0"/>
              </a:rPr>
              <a:t>for paint removal on </a:t>
            </a:r>
            <a:r>
              <a:rPr lang="en-US" sz="2000" dirty="0" smtClean="0">
                <a:cs typeface="Arial" panose="020B0604020202020204" pitchFamily="34" charset="0"/>
              </a:rPr>
              <a:t>composites currently </a:t>
            </a:r>
            <a:r>
              <a:rPr lang="en-US" sz="2000" dirty="0">
                <a:cs typeface="Arial" panose="020B0604020202020204" pitchFamily="34" charset="0"/>
              </a:rPr>
              <a:t>for Naval aircraft at FRCSW is mechanical sanding. </a:t>
            </a:r>
            <a:endParaRPr lang="en-US" sz="2000" dirty="0" smtClean="0">
              <a:cs typeface="Arial" panose="020B0604020202020204" pitchFamily="34" charset="0"/>
            </a:endParaRPr>
          </a:p>
          <a:p>
            <a:pPr marL="0" indent="0">
              <a:buNone/>
            </a:pPr>
            <a:endParaRPr lang="en-US" sz="2000" dirty="0" smtClean="0">
              <a:cs typeface="Arial" panose="020B0604020202020204" pitchFamily="34" charset="0"/>
            </a:endParaRPr>
          </a:p>
          <a:p>
            <a:r>
              <a:rPr lang="en-US" sz="2000" dirty="0" smtClean="0">
                <a:cs typeface="Arial" panose="020B0604020202020204" pitchFamily="34" charset="0"/>
              </a:rPr>
              <a:t>Mechanical </a:t>
            </a:r>
            <a:r>
              <a:rPr lang="en-US" sz="2000" dirty="0">
                <a:cs typeface="Arial" panose="020B0604020202020204" pitchFamily="34" charset="0"/>
              </a:rPr>
              <a:t>sanding can cause damage to composites when performed by inexperienced shop personnel, and when performed too aggressively. </a:t>
            </a:r>
            <a:endParaRPr lang="en-US" sz="2000" dirty="0" smtClean="0">
              <a:cs typeface="Arial" panose="020B0604020202020204" pitchFamily="34" charset="0"/>
            </a:endParaRPr>
          </a:p>
          <a:p>
            <a:endParaRPr lang="en-US" sz="2000" dirty="0" smtClean="0">
              <a:cs typeface="Arial" panose="020B0604020202020204" pitchFamily="34" charset="0"/>
            </a:endParaRPr>
          </a:p>
          <a:p>
            <a:r>
              <a:rPr lang="en-US" sz="2000" dirty="0" smtClean="0">
                <a:cs typeface="Arial" panose="020B0604020202020204" pitchFamily="34" charset="0"/>
              </a:rPr>
              <a:t>Mechanical </a:t>
            </a:r>
            <a:r>
              <a:rPr lang="en-US" sz="2000" dirty="0">
                <a:cs typeface="Arial" panose="020B0604020202020204" pitchFamily="34" charset="0"/>
              </a:rPr>
              <a:t>sanding is also highly labor intensive and time consuming, which results in significant delays in component turnaround times</a:t>
            </a:r>
            <a:r>
              <a:rPr lang="en-US" sz="2000" dirty="0" smtClean="0">
                <a:cs typeface="Arial" panose="020B0604020202020204" pitchFamily="34" charset="0"/>
              </a:rPr>
              <a:t>.</a:t>
            </a:r>
          </a:p>
          <a:p>
            <a:pPr marL="0" indent="0">
              <a:buNone/>
            </a:pPr>
            <a:endParaRPr lang="en-US" sz="2000" dirty="0" smtClean="0">
              <a:cs typeface="Arial" panose="020B0604020202020204" pitchFamily="34" charset="0"/>
            </a:endParaRPr>
          </a:p>
          <a:p>
            <a:r>
              <a:rPr lang="en-US" sz="2000" dirty="0" smtClean="0">
                <a:cs typeface="Arial" panose="020B0604020202020204" pitchFamily="34" charset="0"/>
              </a:rPr>
              <a:t> </a:t>
            </a:r>
            <a:r>
              <a:rPr lang="en-US" sz="2000" dirty="0">
                <a:cs typeface="Arial" panose="020B0604020202020204" pitchFamily="34" charset="0"/>
              </a:rPr>
              <a:t>Additionally, mechanical sanding generates large amounts of hazardous waste, which poses a safety hazard to shop personnel. </a:t>
            </a:r>
          </a:p>
          <a:p>
            <a:endParaRPr lang="en-US" dirty="0"/>
          </a:p>
        </p:txBody>
      </p:sp>
      <p:pic>
        <p:nvPicPr>
          <p:cNvPr id="4" name="Picture 3"/>
          <p:cNvPicPr>
            <a:picLocks noChangeAspect="1"/>
          </p:cNvPicPr>
          <p:nvPr/>
        </p:nvPicPr>
        <p:blipFill>
          <a:blip r:embed="rId2"/>
          <a:stretch>
            <a:fillRect/>
          </a:stretch>
        </p:blipFill>
        <p:spPr>
          <a:xfrm>
            <a:off x="101987" y="141190"/>
            <a:ext cx="719390" cy="615749"/>
          </a:xfrm>
          <a:prstGeom prst="rect">
            <a:avLst/>
          </a:prstGeom>
        </p:spPr>
      </p:pic>
      <p:pic>
        <p:nvPicPr>
          <p:cNvPr id="5" name="Picture 4"/>
          <p:cNvPicPr>
            <a:picLocks noChangeAspect="1"/>
          </p:cNvPicPr>
          <p:nvPr/>
        </p:nvPicPr>
        <p:blipFill>
          <a:blip r:embed="rId3"/>
          <a:stretch>
            <a:fillRect/>
          </a:stretch>
        </p:blipFill>
        <p:spPr>
          <a:xfrm>
            <a:off x="11319883" y="141190"/>
            <a:ext cx="713294" cy="713294"/>
          </a:xfrm>
          <a:prstGeom prst="rect">
            <a:avLst/>
          </a:prstGeom>
        </p:spPr>
      </p:pic>
      <p:pic>
        <p:nvPicPr>
          <p:cNvPr id="6" name="Picture 5"/>
          <p:cNvPicPr>
            <a:picLocks noChangeAspect="1"/>
          </p:cNvPicPr>
          <p:nvPr/>
        </p:nvPicPr>
        <p:blipFill>
          <a:blip r:embed="rId4"/>
          <a:stretch>
            <a:fillRect/>
          </a:stretch>
        </p:blipFill>
        <p:spPr>
          <a:xfrm>
            <a:off x="116288" y="6520681"/>
            <a:ext cx="1109568"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084355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11" y="141191"/>
            <a:ext cx="10515600" cy="1325563"/>
          </a:xfrm>
        </p:spPr>
        <p:txBody>
          <a:bodyPr>
            <a:normAutofit/>
          </a:bodyPr>
          <a:lstStyle/>
          <a:p>
            <a:r>
              <a:rPr lang="en-US" sz="2800" b="1" dirty="0" smtClean="0">
                <a:solidFill>
                  <a:srgbClr val="7030A0"/>
                </a:solidFill>
              </a:rPr>
              <a:t>1.2 Type VII Qualification Project Objective at FRCSW </a:t>
            </a:r>
            <a:endParaRPr lang="en-US" sz="2800" b="1" dirty="0">
              <a:solidFill>
                <a:srgbClr val="7030A0"/>
              </a:solidFill>
            </a:endParaRPr>
          </a:p>
        </p:txBody>
      </p:sp>
      <p:sp>
        <p:nvSpPr>
          <p:cNvPr id="3" name="Content Placeholder 2"/>
          <p:cNvSpPr>
            <a:spLocks noGrp="1"/>
          </p:cNvSpPr>
          <p:nvPr>
            <p:ph idx="1"/>
          </p:nvPr>
        </p:nvSpPr>
        <p:spPr>
          <a:xfrm>
            <a:off x="688911" y="1466754"/>
            <a:ext cx="10515600" cy="4351338"/>
          </a:xfrm>
        </p:spPr>
        <p:txBody>
          <a:bodyPr>
            <a:normAutofit/>
          </a:bodyPr>
          <a:lstStyle/>
          <a:p>
            <a:r>
              <a:rPr lang="en-US" sz="2400" dirty="0" smtClean="0"/>
              <a:t>Approve Type VII media for paint removal on thin aircraft components containing Carbon Fiber/Epoxy and Fiberglass/Epoxy composite materials </a:t>
            </a:r>
          </a:p>
          <a:p>
            <a:pPr marL="0" indent="0">
              <a:buNone/>
            </a:pPr>
            <a:endParaRPr lang="en-US" sz="2400" dirty="0" smtClean="0"/>
          </a:p>
          <a:p>
            <a:r>
              <a:rPr lang="en-US" sz="2400" dirty="0" smtClean="0"/>
              <a:t>Approve Type VII media for paint removal on aircraft components containing lightning strike protection materials (typically paste adhesives embedded with a metal mesh)</a:t>
            </a:r>
            <a:endParaRPr lang="en-US" sz="2400" dirty="0"/>
          </a:p>
        </p:txBody>
      </p:sp>
      <p:pic>
        <p:nvPicPr>
          <p:cNvPr id="4" name="Picture 3"/>
          <p:cNvPicPr>
            <a:picLocks noChangeAspect="1"/>
          </p:cNvPicPr>
          <p:nvPr/>
        </p:nvPicPr>
        <p:blipFill>
          <a:blip r:embed="rId3"/>
          <a:stretch>
            <a:fillRect/>
          </a:stretch>
        </p:blipFill>
        <p:spPr>
          <a:xfrm>
            <a:off x="128881" y="141191"/>
            <a:ext cx="719390" cy="615749"/>
          </a:xfrm>
          <a:prstGeom prst="rect">
            <a:avLst/>
          </a:prstGeom>
        </p:spPr>
      </p:pic>
      <p:pic>
        <p:nvPicPr>
          <p:cNvPr id="5" name="Picture 4"/>
          <p:cNvPicPr>
            <a:picLocks noChangeAspect="1"/>
          </p:cNvPicPr>
          <p:nvPr/>
        </p:nvPicPr>
        <p:blipFill>
          <a:blip r:embed="rId4"/>
          <a:stretch>
            <a:fillRect/>
          </a:stretch>
        </p:blipFill>
        <p:spPr>
          <a:xfrm>
            <a:off x="11204511" y="90679"/>
            <a:ext cx="713294" cy="713294"/>
          </a:xfrm>
          <a:prstGeom prst="rect">
            <a:avLst/>
          </a:prstGeom>
        </p:spPr>
      </p:pic>
      <p:pic>
        <p:nvPicPr>
          <p:cNvPr id="6" name="Picture 5"/>
          <p:cNvPicPr>
            <a:picLocks noChangeAspect="1"/>
          </p:cNvPicPr>
          <p:nvPr/>
        </p:nvPicPr>
        <p:blipFill>
          <a:blip r:embed="rId5"/>
          <a:stretch>
            <a:fillRect/>
          </a:stretch>
        </p:blipFill>
        <p:spPr>
          <a:xfrm>
            <a:off x="293487" y="6480873"/>
            <a:ext cx="1109568"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56619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18" y="129834"/>
            <a:ext cx="10515600" cy="1325563"/>
          </a:xfrm>
        </p:spPr>
        <p:txBody>
          <a:bodyPr>
            <a:normAutofit/>
          </a:bodyPr>
          <a:lstStyle/>
          <a:p>
            <a:r>
              <a:rPr lang="en-US" sz="3200" b="1" dirty="0" smtClean="0">
                <a:solidFill>
                  <a:schemeClr val="accent5">
                    <a:lumMod val="50000"/>
                  </a:schemeClr>
                </a:solidFill>
              </a:rPr>
              <a:t>Type VII Media Background </a:t>
            </a:r>
            <a:endParaRPr lang="en-US" sz="3200" b="1" dirty="0">
              <a:solidFill>
                <a:schemeClr val="accent5">
                  <a:lumMod val="50000"/>
                </a:schemeClr>
              </a:solidFill>
            </a:endParaRPr>
          </a:p>
        </p:txBody>
      </p:sp>
      <p:pic>
        <p:nvPicPr>
          <p:cNvPr id="4" name="Picture 3"/>
          <p:cNvPicPr>
            <a:picLocks noChangeAspect="1"/>
          </p:cNvPicPr>
          <p:nvPr/>
        </p:nvPicPr>
        <p:blipFill>
          <a:blip r:embed="rId3"/>
          <a:stretch>
            <a:fillRect/>
          </a:stretch>
        </p:blipFill>
        <p:spPr>
          <a:xfrm>
            <a:off x="2915209" y="1612806"/>
            <a:ext cx="6146427" cy="4553603"/>
          </a:xfrm>
          <a:prstGeom prst="rect">
            <a:avLst/>
          </a:prstGeom>
        </p:spPr>
      </p:pic>
      <p:pic>
        <p:nvPicPr>
          <p:cNvPr id="5" name="Picture 4"/>
          <p:cNvPicPr>
            <a:picLocks noChangeAspect="1"/>
          </p:cNvPicPr>
          <p:nvPr/>
        </p:nvPicPr>
        <p:blipFill>
          <a:blip r:embed="rId4"/>
          <a:stretch>
            <a:fillRect/>
          </a:stretch>
        </p:blipFill>
        <p:spPr>
          <a:xfrm>
            <a:off x="142328" y="176867"/>
            <a:ext cx="719390" cy="615749"/>
          </a:xfrm>
          <a:prstGeom prst="rect">
            <a:avLst/>
          </a:prstGeom>
        </p:spPr>
      </p:pic>
      <p:pic>
        <p:nvPicPr>
          <p:cNvPr id="6" name="Picture 5"/>
          <p:cNvPicPr>
            <a:picLocks noChangeAspect="1"/>
          </p:cNvPicPr>
          <p:nvPr/>
        </p:nvPicPr>
        <p:blipFill>
          <a:blip r:embed="rId5"/>
          <a:stretch>
            <a:fillRect/>
          </a:stretch>
        </p:blipFill>
        <p:spPr>
          <a:xfrm>
            <a:off x="11269471" y="79321"/>
            <a:ext cx="713294" cy="713294"/>
          </a:xfrm>
          <a:prstGeom prst="rect">
            <a:avLst/>
          </a:prstGeom>
        </p:spPr>
      </p:pic>
      <p:pic>
        <p:nvPicPr>
          <p:cNvPr id="7" name="Picture 6"/>
          <p:cNvPicPr>
            <a:picLocks noChangeAspect="1"/>
          </p:cNvPicPr>
          <p:nvPr/>
        </p:nvPicPr>
        <p:blipFill>
          <a:blip r:embed="rId6"/>
          <a:stretch>
            <a:fillRect/>
          </a:stretch>
        </p:blipFill>
        <p:spPr>
          <a:xfrm>
            <a:off x="142328" y="6491514"/>
            <a:ext cx="1109568" cy="195089"/>
          </a:xfrm>
          <a:prstGeom prst="rect">
            <a:avLst/>
          </a:prstGeom>
        </p:spPr>
      </p:pic>
      <p:sp>
        <p:nvSpPr>
          <p:cNvPr id="3" name="Footer Placeholder 2"/>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364506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14" y="-13447"/>
            <a:ext cx="10515600" cy="1325563"/>
          </a:xfrm>
        </p:spPr>
        <p:txBody>
          <a:bodyPr>
            <a:normAutofit/>
          </a:bodyPr>
          <a:lstStyle/>
          <a:p>
            <a:r>
              <a:rPr lang="en-US" sz="3200" b="1" dirty="0" smtClean="0">
                <a:solidFill>
                  <a:srgbClr val="00B050"/>
                </a:solidFill>
              </a:rPr>
              <a:t>2. Type VII Evaluation Process at FRCSW</a:t>
            </a:r>
            <a:endParaRPr lang="en-US" sz="3200" b="1" dirty="0">
              <a:solidFill>
                <a:srgbClr val="00B05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5154743"/>
              </p:ext>
            </p:extLst>
          </p:nvPr>
        </p:nvGraphicFramePr>
        <p:xfrm>
          <a:off x="838200" y="1315261"/>
          <a:ext cx="10666228" cy="4989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123513" y="233882"/>
            <a:ext cx="719390" cy="615749"/>
          </a:xfrm>
          <a:prstGeom prst="rect">
            <a:avLst/>
          </a:prstGeom>
        </p:spPr>
      </p:pic>
      <p:pic>
        <p:nvPicPr>
          <p:cNvPr id="5" name="Picture 4"/>
          <p:cNvPicPr>
            <a:picLocks noChangeAspect="1"/>
          </p:cNvPicPr>
          <p:nvPr/>
        </p:nvPicPr>
        <p:blipFill>
          <a:blip r:embed="rId9"/>
          <a:stretch>
            <a:fillRect/>
          </a:stretch>
        </p:blipFill>
        <p:spPr>
          <a:xfrm>
            <a:off x="11306436" y="185109"/>
            <a:ext cx="713294" cy="713294"/>
          </a:xfrm>
          <a:prstGeom prst="rect">
            <a:avLst/>
          </a:prstGeom>
        </p:spPr>
      </p:pic>
      <p:pic>
        <p:nvPicPr>
          <p:cNvPr id="6" name="Picture 5"/>
          <p:cNvPicPr>
            <a:picLocks noChangeAspect="1"/>
          </p:cNvPicPr>
          <p:nvPr/>
        </p:nvPicPr>
        <p:blipFill>
          <a:blip r:embed="rId10"/>
          <a:stretch>
            <a:fillRect/>
          </a:stretch>
        </p:blipFill>
        <p:spPr>
          <a:xfrm>
            <a:off x="123513" y="6526875"/>
            <a:ext cx="1109568" cy="195089"/>
          </a:xfrm>
          <a:prstGeom prst="rect">
            <a:avLst/>
          </a:prstGeom>
        </p:spPr>
      </p:pic>
      <p:sp>
        <p:nvSpPr>
          <p:cNvPr id="8" name="Footer Placeholder 7"/>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277833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93" y="2187606"/>
            <a:ext cx="10515600" cy="1325563"/>
          </a:xfrm>
        </p:spPr>
        <p:txBody>
          <a:bodyPr/>
          <a:lstStyle/>
          <a:p>
            <a:pPr algn="ctr"/>
            <a:r>
              <a:rPr lang="en-US" b="1" dirty="0" smtClean="0">
                <a:solidFill>
                  <a:schemeClr val="accent5">
                    <a:lumMod val="50000"/>
                  </a:schemeClr>
                </a:solidFill>
              </a:rPr>
              <a:t>3. Test Specimen Designs</a:t>
            </a:r>
            <a:endParaRPr lang="en-US" b="1"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182670" y="189666"/>
            <a:ext cx="719390" cy="615749"/>
          </a:xfrm>
          <a:prstGeom prst="rect">
            <a:avLst/>
          </a:prstGeom>
        </p:spPr>
      </p:pic>
      <p:pic>
        <p:nvPicPr>
          <p:cNvPr id="4" name="Picture 3"/>
          <p:cNvPicPr>
            <a:picLocks noChangeAspect="1"/>
          </p:cNvPicPr>
          <p:nvPr/>
        </p:nvPicPr>
        <p:blipFill>
          <a:blip r:embed="rId3"/>
          <a:stretch>
            <a:fillRect/>
          </a:stretch>
        </p:blipFill>
        <p:spPr>
          <a:xfrm>
            <a:off x="11232393" y="92121"/>
            <a:ext cx="713294" cy="713294"/>
          </a:xfrm>
          <a:prstGeom prst="rect">
            <a:avLst/>
          </a:prstGeom>
        </p:spPr>
      </p:pic>
      <p:pic>
        <p:nvPicPr>
          <p:cNvPr id="5" name="Picture 4"/>
          <p:cNvPicPr>
            <a:picLocks noChangeAspect="1"/>
          </p:cNvPicPr>
          <p:nvPr/>
        </p:nvPicPr>
        <p:blipFill>
          <a:blip r:embed="rId4"/>
          <a:stretch>
            <a:fillRect/>
          </a:stretch>
        </p:blipFill>
        <p:spPr>
          <a:xfrm>
            <a:off x="162009" y="6491514"/>
            <a:ext cx="1109568" cy="195089"/>
          </a:xfrm>
          <a:prstGeom prst="rect">
            <a:avLst/>
          </a:prstGeom>
        </p:spPr>
      </p:pic>
      <p:sp>
        <p:nvSpPr>
          <p:cNvPr id="7" name="Footer Placeholder 6"/>
          <p:cNvSpPr>
            <a:spLocks noGrp="1"/>
          </p:cNvSpPr>
          <p:nvPr>
            <p:ph type="ftr" sz="quarter" idx="11"/>
          </p:nvPr>
        </p:nvSpPr>
        <p:spPr/>
        <p:txBody>
          <a:bodyPr/>
          <a:lstStyle/>
          <a:p>
            <a:r>
              <a:rPr lang="en-US" smtClean="0"/>
              <a:t>Controlled Unclassified Information</a:t>
            </a:r>
            <a:endParaRPr lang="en-US"/>
          </a:p>
        </p:txBody>
      </p:sp>
    </p:spTree>
    <p:extLst>
      <p:ext uri="{BB962C8B-B14F-4D97-AF65-F5344CB8AC3E}">
        <p14:creationId xmlns:p14="http://schemas.microsoft.com/office/powerpoint/2010/main" val="1201335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D9126B88274E4496CD52E7219D0572" ma:contentTypeVersion="35" ma:contentTypeDescription="Create a new document." ma:contentTypeScope="" ma:versionID="cc7b0a542357d17f79dfb5b7c776e73e">
  <xsd:schema xmlns:xsd="http://www.w3.org/2001/XMLSchema" xmlns:xs="http://www.w3.org/2001/XMLSchema" xmlns:p="http://schemas.microsoft.com/office/2006/metadata/properties" xmlns:ns2="9c987578-06a5-4e03-951c-d2495dd78898" xmlns:ns3="bba6f56a-61a0-4f67-abd0-83f29a10bef6" targetNamespace="http://schemas.microsoft.com/office/2006/metadata/properties" ma:root="true" ma:fieldsID="a8ae2a983a5aa18b22bc6cd12da95656" ns2:_="" ns3:_="">
    <xsd:import namespace="9c987578-06a5-4e03-951c-d2495dd78898"/>
    <xsd:import namespace="bba6f56a-61a0-4f67-abd0-83f29a10be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Comment" minOccurs="0"/>
                <xsd:element ref="ns2:MediaLengthInSeconds" minOccurs="0"/>
                <xsd:element ref="ns3:TaxCatchAll" minOccurs="0"/>
                <xsd:element ref="ns2:lcf76f155ced4ddcb4097134ff3c332f"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987578-06a5-4e03-951c-d2495dd78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descrip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Comment" ma:index="20" nillable="true" ma:displayName="Comment" ma:format="Dropdown" ma:internalName="Comment">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ef4f2e3-2616-4c2c-91b5-2afd5740d132" ma:termSetId="09814cd3-568e-fe90-9814-8d621ff8fb84" ma:anchorId="fba54fb3-c3e1-fe81-a776-ca4b69148c4d" ma:open="true" ma:isKeyword="false">
      <xsd:complexType>
        <xsd:sequence>
          <xsd:element ref="pc:Terms" minOccurs="0" maxOccurs="1"/>
        </xsd:sequence>
      </xsd:complexType>
    </xsd:element>
    <xsd:element name="MigrationWizId" ma:index="25" nillable="true" ma:displayName="MigrationWizId" ma:internalName="MigrationWizId">
      <xsd:simpleType>
        <xsd:restriction base="dms:Text"/>
      </xsd:simpleType>
    </xsd:element>
    <xsd:element name="MigrationWizIdPermissions" ma:index="26" nillable="true" ma:displayName="MigrationWizIdPermissions" ma:internalName="MigrationWizIdPermissions">
      <xsd:simpleType>
        <xsd:restriction base="dms:Text"/>
      </xsd:simpleType>
    </xsd:element>
    <xsd:element name="MigrationWizIdPermissionLevels" ma:index="27" nillable="true" ma:displayName="MigrationWizIdPermissionLevels" ma:internalName="MigrationWizIdPermissionLevels">
      <xsd:simpleType>
        <xsd:restriction base="dms:Text"/>
      </xsd:simpleType>
    </xsd:element>
    <xsd:element name="MigrationWizIdDocumentLibraryPermissions" ma:index="28" nillable="true" ma:displayName="MigrationWizIdDocumentLibraryPermissions" ma:internalName="MigrationWizIdDocumentLibraryPermissions">
      <xsd:simpleType>
        <xsd:restriction base="dms:Text"/>
      </xsd:simpleType>
    </xsd:element>
    <xsd:element name="MigrationWizIdSecurityGroups" ma:index="29" nillable="true" ma:displayName="MigrationWizIdSecurityGroups" ma:internalName="MigrationWizIdSecurityGroup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a6f56a-61a0-4f67-abd0-83f29a10bef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6334c3-3ce3-4d2e-a900-2a53a13f2240}" ma:internalName="TaxCatchAll" ma:readOnly="false" ma:showField="CatchAllData" ma:web="bba6f56a-61a0-4f67-abd0-83f29a10be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6AA767-4775-42E1-BCF8-17E7B44E3ED9}"/>
</file>

<file path=customXml/itemProps2.xml><?xml version="1.0" encoding="utf-8"?>
<ds:datastoreItem xmlns:ds="http://schemas.openxmlformats.org/officeDocument/2006/customXml" ds:itemID="{BB5B131C-2C72-463D-B5CC-9F0D84918AD5}"/>
</file>

<file path=docProps/app.xml><?xml version="1.0" encoding="utf-8"?>
<Properties xmlns="http://schemas.openxmlformats.org/officeDocument/2006/extended-properties" xmlns:vt="http://schemas.openxmlformats.org/officeDocument/2006/docPropsVTypes">
  <TotalTime>5365</TotalTime>
  <Words>1483</Words>
  <Application>Microsoft Office PowerPoint</Application>
  <PresentationFormat>Widescreen</PresentationFormat>
  <Paragraphs>258</Paragraphs>
  <Slides>49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MS PGothic</vt:lpstr>
      <vt:lpstr>Arial</vt:lpstr>
      <vt:lpstr>Calibri</vt:lpstr>
      <vt:lpstr>Calibri Light</vt:lpstr>
      <vt:lpstr>Office Theme</vt:lpstr>
      <vt:lpstr>Type VII PMB Qualification For Paint Removal on Composite &amp; Lightning Strike Protection Materials </vt:lpstr>
      <vt:lpstr>Distribution Statement</vt:lpstr>
      <vt:lpstr>Presentation Overview </vt:lpstr>
      <vt:lpstr>1. Project Background/Overview</vt:lpstr>
      <vt:lpstr>1.1 Current Composite Paint Removal Issues at FRCSW </vt:lpstr>
      <vt:lpstr>1.2 Type VII Qualification Project Objective at FRCSW </vt:lpstr>
      <vt:lpstr>Type VII Media Background </vt:lpstr>
      <vt:lpstr>2. Type VII Evaluation Process at FRCSW</vt:lpstr>
      <vt:lpstr>3. Test Specimen Designs</vt:lpstr>
      <vt:lpstr>3.1 Carbon Fiber/Epoxy Composites </vt:lpstr>
      <vt:lpstr>PowerPoint Presentation</vt:lpstr>
      <vt:lpstr>PowerPoint Presentation</vt:lpstr>
      <vt:lpstr>PowerPoint Presentation</vt:lpstr>
      <vt:lpstr>3.3 Lightning Strike Protection Materials </vt:lpstr>
      <vt:lpstr>4. Paint Removal Testing </vt:lpstr>
      <vt:lpstr>4.1 Mechanical Sanding </vt:lpstr>
      <vt:lpstr>4.2 Type VII PMB  </vt:lpstr>
      <vt:lpstr>5. Pre/Post Paint Removal NDI (Non-destructive Inspection) </vt:lpstr>
      <vt:lpstr>6. Mechanical Testing </vt:lpstr>
      <vt:lpstr>6.1 Long Beam Flexure </vt:lpstr>
      <vt:lpstr>6.2 Flatwise Tension</vt:lpstr>
      <vt:lpstr>Initial Observations/Assessments of Type VII Media From FWT Data </vt:lpstr>
      <vt:lpstr>7. Optical Microscopy </vt:lpstr>
      <vt:lpstr>C/Ep Specimen Surface Topography </vt:lpstr>
      <vt:lpstr>PowerPoint Presentation</vt:lpstr>
      <vt:lpstr>PowerPoint Presentation</vt:lpstr>
      <vt:lpstr>PowerPoint Presentation</vt:lpstr>
      <vt:lpstr>C/Ep Fracture Surfaces</vt:lpstr>
      <vt:lpstr>PowerPoint Presentation</vt:lpstr>
      <vt:lpstr>PowerPoint Presentation</vt:lpstr>
      <vt:lpstr>Fg/Ep Surface Topography</vt:lpstr>
      <vt:lpstr>PowerPoint Presentation</vt:lpstr>
      <vt:lpstr>PowerPoint Presentation</vt:lpstr>
      <vt:lpstr>PowerPoint Presentation</vt:lpstr>
      <vt:lpstr>Fg/Ep Fracture Surfaces</vt:lpstr>
      <vt:lpstr>PowerPoint Presentation</vt:lpstr>
      <vt:lpstr>8. Lightning Strike Material Electrical Testing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 LSP Specimen</vt:lpstr>
      <vt:lpstr>2 Blast Cycles </vt:lpstr>
      <vt:lpstr>PowerPoint Presentation</vt:lpstr>
      <vt:lpstr>PowerPoint Presentation</vt:lpstr>
      <vt:lpstr>9. Long Term Goals With Type VII Media</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VII PMB Qualification For Paint Removal on Composite &amp; Lightning Strike Protection Materials</dc:title>
  <dc:creator>Nilakantan, Haripriya CIV USN FRCSW (USA)</dc:creator>
  <cp:lastModifiedBy>Nilakantan, Haripriya CIV USN FRCSW (USA)</cp:lastModifiedBy>
  <cp:revision>312</cp:revision>
  <dcterms:created xsi:type="dcterms:W3CDTF">2022-10-21T18:48:41Z</dcterms:created>
  <dcterms:modified xsi:type="dcterms:W3CDTF">2023-06-13T03:01:15Z</dcterms:modified>
</cp:coreProperties>
</file>