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0" r:id="rId4"/>
  </p:sldMasterIdLst>
  <p:notesMasterIdLst>
    <p:notesMasterId r:id="rId32"/>
  </p:notesMasterIdLst>
  <p:handoutMasterIdLst>
    <p:handoutMasterId r:id="rId33"/>
  </p:handoutMasterIdLst>
  <p:sldIdLst>
    <p:sldId id="676" r:id="rId5"/>
    <p:sldId id="677" r:id="rId6"/>
    <p:sldId id="657" r:id="rId7"/>
    <p:sldId id="659" r:id="rId8"/>
    <p:sldId id="660" r:id="rId9"/>
    <p:sldId id="663" r:id="rId10"/>
    <p:sldId id="689" r:id="rId11"/>
    <p:sldId id="698" r:id="rId12"/>
    <p:sldId id="654" r:id="rId13"/>
    <p:sldId id="699" r:id="rId14"/>
    <p:sldId id="701" r:id="rId15"/>
    <p:sldId id="700" r:id="rId16"/>
    <p:sldId id="664" r:id="rId17"/>
    <p:sldId id="656" r:id="rId18"/>
    <p:sldId id="655" r:id="rId19"/>
    <p:sldId id="694" r:id="rId20"/>
    <p:sldId id="684" r:id="rId21"/>
    <p:sldId id="661" r:id="rId22"/>
    <p:sldId id="696" r:id="rId23"/>
    <p:sldId id="665" r:id="rId24"/>
    <p:sldId id="697" r:id="rId25"/>
    <p:sldId id="669" r:id="rId26"/>
    <p:sldId id="681" r:id="rId27"/>
    <p:sldId id="674" r:id="rId28"/>
    <p:sldId id="673" r:id="rId29"/>
    <p:sldId id="702" r:id="rId30"/>
    <p:sldId id="688" r:id="rId31"/>
  </p:sldIdLst>
  <p:sldSz cx="12192000" cy="6858000"/>
  <p:notesSz cx="69977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  <p15:guide id="3" orient="horz" pos="2924">
          <p15:clr>
            <a:srgbClr val="A4A3A4"/>
          </p15:clr>
        </p15:guide>
        <p15:guide id="4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CCFF"/>
    <a:srgbClr val="00FFFF"/>
    <a:srgbClr val="E4931C"/>
    <a:srgbClr val="0039A6"/>
    <a:srgbClr val="A87F0B"/>
    <a:srgbClr val="0038FF"/>
    <a:srgbClr val="0000FF"/>
    <a:srgbClr val="3333CC"/>
    <a:srgbClr val="DCE6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73" autoAdjust="0"/>
    <p:restoredTop sz="96897" autoAdjust="0"/>
  </p:normalViewPr>
  <p:slideViewPr>
    <p:cSldViewPr snapToGrid="0">
      <p:cViewPr varScale="1">
        <p:scale>
          <a:sx n="82" d="100"/>
          <a:sy n="82" d="100"/>
        </p:scale>
        <p:origin x="547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492" y="96"/>
      </p:cViewPr>
      <p:guideLst>
        <p:guide orient="horz" pos="2904"/>
        <p:guide pos="2184"/>
        <p:guide orient="horz" pos="2924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4.xml"/><Relationship Id="rId2" Type="http://schemas.openxmlformats.org/officeDocument/2006/relationships/slide" Target="slides/slide6.xml"/><Relationship Id="rId1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952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C0C0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83-4A52-AC6A-5F3201E0CE1A}"/>
              </c:ext>
            </c:extLst>
          </c:dPt>
          <c:dPt>
            <c:idx val="2"/>
            <c:invertIfNegative val="0"/>
            <c:bubble3D val="0"/>
            <c:spPr>
              <a:pattFill prst="wdDnDiag">
                <a:fgClr>
                  <a:srgbClr val="0070C0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B83-4A52-AC6A-5F3201E0CE1A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83-4A52-AC6A-5F3201E0CE1A}"/>
              </c:ext>
            </c:extLst>
          </c:dPt>
          <c:dPt>
            <c:idx val="4"/>
            <c:invertIfNegative val="0"/>
            <c:bubble3D val="0"/>
            <c:spPr>
              <a:pattFill prst="wdDnDiag">
                <a:fgClr>
                  <a:srgbClr val="00B050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B83-4A52-AC6A-5F3201E0CE1A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83-4A52-AC6A-5F3201E0CE1A}"/>
              </c:ext>
            </c:extLst>
          </c:dPt>
          <c:dPt>
            <c:idx val="6"/>
            <c:invertIfNegative val="0"/>
            <c:bubble3D val="0"/>
            <c:spPr>
              <a:pattFill prst="wdDnDiag">
                <a:fgClr>
                  <a:srgbClr val="FF0000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B83-4A52-AC6A-5F3201E0CE1A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B83-4A52-AC6A-5F3201E0CE1A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B83-4A52-AC6A-5F3201E0CE1A}"/>
              </c:ext>
            </c:extLst>
          </c:dPt>
          <c:cat>
            <c:numRef>
              <c:f>Sheet1!$B$4:$B$12</c:f>
              <c:numCache>
                <c:formatCode>General</c:formatCode>
                <c:ptCount val="9"/>
                <c:pt idx="0">
                  <c:v>2</c:v>
                </c:pt>
                <c:pt idx="1">
                  <c:v>3</c:v>
                </c:pt>
                <c:pt idx="2">
                  <c:v>5</c:v>
                </c:pt>
                <c:pt idx="3">
                  <c:v>4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</c:numCache>
            </c:numRef>
          </c:cat>
          <c:val>
            <c:numRef>
              <c:f>Sheet1!$E$4:$E$12</c:f>
              <c:numCache>
                <c:formatCode>0.00</c:formatCode>
                <c:ptCount val="9"/>
                <c:pt idx="0">
                  <c:v>1</c:v>
                </c:pt>
                <c:pt idx="1">
                  <c:v>1.4412230215827337</c:v>
                </c:pt>
                <c:pt idx="2">
                  <c:v>1.4297841726618705</c:v>
                </c:pt>
                <c:pt idx="3">
                  <c:v>0.69294964028776973</c:v>
                </c:pt>
                <c:pt idx="4">
                  <c:v>0.72244604316546768</c:v>
                </c:pt>
                <c:pt idx="5">
                  <c:v>0.80705035971223027</c:v>
                </c:pt>
                <c:pt idx="6">
                  <c:v>0.81223021582733812</c:v>
                </c:pt>
                <c:pt idx="7">
                  <c:v>0.79453237410071942</c:v>
                </c:pt>
                <c:pt idx="8">
                  <c:v>0.84086330935251796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83-4A52-AC6A-5F3201E0C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8547440"/>
        <c:axId val="498547832"/>
      </c:barChart>
      <c:catAx>
        <c:axId val="498547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>
                    <a:solidFill>
                      <a:sysClr val="windowText" lastClr="000000"/>
                    </a:solidFill>
                  </a:rPr>
                  <a:t>Panel #</a:t>
                </a:r>
              </a:p>
            </c:rich>
          </c:tx>
          <c:layout>
            <c:manualLayout>
              <c:xMode val="edge"/>
              <c:yMode val="edge"/>
              <c:x val="0.47266482475831634"/>
              <c:y val="0.872627686942901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547832"/>
        <c:crosses val="autoZero"/>
        <c:auto val="1"/>
        <c:lblAlgn val="ctr"/>
        <c:lblOffset val="100"/>
        <c:noMultiLvlLbl val="0"/>
      </c:catAx>
      <c:valAx>
        <c:axId val="498547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ysClr val="windowText" lastClr="000000"/>
                    </a:solidFill>
                  </a:rPr>
                  <a:t>Normalized Strength by Open-Hole</a:t>
                </a:r>
              </a:p>
            </c:rich>
          </c:tx>
          <c:layout>
            <c:manualLayout>
              <c:xMode val="edge"/>
              <c:yMode val="edge"/>
              <c:x val="9.8965113241527118E-3"/>
              <c:y val="2.43101576157208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547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36563432431741"/>
          <c:y val="0.15410867924490793"/>
          <c:w val="0.8686989177737714"/>
          <c:h val="0.658080788124454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Normalized!$G$2</c:f>
              <c:strCache>
                <c:ptCount val="1"/>
                <c:pt idx="0">
                  <c:v>Test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Normalized!$A$3:$A$7</c:f>
              <c:strCache>
                <c:ptCount val="5"/>
                <c:pt idx="0">
                  <c:v>Open Hole</c:v>
                </c:pt>
                <c:pt idx="1">
                  <c:v>Tapered</c:v>
                </c:pt>
                <c:pt idx="2">
                  <c:v>Stepped</c:v>
                </c:pt>
                <c:pt idx="3">
                  <c:v>Fiber-Oriented</c:v>
                </c:pt>
                <c:pt idx="4">
                  <c:v>Fiber-Oriented (45s flipped)</c:v>
                </c:pt>
              </c:strCache>
            </c:strRef>
          </c:cat>
          <c:val>
            <c:numRef>
              <c:f>Normalized!$G$3:$G$7</c:f>
              <c:numCache>
                <c:formatCode>0.00</c:formatCode>
                <c:ptCount val="5"/>
                <c:pt idx="0">
                  <c:v>1</c:v>
                </c:pt>
                <c:pt idx="1">
                  <c:v>1.3932374100719425</c:v>
                </c:pt>
                <c:pt idx="2">
                  <c:v>1.2589208633093527</c:v>
                </c:pt>
                <c:pt idx="3">
                  <c:v>1.2092805755395684</c:v>
                </c:pt>
                <c:pt idx="4">
                  <c:v>1.1996402877697843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C0-4C84-907B-F00527F143B2}"/>
            </c:ext>
          </c:extLst>
        </c:ser>
        <c:ser>
          <c:idx val="1"/>
          <c:order val="1"/>
          <c:tx>
            <c:strRef>
              <c:f>Normalized!$H$2</c:f>
              <c:strCache>
                <c:ptCount val="1"/>
                <c:pt idx="0">
                  <c:v>Progressive Failure Analysis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Normalized!$H$3:$H$7</c:f>
              <c:numCache>
                <c:formatCode>0.00</c:formatCode>
                <c:ptCount val="5"/>
                <c:pt idx="0">
                  <c:v>0.89323741007194246</c:v>
                </c:pt>
                <c:pt idx="1">
                  <c:v>1.4630571264042707</c:v>
                </c:pt>
                <c:pt idx="2">
                  <c:v>1.3927335789087398</c:v>
                </c:pt>
                <c:pt idx="3">
                  <c:v>1.238040342571783</c:v>
                </c:pt>
                <c:pt idx="4">
                  <c:v>1.238040342571783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C0-4C84-907B-F00527F143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7392312"/>
        <c:axId val="507391920"/>
      </c:barChart>
      <c:catAx>
        <c:axId val="507392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ysClr val="windowText" lastClr="000000"/>
                    </a:solidFill>
                  </a:rPr>
                  <a:t>Panels</a:t>
                </a:r>
              </a:p>
            </c:rich>
          </c:tx>
          <c:layout>
            <c:manualLayout>
              <c:xMode val="edge"/>
              <c:yMode val="edge"/>
              <c:x val="0.5063482224922603"/>
              <c:y val="0.882939651331172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391920"/>
        <c:crosses val="autoZero"/>
        <c:auto val="1"/>
        <c:lblAlgn val="ctr"/>
        <c:lblOffset val="100"/>
        <c:noMultiLvlLbl val="0"/>
      </c:catAx>
      <c:valAx>
        <c:axId val="50739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ysClr val="windowText" lastClr="000000"/>
                    </a:solidFill>
                  </a:rPr>
                  <a:t>Normalzied Strength</a:t>
                </a:r>
              </a:p>
            </c:rich>
          </c:tx>
          <c:layout>
            <c:manualLayout>
              <c:xMode val="edge"/>
              <c:yMode val="edge"/>
              <c:x val="1.2818479093121957E-2"/>
              <c:y val="0.250384139099731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39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2336" cy="464185"/>
          </a:xfrm>
          <a:prstGeom prst="rect">
            <a:avLst/>
          </a:prstGeom>
        </p:spPr>
        <p:txBody>
          <a:bodyPr vert="horz" lIns="93010" tIns="46505" rIns="93010" bIns="4650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744" y="0"/>
            <a:ext cx="3032336" cy="464185"/>
          </a:xfrm>
          <a:prstGeom prst="rect">
            <a:avLst/>
          </a:prstGeom>
        </p:spPr>
        <p:txBody>
          <a:bodyPr vert="horz" lIns="93010" tIns="46505" rIns="93010" bIns="46505" rtlCol="0"/>
          <a:lstStyle>
            <a:lvl1pPr algn="r">
              <a:defRPr sz="1200"/>
            </a:lvl1pPr>
          </a:lstStyle>
          <a:p>
            <a:fld id="{2E01E9FC-5352-4DCD-84E0-63E15E43505F}" type="datetimeFigureOut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17906"/>
            <a:ext cx="3032336" cy="464185"/>
          </a:xfrm>
          <a:prstGeom prst="rect">
            <a:avLst/>
          </a:prstGeom>
        </p:spPr>
        <p:txBody>
          <a:bodyPr vert="horz" lIns="93010" tIns="46505" rIns="93010" bIns="4650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744" y="8817906"/>
            <a:ext cx="3032336" cy="464185"/>
          </a:xfrm>
          <a:prstGeom prst="rect">
            <a:avLst/>
          </a:prstGeom>
        </p:spPr>
        <p:txBody>
          <a:bodyPr vert="horz" lIns="93010" tIns="46505" rIns="93010" bIns="46505" rtlCol="0" anchor="b"/>
          <a:lstStyle>
            <a:lvl1pPr algn="r">
              <a:defRPr sz="1200"/>
            </a:lvl1pPr>
          </a:lstStyle>
          <a:p>
            <a:fld id="{0CF44559-23A9-47C9-A68A-AC1181F541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829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2336" cy="464185"/>
          </a:xfrm>
          <a:prstGeom prst="rect">
            <a:avLst/>
          </a:prstGeom>
        </p:spPr>
        <p:txBody>
          <a:bodyPr vert="horz" lIns="93010" tIns="46505" rIns="93010" bIns="4650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6" cy="464185"/>
          </a:xfrm>
          <a:prstGeom prst="rect">
            <a:avLst/>
          </a:prstGeom>
        </p:spPr>
        <p:txBody>
          <a:bodyPr vert="horz" lIns="93010" tIns="46505" rIns="93010" bIns="46505" rtlCol="0"/>
          <a:lstStyle>
            <a:lvl1pPr algn="r">
              <a:defRPr sz="1200"/>
            </a:lvl1pPr>
          </a:lstStyle>
          <a:p>
            <a:fld id="{062E7CD8-5E0D-49FF-97B8-AFCE15A3AC94}" type="datetimeFigureOut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10" tIns="46505" rIns="93010" bIns="4650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9759"/>
            <a:ext cx="5598160" cy="4177665"/>
          </a:xfrm>
          <a:prstGeom prst="rect">
            <a:avLst/>
          </a:prstGeom>
        </p:spPr>
        <p:txBody>
          <a:bodyPr vert="horz" lIns="93010" tIns="46505" rIns="93010" bIns="4650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17906"/>
            <a:ext cx="3032336" cy="464185"/>
          </a:xfrm>
          <a:prstGeom prst="rect">
            <a:avLst/>
          </a:prstGeom>
        </p:spPr>
        <p:txBody>
          <a:bodyPr vert="horz" lIns="93010" tIns="46505" rIns="93010" bIns="4650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17906"/>
            <a:ext cx="3032336" cy="464185"/>
          </a:xfrm>
          <a:prstGeom prst="rect">
            <a:avLst/>
          </a:prstGeom>
        </p:spPr>
        <p:txBody>
          <a:bodyPr vert="horz" lIns="93010" tIns="46505" rIns="93010" bIns="46505" rtlCol="0" anchor="b"/>
          <a:lstStyle>
            <a:lvl1pPr algn="r">
              <a:defRPr sz="1200"/>
            </a:lvl1pPr>
          </a:lstStyle>
          <a:p>
            <a:fld id="{AF3CA6D1-D5A1-4BBA-90B0-116EFF70D3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694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83886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A6CA94-CD18-4CC3-A91A-AB1382067D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589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6CA94-CD18-4CC3-A91A-AB1382067D1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8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6CA94-CD18-4CC3-A91A-AB1382067D1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83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88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CA6D1-D5A1-4BBA-90B0-116EFF70D3D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040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6194" fontAlgn="base">
              <a:spcBef>
                <a:spcPct val="0"/>
              </a:spcBef>
              <a:spcAft>
                <a:spcPct val="0"/>
              </a:spcAft>
              <a:defRPr/>
            </a:pPr>
            <a:fld id="{0BA6CA94-CD18-4CC3-A91A-AB1382067D18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46194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040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6CA94-CD18-4CC3-A91A-AB1382067D1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42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6CA94-CD18-4CC3-A91A-AB1382067D1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84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3217" y="134697"/>
            <a:ext cx="12192000" cy="557213"/>
          </a:xfrm>
          <a:prstGeom prst="rect">
            <a:avLst/>
          </a:prstGeom>
        </p:spPr>
        <p:txBody>
          <a:bodyPr/>
          <a:lstStyle>
            <a:lvl1pPr>
              <a:defRPr lang="en-US" sz="2800" b="1" dirty="0">
                <a:solidFill>
                  <a:srgbClr val="009B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50094" y="1593023"/>
            <a:ext cx="5558246" cy="366400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 sz="32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1963" indent="-176213">
              <a:spcAft>
                <a:spcPts val="200"/>
              </a:spcAft>
              <a:buFont typeface="Arial" pitchFamily="34" charset="0"/>
              <a:buChar char="–"/>
              <a:defRPr sz="1600"/>
            </a:lvl2pPr>
            <a:lvl3pPr marL="738188" indent="-165100">
              <a:spcAft>
                <a:spcPts val="200"/>
              </a:spcAft>
              <a:buFont typeface="Arial" pitchFamily="34" charset="0"/>
              <a:buChar char="•"/>
              <a:defRPr sz="1400"/>
            </a:lvl3pPr>
            <a:lvl4pPr marL="1025525" indent="-166688">
              <a:spcBef>
                <a:spcPts val="0"/>
              </a:spcBef>
              <a:spcAft>
                <a:spcPts val="200"/>
              </a:spcAft>
              <a:defRPr sz="1400" b="1">
                <a:latin typeface="+mn-lt"/>
              </a:defRPr>
            </a:lvl4pPr>
            <a:lvl5pPr marL="1311275" indent="-166688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400">
                <a:latin typeface="+mn-lt"/>
              </a:defRPr>
            </a:lvl5pPr>
            <a:lvl6pPr marL="1598613" indent="-166688">
              <a:spcAft>
                <a:spcPts val="200"/>
              </a:spcAft>
              <a:buFont typeface="Wingdings" pitchFamily="2" charset="2"/>
              <a:buChar char="Ø"/>
              <a:defRPr sz="1400">
                <a:latin typeface="+mn-lt"/>
              </a:defRPr>
            </a:lvl6pPr>
            <a:lvl7pPr marL="1884363" indent="-173038">
              <a:spcAft>
                <a:spcPts val="200"/>
              </a:spcAft>
              <a:defRPr sz="1400">
                <a:latin typeface="+mn-lt"/>
              </a:defRPr>
            </a:lvl7pPr>
            <a:lvl8pPr marL="2225675" indent="-163513">
              <a:spcAft>
                <a:spcPts val="200"/>
              </a:spcAft>
              <a:defRPr sz="1400">
                <a:latin typeface="+mj-lt"/>
              </a:defRPr>
            </a:lvl8pPr>
          </a:lstStyle>
          <a:p>
            <a:pPr lvl="0"/>
            <a:r>
              <a:rPr lang="en-US" dirty="0"/>
              <a:t>Topic One</a:t>
            </a:r>
          </a:p>
          <a:p>
            <a:pPr lvl="0"/>
            <a:r>
              <a:rPr lang="en-US" dirty="0"/>
              <a:t>Topic Two</a:t>
            </a:r>
          </a:p>
          <a:p>
            <a:pPr lvl="0"/>
            <a:r>
              <a:rPr lang="en-US" dirty="0"/>
              <a:t>Topic Three</a:t>
            </a:r>
          </a:p>
          <a:p>
            <a:pPr lvl="0"/>
            <a:r>
              <a:rPr lang="en-US" dirty="0"/>
              <a:t>Topic Four</a:t>
            </a:r>
          </a:p>
          <a:p>
            <a:pPr lvl="0"/>
            <a:r>
              <a:rPr lang="en-US" dirty="0"/>
              <a:t>Topic Five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8390002" y="6588439"/>
            <a:ext cx="31021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Boeing Research</a:t>
            </a:r>
            <a:r>
              <a:rPr lang="en-US" sz="1100" b="1" baseline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&amp; Technology – ITT Name</a:t>
            </a:r>
            <a:endParaRPr lang="en-US" sz="11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748222" y="6572083"/>
            <a:ext cx="3722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86CB4B4D-7CA3-9044-876B-883B54F8677D}" type="slidenum">
              <a:rPr lang="en-US" sz="1200" b="1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pPr algn="r"/>
              <a:t>‹#›</a:t>
            </a:fld>
            <a:endParaRPr lang="en-US" sz="12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133217" y="6729723"/>
            <a:ext cx="2753783" cy="954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dirty="0">
                <a:solidFill>
                  <a:srgbClr val="000000"/>
                </a:solidFill>
                <a:cs typeface="Arial" charset="0"/>
              </a:rPr>
              <a:t>Copyright © 2020 Boeing. All rights 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E6FE6C-EBC9-A348-B6B9-142D8B161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4167" cy="68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9713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69D4B4-85BA-7C4B-8DED-4FF28A41B2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8CC744B-7D12-E649-B033-8429A59B1536}"/>
              </a:ext>
            </a:extLst>
          </p:cNvPr>
          <p:cNvSpPr txBox="1">
            <a:spLocks/>
          </p:cNvSpPr>
          <p:nvPr userDrawn="1"/>
        </p:nvSpPr>
        <p:spPr>
          <a:xfrm>
            <a:off x="2926079" y="2708400"/>
            <a:ext cx="4720632" cy="720600"/>
          </a:xfrm>
          <a:prstGeom prst="rect">
            <a:avLst/>
          </a:prstGeom>
        </p:spPr>
        <p:txBody>
          <a:bodyPr/>
          <a:lstStyle>
            <a:lvl1pPr marL="225425" indent="-225425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8400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388" indent="-233363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0000"/>
                </a:solidFill>
                <a:latin typeface="+mn-lt"/>
              </a:defRPr>
            </a:lvl2pPr>
            <a:lvl3pPr marL="1144588" indent="-222250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–"/>
              <a:defRPr b="1">
                <a:solidFill>
                  <a:srgbClr val="000000"/>
                </a:solidFill>
                <a:latin typeface="+mn-lt"/>
              </a:defRPr>
            </a:lvl3pPr>
            <a:lvl4pPr marL="1712913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858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6AC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Divider Option 2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23853" y="6738736"/>
            <a:ext cx="2753783" cy="954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dirty="0">
                <a:solidFill>
                  <a:schemeClr val="bg1"/>
                </a:solidFill>
                <a:cs typeface="Arial" charset="0"/>
              </a:rPr>
              <a:t>Copyright © 2019 Boeing.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5652479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69D4B4-85BA-7C4B-8DED-4FF28A41B2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8CC744B-7D12-E649-B033-8429A59B1536}"/>
              </a:ext>
            </a:extLst>
          </p:cNvPr>
          <p:cNvSpPr txBox="1">
            <a:spLocks/>
          </p:cNvSpPr>
          <p:nvPr userDrawn="1"/>
        </p:nvSpPr>
        <p:spPr>
          <a:xfrm>
            <a:off x="2926079" y="2708400"/>
            <a:ext cx="4720632" cy="720600"/>
          </a:xfrm>
          <a:prstGeom prst="rect">
            <a:avLst/>
          </a:prstGeom>
        </p:spPr>
        <p:txBody>
          <a:bodyPr/>
          <a:lstStyle>
            <a:lvl1pPr marL="225425" indent="-225425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8400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388" indent="-233363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0000"/>
                </a:solidFill>
                <a:latin typeface="+mn-lt"/>
              </a:defRPr>
            </a:lvl2pPr>
            <a:lvl3pPr marL="1144588" indent="-222250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–"/>
              <a:defRPr b="1">
                <a:solidFill>
                  <a:srgbClr val="000000"/>
                </a:solidFill>
                <a:latin typeface="+mn-lt"/>
              </a:defRPr>
            </a:lvl3pPr>
            <a:lvl4pPr marL="1712913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858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6AC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Divider Option 3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23853" y="6738736"/>
            <a:ext cx="2753783" cy="954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dirty="0">
                <a:solidFill>
                  <a:schemeClr val="bg1"/>
                </a:solidFill>
                <a:cs typeface="Arial" charset="0"/>
              </a:rPr>
              <a:t>Copyright © 2019 Boeing.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7261484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69D4B4-85BA-7C4B-8DED-4FF28A41B2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8CC744B-7D12-E649-B033-8429A59B1536}"/>
              </a:ext>
            </a:extLst>
          </p:cNvPr>
          <p:cNvSpPr txBox="1">
            <a:spLocks/>
          </p:cNvSpPr>
          <p:nvPr userDrawn="1"/>
        </p:nvSpPr>
        <p:spPr>
          <a:xfrm>
            <a:off x="2926079" y="2708400"/>
            <a:ext cx="4720632" cy="720600"/>
          </a:xfrm>
          <a:prstGeom prst="rect">
            <a:avLst/>
          </a:prstGeom>
        </p:spPr>
        <p:txBody>
          <a:bodyPr/>
          <a:lstStyle>
            <a:lvl1pPr marL="225425" indent="-225425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8400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388" indent="-233363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0000"/>
                </a:solidFill>
                <a:latin typeface="+mn-lt"/>
              </a:defRPr>
            </a:lvl2pPr>
            <a:lvl3pPr marL="1144588" indent="-222250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–"/>
              <a:defRPr b="1">
                <a:solidFill>
                  <a:srgbClr val="000000"/>
                </a:solidFill>
                <a:latin typeface="+mn-lt"/>
              </a:defRPr>
            </a:lvl3pPr>
            <a:lvl4pPr marL="1712913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858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6AC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Divider Option 4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23853" y="6738736"/>
            <a:ext cx="2753783" cy="954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dirty="0">
                <a:solidFill>
                  <a:schemeClr val="tx1"/>
                </a:solidFill>
                <a:cs typeface="Arial" charset="0"/>
              </a:rPr>
              <a:t>Copyright © 2019 Boeing.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0202710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69D4B4-85BA-7C4B-8DED-4FF28A41B2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8CC744B-7D12-E649-B033-8429A59B1536}"/>
              </a:ext>
            </a:extLst>
          </p:cNvPr>
          <p:cNvSpPr txBox="1">
            <a:spLocks/>
          </p:cNvSpPr>
          <p:nvPr userDrawn="1"/>
        </p:nvSpPr>
        <p:spPr>
          <a:xfrm>
            <a:off x="2926079" y="2708400"/>
            <a:ext cx="4720632" cy="720600"/>
          </a:xfrm>
          <a:prstGeom prst="rect">
            <a:avLst/>
          </a:prstGeom>
        </p:spPr>
        <p:txBody>
          <a:bodyPr/>
          <a:lstStyle>
            <a:lvl1pPr marL="225425" indent="-225425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8400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388" indent="-233363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0000"/>
                </a:solidFill>
                <a:latin typeface="+mn-lt"/>
              </a:defRPr>
            </a:lvl2pPr>
            <a:lvl3pPr marL="1144588" indent="-222250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–"/>
              <a:defRPr b="1">
                <a:solidFill>
                  <a:srgbClr val="000000"/>
                </a:solidFill>
                <a:latin typeface="+mn-lt"/>
              </a:defRPr>
            </a:lvl3pPr>
            <a:lvl4pPr marL="1712913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858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6AC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Divider Option 5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23853" y="6738736"/>
            <a:ext cx="2753783" cy="954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dirty="0">
                <a:solidFill>
                  <a:schemeClr val="bg1"/>
                </a:solidFill>
                <a:cs typeface="Arial" charset="0"/>
              </a:rPr>
              <a:t>Copyright © 2019 Boeing.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6752785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69D4B4-85BA-7C4B-8DED-4FF28A41B2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8CC744B-7D12-E649-B033-8429A59B1536}"/>
              </a:ext>
            </a:extLst>
          </p:cNvPr>
          <p:cNvSpPr txBox="1">
            <a:spLocks/>
          </p:cNvSpPr>
          <p:nvPr userDrawn="1"/>
        </p:nvSpPr>
        <p:spPr>
          <a:xfrm>
            <a:off x="2926079" y="2708400"/>
            <a:ext cx="4720632" cy="720600"/>
          </a:xfrm>
          <a:prstGeom prst="rect">
            <a:avLst/>
          </a:prstGeom>
        </p:spPr>
        <p:txBody>
          <a:bodyPr/>
          <a:lstStyle>
            <a:lvl1pPr marL="225425" indent="-225425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8400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388" indent="-233363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0000"/>
                </a:solidFill>
                <a:latin typeface="+mn-lt"/>
              </a:defRPr>
            </a:lvl2pPr>
            <a:lvl3pPr marL="1144588" indent="-222250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–"/>
              <a:defRPr b="1">
                <a:solidFill>
                  <a:srgbClr val="000000"/>
                </a:solidFill>
                <a:latin typeface="+mn-lt"/>
              </a:defRPr>
            </a:lvl3pPr>
            <a:lvl4pPr marL="1712913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858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6AC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Divider Option 6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23853" y="6738736"/>
            <a:ext cx="2753783" cy="954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dirty="0">
                <a:solidFill>
                  <a:schemeClr val="bg1"/>
                </a:solidFill>
                <a:cs typeface="Arial" charset="0"/>
              </a:rPr>
              <a:t>Copyright © 2019 Boeing.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767378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69D4B4-85BA-7C4B-8DED-4FF28A41B2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8CC744B-7D12-E649-B033-8429A59B1536}"/>
              </a:ext>
            </a:extLst>
          </p:cNvPr>
          <p:cNvSpPr txBox="1">
            <a:spLocks/>
          </p:cNvSpPr>
          <p:nvPr userDrawn="1"/>
        </p:nvSpPr>
        <p:spPr>
          <a:xfrm>
            <a:off x="2926079" y="2708400"/>
            <a:ext cx="4720632" cy="720600"/>
          </a:xfrm>
          <a:prstGeom prst="rect">
            <a:avLst/>
          </a:prstGeom>
        </p:spPr>
        <p:txBody>
          <a:bodyPr/>
          <a:lstStyle>
            <a:lvl1pPr marL="225425" indent="-225425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8400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388" indent="-233363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0000"/>
                </a:solidFill>
                <a:latin typeface="+mn-lt"/>
              </a:defRPr>
            </a:lvl2pPr>
            <a:lvl3pPr marL="1144588" indent="-222250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–"/>
              <a:defRPr b="1">
                <a:solidFill>
                  <a:srgbClr val="000000"/>
                </a:solidFill>
                <a:latin typeface="+mn-lt"/>
              </a:defRPr>
            </a:lvl3pPr>
            <a:lvl4pPr marL="1712913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858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6AC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Divider Option 7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23853" y="6738736"/>
            <a:ext cx="2753783" cy="954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dirty="0">
                <a:solidFill>
                  <a:schemeClr val="tx1"/>
                </a:solidFill>
                <a:cs typeface="Arial" charset="0"/>
              </a:rPr>
              <a:t>Copyright © 2019 Boeing.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5702758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69D4B4-85BA-7C4B-8DED-4FF28A41B2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8CC744B-7D12-E649-B033-8429A59B1536}"/>
              </a:ext>
            </a:extLst>
          </p:cNvPr>
          <p:cNvSpPr txBox="1">
            <a:spLocks/>
          </p:cNvSpPr>
          <p:nvPr userDrawn="1"/>
        </p:nvSpPr>
        <p:spPr>
          <a:xfrm>
            <a:off x="2926079" y="2708400"/>
            <a:ext cx="4720632" cy="720600"/>
          </a:xfrm>
          <a:prstGeom prst="rect">
            <a:avLst/>
          </a:prstGeom>
        </p:spPr>
        <p:txBody>
          <a:bodyPr/>
          <a:lstStyle>
            <a:lvl1pPr marL="225425" indent="-225425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8400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388" indent="-233363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0000"/>
                </a:solidFill>
                <a:latin typeface="+mn-lt"/>
              </a:defRPr>
            </a:lvl2pPr>
            <a:lvl3pPr marL="1144588" indent="-222250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–"/>
              <a:defRPr b="1">
                <a:solidFill>
                  <a:srgbClr val="000000"/>
                </a:solidFill>
                <a:latin typeface="+mn-lt"/>
              </a:defRPr>
            </a:lvl3pPr>
            <a:lvl4pPr marL="1712913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858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6AC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Divider Option 8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23853" y="6738736"/>
            <a:ext cx="2753783" cy="954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dirty="0">
                <a:solidFill>
                  <a:schemeClr val="bg1"/>
                </a:solidFill>
                <a:cs typeface="Arial" charset="0"/>
              </a:rPr>
              <a:t>Copyright © 2019 Boeing.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0017729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69D4B4-85BA-7C4B-8DED-4FF28A41B2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8CC744B-7D12-E649-B033-8429A59B1536}"/>
              </a:ext>
            </a:extLst>
          </p:cNvPr>
          <p:cNvSpPr txBox="1">
            <a:spLocks/>
          </p:cNvSpPr>
          <p:nvPr userDrawn="1"/>
        </p:nvSpPr>
        <p:spPr>
          <a:xfrm>
            <a:off x="2926079" y="2708400"/>
            <a:ext cx="4720632" cy="720600"/>
          </a:xfrm>
          <a:prstGeom prst="rect">
            <a:avLst/>
          </a:prstGeom>
        </p:spPr>
        <p:txBody>
          <a:bodyPr/>
          <a:lstStyle>
            <a:lvl1pPr marL="225425" indent="-225425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8400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388" indent="-233363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0000"/>
                </a:solidFill>
                <a:latin typeface="+mn-lt"/>
              </a:defRPr>
            </a:lvl2pPr>
            <a:lvl3pPr marL="1144588" indent="-222250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–"/>
              <a:defRPr b="1">
                <a:solidFill>
                  <a:srgbClr val="000000"/>
                </a:solidFill>
                <a:latin typeface="+mn-lt"/>
              </a:defRPr>
            </a:lvl3pPr>
            <a:lvl4pPr marL="1712913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858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6AC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Divider Option 9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23853" y="6738736"/>
            <a:ext cx="2753783" cy="954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dirty="0">
                <a:solidFill>
                  <a:schemeClr val="tx1"/>
                </a:solidFill>
                <a:cs typeface="Arial" charset="0"/>
              </a:rPr>
              <a:t>Copyright © 2019 Boeing.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709318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69D4B4-85BA-7C4B-8DED-4FF28A41B2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C744B-7D12-E649-B033-8429A59B1536}"/>
              </a:ext>
            </a:extLst>
          </p:cNvPr>
          <p:cNvSpPr txBox="1">
            <a:spLocks/>
          </p:cNvSpPr>
          <p:nvPr userDrawn="1"/>
        </p:nvSpPr>
        <p:spPr>
          <a:xfrm>
            <a:off x="2926079" y="2708400"/>
            <a:ext cx="4720632" cy="720600"/>
          </a:xfrm>
          <a:prstGeom prst="rect">
            <a:avLst/>
          </a:prstGeom>
        </p:spPr>
        <p:txBody>
          <a:bodyPr/>
          <a:lstStyle>
            <a:lvl1pPr marL="225425" indent="-225425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8400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388" indent="-233363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0000"/>
                </a:solidFill>
                <a:latin typeface="+mn-lt"/>
              </a:defRPr>
            </a:lvl2pPr>
            <a:lvl3pPr marL="1144588" indent="-222250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–"/>
              <a:defRPr b="1">
                <a:solidFill>
                  <a:srgbClr val="000000"/>
                </a:solidFill>
                <a:latin typeface="+mn-lt"/>
              </a:defRPr>
            </a:lvl3pPr>
            <a:lvl4pPr marL="1712913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858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6AC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Divider Option 10</a:t>
            </a: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3853" y="6738736"/>
            <a:ext cx="2753783" cy="954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dirty="0">
                <a:solidFill>
                  <a:schemeClr val="bg1"/>
                </a:solidFill>
                <a:cs typeface="Arial" charset="0"/>
              </a:rPr>
              <a:t>Copyright © 2019 Boeing.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845869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8559_BRT_&amp;_PPT-coverback.jpg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oeinglogowhite.png"/>
          <p:cNvPicPr/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3524714" y="2494161"/>
            <a:ext cx="4897583" cy="1118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E752AD-16C3-054D-9FED-1F21D78EF1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675" y="3612898"/>
            <a:ext cx="4234316" cy="6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682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17" y="134697"/>
            <a:ext cx="12192000" cy="557213"/>
          </a:xfrm>
          <a:prstGeom prst="rect">
            <a:avLst/>
          </a:prstGeom>
        </p:spPr>
        <p:txBody>
          <a:bodyPr/>
          <a:lstStyle>
            <a:lvl1pPr>
              <a:defRPr lang="en-US" sz="2800" b="1" dirty="0">
                <a:solidFill>
                  <a:srgbClr val="009B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4935"/>
            <a:ext cx="12192000" cy="5526375"/>
          </a:xfrm>
          <a:prstGeom prst="rect">
            <a:avLst/>
          </a:prstGeom>
        </p:spPr>
        <p:txBody>
          <a:bodyPr/>
          <a:lstStyle>
            <a:lvl1pPr>
              <a:spcAft>
                <a:spcPts val="200"/>
              </a:spcAft>
              <a:defRPr sz="2000"/>
            </a:lvl1pPr>
            <a:lvl2pPr marL="461963" indent="-176213">
              <a:spcAft>
                <a:spcPts val="200"/>
              </a:spcAft>
              <a:buFont typeface="Arial" pitchFamily="34" charset="0"/>
              <a:buChar char="–"/>
              <a:defRPr sz="1600"/>
            </a:lvl2pPr>
            <a:lvl3pPr marL="738188" indent="-165100">
              <a:spcAft>
                <a:spcPts val="200"/>
              </a:spcAft>
              <a:buFont typeface="Arial" pitchFamily="34" charset="0"/>
              <a:buChar char="•"/>
              <a:defRPr sz="1400"/>
            </a:lvl3pPr>
            <a:lvl4pPr marL="1025525" indent="-166688">
              <a:spcBef>
                <a:spcPts val="0"/>
              </a:spcBef>
              <a:spcAft>
                <a:spcPts val="200"/>
              </a:spcAft>
              <a:defRPr sz="1400" b="1">
                <a:latin typeface="+mn-lt"/>
              </a:defRPr>
            </a:lvl4pPr>
            <a:lvl5pPr marL="1311275" indent="-166688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400">
                <a:latin typeface="+mn-lt"/>
              </a:defRPr>
            </a:lvl5pPr>
            <a:lvl6pPr marL="1598613" indent="-166688">
              <a:spcAft>
                <a:spcPts val="200"/>
              </a:spcAft>
              <a:buFont typeface="Wingdings" pitchFamily="2" charset="2"/>
              <a:buChar char="Ø"/>
              <a:defRPr sz="1400">
                <a:latin typeface="+mn-lt"/>
              </a:defRPr>
            </a:lvl6pPr>
            <a:lvl7pPr marL="1884363" indent="-173038">
              <a:spcAft>
                <a:spcPts val="200"/>
              </a:spcAft>
              <a:defRPr sz="1400">
                <a:latin typeface="+mn-lt"/>
              </a:defRPr>
            </a:lvl7pPr>
            <a:lvl8pPr marL="2225675" indent="-163513">
              <a:spcAft>
                <a:spcPts val="200"/>
              </a:spcAft>
              <a:defRPr sz="1400">
                <a:latin typeface="+mj-lt"/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9436371" y="6541347"/>
            <a:ext cx="23118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Boeing Research</a:t>
            </a:r>
            <a:r>
              <a:rPr lang="en-US" sz="1100" b="1" baseline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&amp; Technology</a:t>
            </a:r>
            <a:endParaRPr lang="en-US" sz="11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748222" y="6572083"/>
            <a:ext cx="3722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86CB4B4D-7CA3-9044-876B-883B54F8677D}" type="slidenum">
              <a:rPr lang="en-US" sz="1200" b="1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pPr algn="r"/>
              <a:t>‹#›</a:t>
            </a:fld>
            <a:endParaRPr lang="en-US" sz="12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133217" y="6729723"/>
            <a:ext cx="2753783" cy="954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dirty="0">
                <a:solidFill>
                  <a:srgbClr val="000000"/>
                </a:solidFill>
                <a:cs typeface="Arial" charset="0"/>
              </a:rPr>
              <a:t>Copyright © 2023 Boeing. All rights 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E6FE6C-EBC9-A348-B6B9-142D8B161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4167" cy="68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5819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44488"/>
            <a:ext cx="11296651" cy="60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2272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17" y="134697"/>
            <a:ext cx="12192000" cy="557213"/>
          </a:xfrm>
          <a:prstGeom prst="rect">
            <a:avLst/>
          </a:prstGeom>
        </p:spPr>
        <p:txBody>
          <a:bodyPr/>
          <a:lstStyle>
            <a:lvl1pPr>
              <a:defRPr lang="en-US" sz="2800" b="1" dirty="0">
                <a:solidFill>
                  <a:srgbClr val="009B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4935"/>
            <a:ext cx="11658600" cy="5526375"/>
          </a:xfrm>
          <a:prstGeom prst="rect">
            <a:avLst/>
          </a:prstGeom>
        </p:spPr>
        <p:txBody>
          <a:bodyPr/>
          <a:lstStyle>
            <a:lvl1pPr>
              <a:spcAft>
                <a:spcPts val="200"/>
              </a:spcAft>
              <a:defRPr sz="2000"/>
            </a:lvl1pPr>
            <a:lvl2pPr marL="461963" indent="-176213">
              <a:spcAft>
                <a:spcPts val="200"/>
              </a:spcAft>
              <a:buFont typeface="Arial" pitchFamily="34" charset="0"/>
              <a:buChar char="–"/>
              <a:defRPr sz="1600"/>
            </a:lvl2pPr>
            <a:lvl3pPr marL="738188" indent="-165100">
              <a:spcAft>
                <a:spcPts val="200"/>
              </a:spcAft>
              <a:buFont typeface="Arial" pitchFamily="34" charset="0"/>
              <a:buChar char="•"/>
              <a:defRPr sz="1400"/>
            </a:lvl3pPr>
            <a:lvl4pPr marL="1025525" indent="-166688">
              <a:spcBef>
                <a:spcPts val="0"/>
              </a:spcBef>
              <a:spcAft>
                <a:spcPts val="200"/>
              </a:spcAft>
              <a:defRPr sz="1400" b="1">
                <a:latin typeface="+mn-lt"/>
              </a:defRPr>
            </a:lvl4pPr>
            <a:lvl5pPr marL="1311275" indent="-166688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400">
                <a:latin typeface="+mn-lt"/>
              </a:defRPr>
            </a:lvl5pPr>
            <a:lvl6pPr marL="1598613" indent="-166688">
              <a:spcAft>
                <a:spcPts val="200"/>
              </a:spcAft>
              <a:buFont typeface="Wingdings" pitchFamily="2" charset="2"/>
              <a:buChar char="Ø"/>
              <a:defRPr sz="1400">
                <a:latin typeface="+mn-lt"/>
              </a:defRPr>
            </a:lvl6pPr>
            <a:lvl7pPr marL="1884363" indent="-173038">
              <a:spcAft>
                <a:spcPts val="200"/>
              </a:spcAft>
              <a:defRPr sz="1400">
                <a:latin typeface="+mn-lt"/>
              </a:defRPr>
            </a:lvl7pPr>
            <a:lvl8pPr marL="2225675" indent="-163513">
              <a:spcAft>
                <a:spcPts val="200"/>
              </a:spcAft>
              <a:defRPr sz="1400">
                <a:latin typeface="+mj-lt"/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9536877" y="6563524"/>
            <a:ext cx="23503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Boeing Research</a:t>
            </a:r>
            <a:r>
              <a:rPr lang="en-US" sz="1100" b="1" baseline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&amp; Technology </a:t>
            </a:r>
            <a:endParaRPr lang="en-US" sz="11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748222" y="6572083"/>
            <a:ext cx="3722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86CB4B4D-7CA3-9044-876B-883B54F8677D}" type="slidenum">
              <a:rPr lang="en-US" sz="1200" b="1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pPr algn="r"/>
              <a:t>‹#›</a:t>
            </a:fld>
            <a:endParaRPr lang="en-US" sz="12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133217" y="6729723"/>
            <a:ext cx="2753783" cy="954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dirty="0">
                <a:solidFill>
                  <a:srgbClr val="000000"/>
                </a:solidFill>
                <a:cs typeface="Arial" charset="0"/>
              </a:rPr>
              <a:t>Copyright © 2023 Boeing. All rights 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E6FE6C-EBC9-A348-B6B9-142D8B161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4167" cy="68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4687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17" y="134697"/>
            <a:ext cx="12192000" cy="557213"/>
          </a:xfrm>
          <a:prstGeom prst="rect">
            <a:avLst/>
          </a:prstGeom>
        </p:spPr>
        <p:txBody>
          <a:bodyPr/>
          <a:lstStyle>
            <a:lvl1pPr>
              <a:defRPr lang="en-US" sz="2800" b="1" dirty="0">
                <a:solidFill>
                  <a:srgbClr val="009B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9436371" y="6578002"/>
            <a:ext cx="23118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Boeing Research</a:t>
            </a:r>
            <a:r>
              <a:rPr lang="en-US" sz="1100" b="1" baseline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&amp; Technology</a:t>
            </a:r>
            <a:endParaRPr lang="en-US" sz="11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748222" y="6572083"/>
            <a:ext cx="3722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86CB4B4D-7CA3-9044-876B-883B54F8677D}" type="slidenum">
              <a:rPr lang="en-US" sz="1200" b="1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pPr algn="r"/>
              <a:t>‹#›</a:t>
            </a:fld>
            <a:endParaRPr lang="en-US" sz="12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133217" y="6729723"/>
            <a:ext cx="2753783" cy="954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dirty="0">
                <a:solidFill>
                  <a:srgbClr val="000000"/>
                </a:solidFill>
                <a:cs typeface="Arial" charset="0"/>
              </a:rPr>
              <a:t>Copyright © 2023 Boeing. All rights 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E6FE6C-EBC9-A348-B6B9-142D8B161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4167" cy="68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9625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3217" y="134697"/>
            <a:ext cx="12192000" cy="557213"/>
          </a:xfrm>
          <a:prstGeom prst="rect">
            <a:avLst/>
          </a:prstGeom>
        </p:spPr>
        <p:txBody>
          <a:bodyPr/>
          <a:lstStyle>
            <a:lvl1pPr>
              <a:defRPr lang="en-US" sz="2800" b="1" dirty="0">
                <a:solidFill>
                  <a:srgbClr val="009B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defRPr>
            </a:lvl1pPr>
          </a:lstStyle>
          <a:p>
            <a:r>
              <a:rPr lang="en-US" dirty="0"/>
              <a:t>Single Image and Description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9436371" y="6594082"/>
            <a:ext cx="23118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Boeing Research</a:t>
            </a:r>
            <a:r>
              <a:rPr lang="en-US" sz="1100" b="1" baseline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&amp; Technology</a:t>
            </a:r>
            <a:endParaRPr lang="en-US" sz="11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748222" y="6572083"/>
            <a:ext cx="3722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86CB4B4D-7CA3-9044-876B-883B54F8677D}" type="slidenum">
              <a:rPr lang="en-US" sz="1200" b="1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pPr algn="r"/>
              <a:t>‹#›</a:t>
            </a:fld>
            <a:endParaRPr lang="en-US" sz="12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133217" y="6729723"/>
            <a:ext cx="2753783" cy="954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dirty="0">
                <a:solidFill>
                  <a:srgbClr val="000000"/>
                </a:solidFill>
                <a:cs typeface="Arial" charset="0"/>
              </a:rPr>
              <a:t>Copyright © 2020 Boeing. All rights 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E6FE6C-EBC9-A348-B6B9-142D8B161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4167" cy="6850049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315230" y="1035134"/>
            <a:ext cx="7432993" cy="52089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79586" y="1384935"/>
            <a:ext cx="3070225" cy="337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54882328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8C08E773-F021-FA4B-AA31-4BB26D2E41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3746"/>
          </a:solidFill>
        </p:spPr>
        <p:txBody>
          <a:bodyPr anchor="t"/>
          <a:lstStyle>
            <a:lvl1pPr marL="0" indent="0" algn="l">
              <a:buNone/>
              <a:defRPr sz="2400" b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full photo background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9436371" y="6620208"/>
            <a:ext cx="23118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Boeing Research</a:t>
            </a:r>
            <a:r>
              <a:rPr lang="en-US" sz="1100" b="1" baseline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&amp; Technology</a:t>
            </a:r>
            <a:endParaRPr lang="en-US" sz="11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748222" y="6624335"/>
            <a:ext cx="3722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86CB4B4D-7CA3-9044-876B-883B54F8677D}" type="slidenum">
              <a:rPr lang="en-US" sz="1200" b="1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pPr algn="r"/>
              <a:t>‹#›</a:t>
            </a:fld>
            <a:endParaRPr lang="en-US" sz="12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133217" y="6729723"/>
            <a:ext cx="2753783" cy="954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dirty="0">
                <a:solidFill>
                  <a:schemeClr val="bg1"/>
                </a:solidFill>
                <a:cs typeface="Arial" charset="0"/>
              </a:rPr>
              <a:t>Copyright © 2020 Boeing. All rights reserved.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87000" y="1579971"/>
            <a:ext cx="6439880" cy="836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baseline="0">
                <a:solidFill>
                  <a:schemeClr val="bg1"/>
                </a:solidFill>
              </a:defRPr>
            </a:lvl1pPr>
            <a:lvl2pPr marL="454025" indent="0">
              <a:buNone/>
              <a:defRPr>
                <a:solidFill>
                  <a:schemeClr val="bg1"/>
                </a:solidFill>
              </a:defRPr>
            </a:lvl2pPr>
            <a:lvl3pPr marL="922338" indent="0">
              <a:buNone/>
              <a:defRPr>
                <a:solidFill>
                  <a:schemeClr val="bg1"/>
                </a:solidFill>
              </a:defRPr>
            </a:lvl3pPr>
            <a:lvl4pPr marL="1484313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Single Image Message Here</a:t>
            </a:r>
          </a:p>
        </p:txBody>
      </p:sp>
      <p:pic>
        <p:nvPicPr>
          <p:cNvPr id="12" name="&amp;onlywhite.png">
            <a:extLst>
              <a:ext uri="{FF2B5EF4-FFF2-40B4-BE49-F238E27FC236}">
                <a16:creationId xmlns:a16="http://schemas.microsoft.com/office/drawing/2014/main" id="{A727D55F-3661-F64A-8218-49CA88B003D2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2450" y="4082143"/>
            <a:ext cx="5839307" cy="27824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57985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8C08E773-F021-FA4B-AA31-4BB26D2E41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032353" cy="6858000"/>
          </a:xfrm>
          <a:prstGeom prst="rect">
            <a:avLst/>
          </a:prstGeom>
          <a:solidFill>
            <a:srgbClr val="253746"/>
          </a:solidFill>
        </p:spPr>
        <p:txBody>
          <a:bodyPr anchor="t"/>
          <a:lstStyle>
            <a:lvl1pPr marL="0" indent="0" algn="l">
              <a:buNone/>
              <a:defRPr sz="2400" b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full photo background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9436371" y="6620208"/>
            <a:ext cx="23118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Boeing Research</a:t>
            </a:r>
            <a:r>
              <a:rPr lang="en-US" sz="1100" b="1" baseline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&amp; Technology</a:t>
            </a:r>
            <a:endParaRPr lang="en-US" sz="11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748222" y="6624335"/>
            <a:ext cx="3722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86CB4B4D-7CA3-9044-876B-883B54F8677D}" type="slidenum">
              <a:rPr lang="en-US" sz="1200" b="1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pPr algn="r"/>
              <a:t>‹#›</a:t>
            </a:fld>
            <a:endParaRPr lang="en-US" sz="12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133217" y="6729723"/>
            <a:ext cx="2753783" cy="954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dirty="0">
                <a:solidFill>
                  <a:schemeClr val="bg1"/>
                </a:solidFill>
                <a:cs typeface="Arial" charset="0"/>
              </a:rPr>
              <a:t>Copyright © 2020 Boeing. All rights reserved.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906552" y="6657194"/>
            <a:ext cx="11112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rgbClr val="000000">
                    <a:tint val="75000"/>
                  </a:srgbClr>
                </a:solidFill>
              </a:rPr>
              <a:t>Boeing Proprietary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08E773-F021-FA4B-AA31-4BB26D2E41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32355" y="1575"/>
            <a:ext cx="4055732" cy="6858000"/>
          </a:xfrm>
          <a:prstGeom prst="rect">
            <a:avLst/>
          </a:prstGeom>
          <a:solidFill>
            <a:srgbClr val="253746"/>
          </a:solidFill>
        </p:spPr>
        <p:txBody>
          <a:bodyPr anchor="t"/>
          <a:lstStyle>
            <a:lvl1pPr marL="0" indent="0" algn="l">
              <a:buNone/>
              <a:defRPr sz="2400" b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full photo background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C08E773-F021-FA4B-AA31-4BB26D2E41A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88087" y="0"/>
            <a:ext cx="4103914" cy="6858000"/>
          </a:xfrm>
          <a:prstGeom prst="rect">
            <a:avLst/>
          </a:prstGeom>
          <a:solidFill>
            <a:srgbClr val="253746"/>
          </a:solidFill>
        </p:spPr>
        <p:txBody>
          <a:bodyPr anchor="t"/>
          <a:lstStyle>
            <a:lvl1pPr marL="0" indent="0" algn="l">
              <a:buNone/>
              <a:defRPr sz="2400" b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full photo background</a:t>
            </a:r>
          </a:p>
        </p:txBody>
      </p:sp>
    </p:spTree>
    <p:extLst>
      <p:ext uri="{BB962C8B-B14F-4D97-AF65-F5344CB8AC3E}">
        <p14:creationId xmlns:p14="http://schemas.microsoft.com/office/powerpoint/2010/main" val="292706903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318559_BRT_&amp;_PPT-cover.jpg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045"/>
            <a:ext cx="12238302" cy="688404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23853" y="6738736"/>
            <a:ext cx="2753783" cy="954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dirty="0">
                <a:solidFill>
                  <a:schemeClr val="bg1"/>
                </a:solidFill>
                <a:cs typeface="Arial" charset="0"/>
              </a:rPr>
              <a:t>Copyright © 2023 Boeing.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1001290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69D4B4-85BA-7C4B-8DED-4FF28A41B2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C744B-7D12-E649-B033-8429A59B1536}"/>
              </a:ext>
            </a:extLst>
          </p:cNvPr>
          <p:cNvSpPr txBox="1">
            <a:spLocks/>
          </p:cNvSpPr>
          <p:nvPr userDrawn="1"/>
        </p:nvSpPr>
        <p:spPr>
          <a:xfrm>
            <a:off x="2926079" y="2708400"/>
            <a:ext cx="4720632" cy="720600"/>
          </a:xfrm>
          <a:prstGeom prst="rect">
            <a:avLst/>
          </a:prstGeom>
        </p:spPr>
        <p:txBody>
          <a:bodyPr/>
          <a:lstStyle>
            <a:lvl1pPr marL="225425" indent="-225425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8400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388" indent="-233363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0000"/>
                </a:solidFill>
                <a:latin typeface="+mn-lt"/>
              </a:defRPr>
            </a:lvl2pPr>
            <a:lvl3pPr marL="1144588" indent="-222250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–"/>
              <a:defRPr b="1">
                <a:solidFill>
                  <a:srgbClr val="000000"/>
                </a:solidFill>
                <a:latin typeface="+mn-lt"/>
              </a:defRPr>
            </a:lvl3pPr>
            <a:lvl4pPr marL="1712913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858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6AC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Divider Option 1</a:t>
            </a: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3853" y="6738736"/>
            <a:ext cx="2753783" cy="954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dirty="0">
                <a:solidFill>
                  <a:schemeClr val="bg1"/>
                </a:solidFill>
                <a:cs typeface="Arial" charset="0"/>
              </a:rPr>
              <a:t>Copyright © 2020 Boeing.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2954953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99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87" r:id="rId2"/>
    <p:sldLayoutId id="2147484184" r:id="rId3"/>
    <p:sldLayoutId id="2147484188" r:id="rId4"/>
    <p:sldLayoutId id="2147484190" r:id="rId5"/>
    <p:sldLayoutId id="2147484185" r:id="rId6"/>
    <p:sldLayoutId id="2147484191" r:id="rId7"/>
    <p:sldLayoutId id="2147483855" r:id="rId8"/>
    <p:sldLayoutId id="2147484173" r:id="rId9"/>
    <p:sldLayoutId id="2147484174" r:id="rId10"/>
    <p:sldLayoutId id="2147484175" r:id="rId11"/>
    <p:sldLayoutId id="2147484176" r:id="rId12"/>
    <p:sldLayoutId id="2147484177" r:id="rId13"/>
    <p:sldLayoutId id="2147484178" r:id="rId14"/>
    <p:sldLayoutId id="2147484179" r:id="rId15"/>
    <p:sldLayoutId id="2147484180" r:id="rId16"/>
    <p:sldLayoutId id="2147484181" r:id="rId17"/>
    <p:sldLayoutId id="2147484182" r:id="rId18"/>
    <p:sldLayoutId id="2147484183" r:id="rId19"/>
    <p:sldLayoutId id="2147484193" r:id="rId20"/>
  </p:sldLayoutIdLst>
  <p:transition/>
  <p:hf hdr="0" dt="0"/>
  <p:txStyles>
    <p:titleStyle>
      <a:lvl1pPr algn="l" defTabSz="885825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defTabSz="885825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defTabSz="885825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defTabSz="885825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defTabSz="885825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defTabSz="885825" rtl="0" fontAlgn="base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defTabSz="885825" rtl="0" fontAlgn="base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defTabSz="885825" rtl="0" fontAlgn="base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defTabSz="885825" rtl="0" fontAlgn="base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25425" indent="-225425" algn="l" defTabSz="885825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Char char="•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687388" indent="-233363" algn="l" defTabSz="885825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Char char="•"/>
        <a:defRPr sz="2000" b="1">
          <a:solidFill>
            <a:srgbClr val="000000"/>
          </a:solidFill>
          <a:latin typeface="+mn-lt"/>
        </a:defRPr>
      </a:lvl2pPr>
      <a:lvl3pPr marL="1144588" indent="-222250" algn="l" defTabSz="885825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Char char="–"/>
        <a:defRPr b="1">
          <a:solidFill>
            <a:srgbClr val="000000"/>
          </a:solidFill>
          <a:latin typeface="+mn-lt"/>
        </a:defRPr>
      </a:lvl3pPr>
      <a:lvl4pPr marL="1712913" indent="-228600" algn="l" defTabSz="88582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defTabSz="8858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defTabSz="885825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defTabSz="885825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defTabSz="885825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defTabSz="885825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chart" Target="../charts/chart1.xml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media" Target="../media/media3.mp4"/><Relationship Id="rId7" Type="http://schemas.openxmlformats.org/officeDocument/2006/relationships/image" Target="../media/image6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3.mp4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emf"/><Relationship Id="rId5" Type="http://schemas.openxmlformats.org/officeDocument/2006/relationships/image" Target="../media/image8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.xml"/><Relationship Id="rId4" Type="http://schemas.openxmlformats.org/officeDocument/2006/relationships/image" Target="../media/image8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7"/>
          <p:cNvSpPr/>
          <p:nvPr/>
        </p:nvSpPr>
        <p:spPr>
          <a:xfrm>
            <a:off x="353170" y="4151797"/>
            <a:ext cx="4391107" cy="242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algn="l">
              <a:defRPr sz="3600">
                <a:latin typeface="Helvetica Neue LT Std 55 Roman"/>
                <a:ea typeface="Helvetica Neue LT Std 55 Roman"/>
                <a:cs typeface="Helvetica Neue LT Std 55 Roman"/>
                <a:sym typeface="Helvetica Neue LT Std 55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8"/>
          <p:cNvSpPr/>
          <p:nvPr/>
        </p:nvSpPr>
        <p:spPr>
          <a:xfrm>
            <a:off x="353170" y="2085837"/>
            <a:ext cx="10044058" cy="1529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 fontScale="77500" lnSpcReduction="20000"/>
          </a:bodyPr>
          <a:lstStyle>
            <a:lvl1pPr algn="l">
              <a:defRPr sz="12000"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800" b="1" dirty="0">
                <a:ln w="6600">
                  <a:noFill/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 of Progressive Failure Analysis for Predicting Ultimate &amp; Residual Strength of Composite Bonded Repairs</a:t>
            </a:r>
            <a:endParaRPr sz="4800" b="1" dirty="0">
              <a:ln w="6600">
                <a:noFill/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9"/>
          <p:cNvSpPr/>
          <p:nvPr/>
        </p:nvSpPr>
        <p:spPr>
          <a:xfrm>
            <a:off x="353170" y="4083575"/>
            <a:ext cx="9444138" cy="466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algn="l" defTabSz="408940">
              <a:defRPr sz="5390">
                <a:solidFill>
                  <a:srgbClr val="CCE981"/>
                </a:solidFill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CCE9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Lin,  Michael Fleming, Erick Espinar-Mick, The Boeing Company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CCE9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Reewanshu Chadha, John Bakuckas, FAA Technical Center</a:t>
            </a:r>
          </a:p>
        </p:txBody>
      </p:sp>
      <p:sp>
        <p:nvSpPr>
          <p:cNvPr id="9" name="Shape 57">
            <a:extLst>
              <a:ext uri="{FF2B5EF4-FFF2-40B4-BE49-F238E27FC236}">
                <a16:creationId xmlns:a16="http://schemas.microsoft.com/office/drawing/2014/main" id="{D5CA324D-0D61-2549-8D7D-08BBA7CD4624}"/>
              </a:ext>
            </a:extLst>
          </p:cNvPr>
          <p:cNvSpPr/>
          <p:nvPr/>
        </p:nvSpPr>
        <p:spPr>
          <a:xfrm>
            <a:off x="353170" y="5623821"/>
            <a:ext cx="1568395" cy="466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algn="l">
              <a:defRPr sz="3600">
                <a:latin typeface="Helvetica Neue LT Std 55 Roman"/>
                <a:ea typeface="Helvetica Neue LT Std 55 Roman"/>
                <a:cs typeface="Helvetica Neue LT Std 55 Roman"/>
                <a:sym typeface="Helvetica Neue LT Std 55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16, 2023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@JCAMS </a:t>
            </a:r>
            <a:endParaRPr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Boeinglogowhitebug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71" y="212853"/>
            <a:ext cx="887908" cy="73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541C30-21D9-0343-88EF-7946F2FE65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1235" y="340932"/>
            <a:ext cx="3140765" cy="47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15AF7-18CC-4969-AAB6-98BA97169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Adhesive Modeling</a:t>
            </a:r>
          </a:p>
        </p:txBody>
      </p:sp>
      <p:grpSp>
        <p:nvGrpSpPr>
          <p:cNvPr id="3" name="Group 30">
            <a:extLst>
              <a:ext uri="{FF2B5EF4-FFF2-40B4-BE49-F238E27FC236}">
                <a16:creationId xmlns:a16="http://schemas.microsoft.com/office/drawing/2014/main" id="{028C9EE3-482B-4142-A5FE-61BE2D3F89CC}"/>
              </a:ext>
            </a:extLst>
          </p:cNvPr>
          <p:cNvGrpSpPr/>
          <p:nvPr/>
        </p:nvGrpSpPr>
        <p:grpSpPr>
          <a:xfrm>
            <a:off x="6503415" y="3429000"/>
            <a:ext cx="4954807" cy="3035574"/>
            <a:chOff x="1227353" y="1699091"/>
            <a:chExt cx="7016877" cy="4705764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08054C98-9444-4EBA-835A-16BBD50AB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353" y="1699091"/>
              <a:ext cx="7016877" cy="4705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4" descr="finest_75e.png">
              <a:extLst>
                <a:ext uri="{FF2B5EF4-FFF2-40B4-BE49-F238E27FC236}">
                  <a16:creationId xmlns:a16="http://schemas.microsoft.com/office/drawing/2014/main" id="{1B9702B5-A54C-4233-8A81-0155E19B7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1265" y="2015376"/>
              <a:ext cx="1660550" cy="11087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19087565-EFD1-4BE9-931F-3DDC021A4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3415" y="55673"/>
            <a:ext cx="4875784" cy="32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0CC4725-5C75-4903-BC12-4D4BBADDC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778" y="3370552"/>
            <a:ext cx="4875785" cy="299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9D6E8A-D442-4357-B548-3986BCE249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42" y="1158123"/>
            <a:ext cx="3431821" cy="216237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FB11E5-34EA-4ACB-96E0-C704A9702E18}"/>
              </a:ext>
            </a:extLst>
          </p:cNvPr>
          <p:cNvSpPr txBox="1">
            <a:spLocks/>
          </p:cNvSpPr>
          <p:nvPr/>
        </p:nvSpPr>
        <p:spPr>
          <a:xfrm>
            <a:off x="266700" y="663232"/>
            <a:ext cx="11658600" cy="5526375"/>
          </a:xfrm>
          <a:prstGeom prst="rect">
            <a:avLst/>
          </a:prstGeom>
        </p:spPr>
        <p:txBody>
          <a:bodyPr/>
          <a:lstStyle>
            <a:lvl1pPr marL="225425" indent="-225425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7388" indent="-233363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0000"/>
                </a:solidFill>
                <a:latin typeface="+mn-lt"/>
              </a:defRPr>
            </a:lvl2pPr>
            <a:lvl3pPr marL="1144588" indent="-222250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–"/>
              <a:defRPr b="1">
                <a:solidFill>
                  <a:srgbClr val="000000"/>
                </a:solidFill>
                <a:latin typeface="+mn-lt"/>
              </a:defRPr>
            </a:lvl3pPr>
            <a:lvl4pPr marL="1712913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Traction-Separation Cohesive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65B2C2-5C1D-4B46-80C3-39ACAC5F93AD}"/>
              </a:ext>
            </a:extLst>
          </p:cNvPr>
          <p:cNvSpPr txBox="1"/>
          <p:nvPr/>
        </p:nvSpPr>
        <p:spPr>
          <a:xfrm>
            <a:off x="546201" y="6407666"/>
            <a:ext cx="8434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Ref. Lin &amp; Duong, American Society for Composites (ASC) 28</a:t>
            </a:r>
            <a:r>
              <a:rPr lang="en-US" sz="1400" i="1" baseline="30000" dirty="0"/>
              <a:t>th</a:t>
            </a:r>
            <a:r>
              <a:rPr lang="en-US" sz="1400" i="1" dirty="0"/>
              <a:t> Technical Conference Proceedings, 2013</a:t>
            </a:r>
          </a:p>
        </p:txBody>
      </p:sp>
    </p:spTree>
    <p:extLst>
      <p:ext uri="{BB962C8B-B14F-4D97-AF65-F5344CB8AC3E}">
        <p14:creationId xmlns:p14="http://schemas.microsoft.com/office/powerpoint/2010/main" val="264391476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234EF8-0C18-430D-9C7F-BC4A391597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16" y="2453496"/>
            <a:ext cx="6425374" cy="4031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69854E-ACFE-4552-B706-4CA4F0747C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245" y="533749"/>
            <a:ext cx="5254220" cy="27513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352E37-17DA-4676-A6AB-E5498F33B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Scarf Repair Modeling Tool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16A51-9AAD-43D5-9005-8CC2F55BB1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668" y="2453496"/>
            <a:ext cx="4163658" cy="219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D41983-515F-4513-9EA0-6DDD6D931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668" y="4413993"/>
            <a:ext cx="4144685" cy="2191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C5A66D-B3C3-47A1-9533-22537EE52519}"/>
              </a:ext>
            </a:extLst>
          </p:cNvPr>
          <p:cNvSpPr txBox="1"/>
          <p:nvPr/>
        </p:nvSpPr>
        <p:spPr>
          <a:xfrm>
            <a:off x="6784622" y="2084164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Adhesive Bondline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DB6CD5-F113-4F98-ADC4-C13FA66F7F80}"/>
              </a:ext>
            </a:extLst>
          </p:cNvPr>
          <p:cNvCxnSpPr/>
          <p:nvPr/>
        </p:nvCxnSpPr>
        <p:spPr bwMode="auto">
          <a:xfrm flipV="1">
            <a:off x="8918222" y="1909408"/>
            <a:ext cx="596133" cy="370948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C93BC5-A1D2-42B6-9FCF-1471E184DC9A}"/>
              </a:ext>
            </a:extLst>
          </p:cNvPr>
          <p:cNvSpPr txBox="1">
            <a:spLocks/>
          </p:cNvSpPr>
          <p:nvPr/>
        </p:nvSpPr>
        <p:spPr>
          <a:xfrm>
            <a:off x="266700" y="663232"/>
            <a:ext cx="11658600" cy="5526375"/>
          </a:xfrm>
          <a:prstGeom prst="rect">
            <a:avLst/>
          </a:prstGeom>
        </p:spPr>
        <p:txBody>
          <a:bodyPr/>
          <a:lstStyle>
            <a:lvl1pPr marL="225425" indent="-225425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7388" indent="-233363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rgbClr val="000000"/>
                </a:solidFill>
                <a:latin typeface="+mn-lt"/>
              </a:defRPr>
            </a:lvl2pPr>
            <a:lvl3pPr marL="1144588" indent="-222250" algn="l" defTabSz="885825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–"/>
              <a:defRPr b="1">
                <a:solidFill>
                  <a:srgbClr val="000000"/>
                </a:solidFill>
                <a:latin typeface="+mn-lt"/>
              </a:defRPr>
            </a:lvl3pPr>
            <a:lvl4pPr marL="1712913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8858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Implemented as an ABAQUS Plugin</a:t>
            </a:r>
          </a:p>
          <a:p>
            <a:r>
              <a:rPr lang="en-US" kern="0" dirty="0"/>
              <a:t>Circular, Race-track</a:t>
            </a:r>
          </a:p>
          <a:p>
            <a:r>
              <a:rPr lang="en-US" kern="0" dirty="0"/>
              <a:t>Full or Partial Depth</a:t>
            </a:r>
          </a:p>
          <a:p>
            <a:r>
              <a:rPr lang="en-US" kern="0" dirty="0"/>
              <a:t>Single-sized or Double-Sided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56917801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D0E84-FBAE-4504-BD2C-F2E4C750E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134697"/>
            <a:ext cx="11952684" cy="557213"/>
          </a:xfrm>
        </p:spPr>
        <p:txBody>
          <a:bodyPr/>
          <a:lstStyle/>
          <a:p>
            <a:r>
              <a:rPr lang="en-US" dirty="0"/>
              <a:t>Static Strength Prediction with Intact Repair Patch</a:t>
            </a:r>
          </a:p>
        </p:txBody>
      </p:sp>
      <p:pic>
        <p:nvPicPr>
          <p:cNvPr id="3" name="full_scarf_panel_SDV1">
            <a:hlinkClick r:id="" action="ppaction://media"/>
            <a:extLst>
              <a:ext uri="{FF2B5EF4-FFF2-40B4-BE49-F238E27FC236}">
                <a16:creationId xmlns:a16="http://schemas.microsoft.com/office/drawing/2014/main" id="{3B5381B6-0F16-410A-A86D-72C0F5B5AA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6642068" y="871440"/>
            <a:ext cx="5409922" cy="4131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99CB1E-DCE4-452B-913D-9AFA9396B4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05" y="776599"/>
            <a:ext cx="2194274" cy="2917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339BE-FC71-4479-AB14-35C6C0A9EE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483" y="871440"/>
            <a:ext cx="3089392" cy="2823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62E4EB-2323-47C3-A2DA-18EC393C55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060" y="3998153"/>
            <a:ext cx="4425646" cy="247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07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Char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1308259"/>
              </p:ext>
            </p:extLst>
          </p:nvPr>
        </p:nvGraphicFramePr>
        <p:xfrm>
          <a:off x="2690429" y="1452338"/>
          <a:ext cx="6362242" cy="3723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40BCFBC-F67D-4CE0-94AB-9DD36FFF8974}"/>
              </a:ext>
            </a:extLst>
          </p:cNvPr>
          <p:cNvSpPr/>
          <p:nvPr/>
        </p:nvSpPr>
        <p:spPr bwMode="auto">
          <a:xfrm>
            <a:off x="1365009" y="5496502"/>
            <a:ext cx="9167868" cy="4616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2026355" y="339853"/>
            <a:ext cx="8229600" cy="37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lvl="0">
              <a:buNone/>
              <a:defRPr/>
            </a:pPr>
            <a:endParaRPr lang="en-US" sz="3600" kern="0" dirty="0"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09459" y="5057267"/>
            <a:ext cx="176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dirty="0">
                <a:latin typeface="+mj-lt"/>
                <a:cs typeface="Times New Roman" panose="02020603050405020304" pitchFamily="18" charset="0"/>
              </a:rPr>
              <a:t>Partial-Depth Scarf (Panels 3, 5)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51880" y="5057267"/>
            <a:ext cx="17422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dirty="0">
                <a:latin typeface="+mj-lt"/>
                <a:cs typeface="Times New Roman" panose="02020603050405020304" pitchFamily="18" charset="0"/>
              </a:rPr>
              <a:t>Full-Depth Scarf (Panels 4, 6)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92013" y="5057267"/>
            <a:ext cx="2101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dirty="0">
                <a:latin typeface="+mj-lt"/>
                <a:cs typeface="Times New Roman" panose="02020603050405020304" pitchFamily="18" charset="0"/>
              </a:rPr>
              <a:t>Double-Sided Scarf (Panels 7, 8)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47892" y="5057267"/>
            <a:ext cx="2126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dirty="0">
                <a:latin typeface="+mj-lt"/>
                <a:cs typeface="Times New Roman" panose="02020603050405020304" pitchFamily="18" charset="0"/>
              </a:rPr>
              <a:t>Double-Sided Scarf with Repair (Panels 9,10)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72850" y="1949449"/>
            <a:ext cx="727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/>
              <a:t>Open Hole (3”)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32477" y="3067204"/>
            <a:ext cx="727138" cy="2616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050" dirty="0"/>
              <a:t>Static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79185" y="3072729"/>
            <a:ext cx="727138" cy="2616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050" dirty="0"/>
              <a:t>Fatigue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86320" y="2647088"/>
            <a:ext cx="1111458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/>
              <a:t>Full Depth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81777" y="2130104"/>
            <a:ext cx="1985417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/>
              <a:t>Double-Sided Scarf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722346" y="2634914"/>
            <a:ext cx="1161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dirty="0"/>
              <a:t>Patch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08964" y="2631068"/>
            <a:ext cx="963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dirty="0"/>
              <a:t>w/o Patch Patch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634777" y="2841810"/>
            <a:ext cx="727138" cy="2616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050" dirty="0"/>
              <a:t>Static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220525" y="2847335"/>
            <a:ext cx="727138" cy="2616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050" dirty="0"/>
              <a:t>Static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15083" y="1823322"/>
            <a:ext cx="727138" cy="2616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050" dirty="0"/>
              <a:t>Static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49351" y="1828847"/>
            <a:ext cx="727138" cy="2616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050" dirty="0"/>
              <a:t>Fatigue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05040" y="1459636"/>
            <a:ext cx="1527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/>
              <a:t>Partial Depth (50%)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477111" y="2876609"/>
            <a:ext cx="727138" cy="2616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050" dirty="0"/>
              <a:t>Static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043716" y="2858515"/>
            <a:ext cx="727138" cy="2616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050" dirty="0"/>
              <a:t>Fatigue</a:t>
            </a:r>
          </a:p>
        </p:txBody>
      </p:sp>
      <p:sp>
        <p:nvSpPr>
          <p:cNvPr id="2" name="Right Brace 1"/>
          <p:cNvSpPr/>
          <p:nvPr/>
        </p:nvSpPr>
        <p:spPr bwMode="auto">
          <a:xfrm rot="16200000">
            <a:off x="7566308" y="2320624"/>
            <a:ext cx="189332" cy="470595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 b="1">
              <a:latin typeface="Arial" charset="0"/>
            </a:endParaRPr>
          </a:p>
        </p:txBody>
      </p:sp>
      <p:sp>
        <p:nvSpPr>
          <p:cNvPr id="55" name="Right Brace 54"/>
          <p:cNvSpPr/>
          <p:nvPr/>
        </p:nvSpPr>
        <p:spPr bwMode="auto">
          <a:xfrm rot="16200000">
            <a:off x="5859984" y="2781310"/>
            <a:ext cx="193463" cy="470595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 b="1">
              <a:latin typeface="Arial" charset="0"/>
            </a:endParaRPr>
          </a:p>
        </p:txBody>
      </p:sp>
      <p:sp>
        <p:nvSpPr>
          <p:cNvPr id="56" name="Right Brace 55"/>
          <p:cNvSpPr/>
          <p:nvPr/>
        </p:nvSpPr>
        <p:spPr bwMode="auto">
          <a:xfrm rot="16200000">
            <a:off x="4686278" y="1520197"/>
            <a:ext cx="193463" cy="470595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 b="1">
              <a:latin typeface="Arial" charset="0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753" y="5561622"/>
            <a:ext cx="1781827" cy="57182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174" y="5552495"/>
            <a:ext cx="1924900" cy="564303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467" y="5529018"/>
            <a:ext cx="1939267" cy="611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783" y="5537864"/>
            <a:ext cx="1992018" cy="62788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901551" y="912328"/>
            <a:ext cx="5151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dirty="0">
                <a:latin typeface="+mj-lt"/>
                <a:ea typeface="MS Mincho" panose="02020609040205080304" pitchFamily="49" charset="-128"/>
              </a:rPr>
              <a:t>[±45</a:t>
            </a:r>
            <a:r>
              <a:rPr lang="en-GB" sz="1600" baseline="-25000" dirty="0">
                <a:latin typeface="+mj-lt"/>
                <a:ea typeface="MS Mincho" panose="02020609040205080304" pitchFamily="49" charset="-128"/>
              </a:rPr>
              <a:t>fabric</a:t>
            </a:r>
            <a:r>
              <a:rPr lang="en-GB" sz="1600" dirty="0">
                <a:latin typeface="+mj-lt"/>
                <a:ea typeface="MS Mincho" panose="02020609040205080304" pitchFamily="49" charset="-128"/>
              </a:rPr>
              <a:t>/-45</a:t>
            </a:r>
            <a:r>
              <a:rPr lang="en-GB" sz="16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GB" sz="1600" dirty="0">
                <a:latin typeface="+mj-lt"/>
                <a:ea typeface="MS Mincho" panose="02020609040205080304" pitchFamily="49" charset="-128"/>
              </a:rPr>
              <a:t>/90</a:t>
            </a:r>
            <a:r>
              <a:rPr lang="en-GB" sz="16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GB" sz="1600" dirty="0">
                <a:latin typeface="+mj-lt"/>
                <a:ea typeface="MS Mincho" panose="02020609040205080304" pitchFamily="49" charset="-128"/>
              </a:rPr>
              <a:t>/45</a:t>
            </a:r>
            <a:r>
              <a:rPr lang="en-GB" sz="16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GB" sz="1600" dirty="0">
                <a:latin typeface="+mj-lt"/>
                <a:ea typeface="MS Mincho" panose="02020609040205080304" pitchFamily="49" charset="-128"/>
              </a:rPr>
              <a:t>/0</a:t>
            </a:r>
            <a:r>
              <a:rPr lang="en-GB" sz="16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GB" sz="1600" dirty="0">
                <a:latin typeface="+mj-lt"/>
                <a:ea typeface="MS Mincho" panose="02020609040205080304" pitchFamily="49" charset="-128"/>
              </a:rPr>
              <a:t>/-45</a:t>
            </a:r>
            <a:r>
              <a:rPr lang="en-GB" sz="16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GB" sz="1600" dirty="0">
                <a:latin typeface="+mj-lt"/>
                <a:ea typeface="MS Mincho" panose="02020609040205080304" pitchFamily="49" charset="-128"/>
              </a:rPr>
              <a:t>/90</a:t>
            </a:r>
            <a:r>
              <a:rPr lang="en-GB" sz="16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GB" sz="1600" dirty="0">
                <a:latin typeface="+mj-lt"/>
                <a:ea typeface="MS Mincho" panose="02020609040205080304" pitchFamily="49" charset="-128"/>
              </a:rPr>
              <a:t>/45</a:t>
            </a:r>
            <a:r>
              <a:rPr lang="en-GB" sz="16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GB" sz="1600" dirty="0">
                <a:latin typeface="+mj-lt"/>
                <a:ea typeface="MS Mincho" panose="02020609040205080304" pitchFamily="49" charset="-128"/>
              </a:rPr>
              <a:t>/0</a:t>
            </a:r>
            <a:r>
              <a:rPr lang="en-GB" sz="16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GB" sz="1600" dirty="0">
                <a:latin typeface="+mj-lt"/>
                <a:ea typeface="MS Mincho" panose="02020609040205080304" pitchFamily="49" charset="-128"/>
              </a:rPr>
              <a:t>]</a:t>
            </a:r>
            <a:r>
              <a:rPr lang="en-GB" sz="1600" baseline="-25000" dirty="0">
                <a:latin typeface="+mj-lt"/>
                <a:ea typeface="MS Mincho" panose="02020609040205080304" pitchFamily="49" charset="-128"/>
              </a:rPr>
              <a:t>s</a:t>
            </a:r>
            <a:endParaRPr lang="en-US" sz="1600" dirty="0"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65090" y="5057267"/>
            <a:ext cx="1196663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dirty="0">
                <a:latin typeface="+mj-lt"/>
                <a:cs typeface="Times New Roman" panose="02020603050405020304" pitchFamily="18" charset="0"/>
              </a:rPr>
              <a:t>Open-hole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73" r="20179"/>
          <a:stretch/>
        </p:blipFill>
        <p:spPr>
          <a:xfrm>
            <a:off x="1465090" y="5770605"/>
            <a:ext cx="1128613" cy="35397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68" y="449116"/>
            <a:ext cx="12192000" cy="557213"/>
          </a:xfrm>
        </p:spPr>
        <p:txBody>
          <a:bodyPr/>
          <a:lstStyle/>
          <a:p>
            <a:r>
              <a:rPr lang="en-US" dirty="0"/>
              <a:t>Summary of Residual Strength Tests (without repair patch)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4238" y="888546"/>
            <a:ext cx="11384280" cy="563792"/>
          </a:xfrm>
        </p:spPr>
        <p:txBody>
          <a:bodyPr/>
          <a:lstStyle/>
          <a:p>
            <a:r>
              <a:rPr lang="en-US" dirty="0"/>
              <a:t>Typical CFRP Panels</a:t>
            </a:r>
          </a:p>
        </p:txBody>
      </p:sp>
    </p:spTree>
    <p:extLst>
      <p:ext uri="{BB962C8B-B14F-4D97-AF65-F5344CB8AC3E}">
        <p14:creationId xmlns:p14="http://schemas.microsoft.com/office/powerpoint/2010/main" val="334076138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274" y="1642188"/>
            <a:ext cx="4935893" cy="40774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Failure Index Contour at the onset of 100%</a:t>
            </a:r>
            <a:br>
              <a:rPr lang="en-US" dirty="0">
                <a:solidFill>
                  <a:srgbClr val="00B0F0"/>
                </a:solidFill>
              </a:rPr>
            </a:br>
            <a:br>
              <a:rPr lang="en-US" dirty="0">
                <a:solidFill>
                  <a:srgbClr val="00B0F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Predicted Critical Load for </a:t>
            </a:r>
            <a:r>
              <a:rPr lang="en-US" sz="2000" u="sng" dirty="0">
                <a:solidFill>
                  <a:schemeClr val="tx1"/>
                </a:solidFill>
              </a:rPr>
              <a:t>Full Scarf Panel  </a:t>
            </a:r>
            <a:r>
              <a:rPr lang="en-US" sz="2000" dirty="0">
                <a:solidFill>
                  <a:schemeClr val="tx1"/>
                </a:solidFill>
              </a:rPr>
              <a:t>= 11370 lbs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464" y="1642188"/>
            <a:ext cx="4906344" cy="4002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5872" y="5815787"/>
            <a:ext cx="2989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Matrix Tensile Failure Index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84683" y="5815787"/>
            <a:ext cx="2886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Fiber Tensile Failure Index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9465" y="1735495"/>
            <a:ext cx="784879" cy="195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3015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Failure Index Contour at the onset of 100%</a:t>
            </a:r>
            <a:br>
              <a:rPr lang="en-US" dirty="0">
                <a:solidFill>
                  <a:srgbClr val="00B0F0"/>
                </a:solidFill>
              </a:rPr>
            </a:br>
            <a:br>
              <a:rPr lang="en-US" dirty="0">
                <a:solidFill>
                  <a:srgbClr val="00B0F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Predicted Critical Load for </a:t>
            </a:r>
            <a:r>
              <a:rPr lang="en-US" sz="2000" u="sng" dirty="0">
                <a:solidFill>
                  <a:schemeClr val="tx1"/>
                </a:solidFill>
              </a:rPr>
              <a:t>Partial Scarf Panel  </a:t>
            </a:r>
            <a:r>
              <a:rPr lang="en-US" sz="2000" dirty="0">
                <a:solidFill>
                  <a:schemeClr val="tx1"/>
                </a:solidFill>
              </a:rPr>
              <a:t>= 20117 lbs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44"/>
          <a:stretch/>
        </p:blipFill>
        <p:spPr>
          <a:xfrm>
            <a:off x="6632579" y="1543577"/>
            <a:ext cx="3690189" cy="4354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5872" y="5815787"/>
            <a:ext cx="2989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Matrix Tensile Failure Index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84683" y="5815787"/>
            <a:ext cx="2886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Fiber Tensile Failure Index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055718" y="1639471"/>
            <a:ext cx="4750254" cy="4176316"/>
            <a:chOff x="531718" y="1639471"/>
            <a:chExt cx="4750254" cy="417631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718" y="1639471"/>
              <a:ext cx="4750254" cy="417631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531718" y="1639471"/>
              <a:ext cx="578498" cy="2173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1735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757323" y="797509"/>
            <a:ext cx="8841997" cy="3131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Both"/>
            </a:pPr>
            <a:endParaRPr lang="en-US" dirty="0"/>
          </a:p>
          <a:p>
            <a:pPr marL="342900" indent="-342900">
              <a:buAutoNum type="alphaUcParenBoth"/>
            </a:pPr>
            <a:endParaRPr lang="en-US" dirty="0"/>
          </a:p>
          <a:p>
            <a:pPr marL="342900" indent="-342900">
              <a:buAutoNum type="alphaUcParenBoth"/>
            </a:pPr>
            <a:r>
              <a:rPr lang="en-US" dirty="0"/>
              <a:t> Single-Sided Partial-Depth Scarf</a:t>
            </a:r>
          </a:p>
          <a:p>
            <a:pPr marL="342900" indent="-342900">
              <a:buAutoNum type="alphaUcParenBoth"/>
            </a:pPr>
            <a:endParaRPr lang="en-US" dirty="0"/>
          </a:p>
          <a:p>
            <a:pPr marL="342900" indent="-342900">
              <a:buAutoNum type="alphaUcParenBoth"/>
            </a:pPr>
            <a:endParaRPr lang="en-US" dirty="0"/>
          </a:p>
          <a:p>
            <a:endParaRPr lang="en-US" dirty="0"/>
          </a:p>
          <a:p>
            <a:pPr marL="342900" indent="-342900">
              <a:buAutoNum type="alphaUcParenBoth"/>
            </a:pPr>
            <a:endParaRPr lang="en-US" dirty="0"/>
          </a:p>
          <a:p>
            <a:endParaRPr lang="en-US" dirty="0"/>
          </a:p>
          <a:p>
            <a:r>
              <a:rPr lang="en-US" dirty="0"/>
              <a:t>(B) Double-Sided Scarf with One-side Repair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Partial-Depth Scarf vs Double Side Scarf 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4294967295"/>
          </p:nvPr>
        </p:nvSpPr>
        <p:spPr>
          <a:xfrm>
            <a:off x="0" y="792163"/>
            <a:ext cx="8229600" cy="646112"/>
          </a:xfrm>
          <a:prstGeom prst="rect">
            <a:avLst/>
          </a:prstGeom>
        </p:spPr>
        <p:txBody>
          <a:bodyPr/>
          <a:lstStyle/>
          <a:p>
            <a:pPr lvl="1"/>
            <a:endParaRPr lang="en-US" dirty="0">
              <a:cs typeface="Times New Roman"/>
            </a:endParaRPr>
          </a:p>
          <a:p>
            <a:pPr lvl="1"/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4096469" y="1946161"/>
            <a:ext cx="4986406" cy="683094"/>
            <a:chOff x="450550" y="2561673"/>
            <a:chExt cx="3256384" cy="317241"/>
          </a:xfrm>
        </p:grpSpPr>
        <p:sp>
          <p:nvSpPr>
            <p:cNvPr id="16" name="Rectangle 15"/>
            <p:cNvSpPr/>
            <p:nvPr/>
          </p:nvSpPr>
          <p:spPr>
            <a:xfrm>
              <a:off x="450550" y="2561673"/>
              <a:ext cx="3256384" cy="317241"/>
            </a:xfrm>
            <a:prstGeom prst="rect">
              <a:avLst/>
            </a:prstGeom>
            <a:pattFill prst="narHorz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1303175" y="2561673"/>
              <a:ext cx="1534886" cy="186190"/>
            </a:xfrm>
            <a:custGeom>
              <a:avLst/>
              <a:gdLst>
                <a:gd name="connsiteX0" fmla="*/ 0 w 2211355"/>
                <a:gd name="connsiteY0" fmla="*/ 0 h 307910"/>
                <a:gd name="connsiteX1" fmla="*/ 755779 w 2211355"/>
                <a:gd name="connsiteY1" fmla="*/ 307910 h 307910"/>
                <a:gd name="connsiteX2" fmla="*/ 1296955 w 2211355"/>
                <a:gd name="connsiteY2" fmla="*/ 307910 h 307910"/>
                <a:gd name="connsiteX3" fmla="*/ 2211355 w 2211355"/>
                <a:gd name="connsiteY3" fmla="*/ 0 h 307910"/>
                <a:gd name="connsiteX4" fmla="*/ 65314 w 2211355"/>
                <a:gd name="connsiteY4" fmla="*/ 9331 h 3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1355" h="307910">
                  <a:moveTo>
                    <a:pt x="0" y="0"/>
                  </a:moveTo>
                  <a:lnTo>
                    <a:pt x="755779" y="307910"/>
                  </a:lnTo>
                  <a:lnTo>
                    <a:pt x="1296955" y="307910"/>
                  </a:lnTo>
                  <a:lnTo>
                    <a:pt x="2211355" y="0"/>
                  </a:lnTo>
                  <a:lnTo>
                    <a:pt x="65314" y="9331"/>
                  </a:lnTo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096468" y="3663983"/>
            <a:ext cx="4986405" cy="642441"/>
            <a:chOff x="2370815" y="5259450"/>
            <a:chExt cx="3256384" cy="321560"/>
          </a:xfrm>
        </p:grpSpPr>
        <p:grpSp>
          <p:nvGrpSpPr>
            <p:cNvPr id="19" name="Group 18"/>
            <p:cNvGrpSpPr/>
            <p:nvPr/>
          </p:nvGrpSpPr>
          <p:grpSpPr>
            <a:xfrm>
              <a:off x="2370815" y="5259450"/>
              <a:ext cx="3256384" cy="317241"/>
              <a:chOff x="450550" y="2561673"/>
              <a:chExt cx="3256384" cy="317241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450550" y="2561673"/>
                <a:ext cx="3256384" cy="317241"/>
              </a:xfrm>
              <a:prstGeom prst="rect">
                <a:avLst/>
              </a:prstGeom>
              <a:pattFill prst="narHorz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1303175" y="2561673"/>
                <a:ext cx="1534886" cy="133051"/>
              </a:xfrm>
              <a:custGeom>
                <a:avLst/>
                <a:gdLst>
                  <a:gd name="connsiteX0" fmla="*/ 0 w 2211355"/>
                  <a:gd name="connsiteY0" fmla="*/ 0 h 307910"/>
                  <a:gd name="connsiteX1" fmla="*/ 755779 w 2211355"/>
                  <a:gd name="connsiteY1" fmla="*/ 307910 h 307910"/>
                  <a:gd name="connsiteX2" fmla="*/ 1296955 w 2211355"/>
                  <a:gd name="connsiteY2" fmla="*/ 307910 h 307910"/>
                  <a:gd name="connsiteX3" fmla="*/ 2211355 w 2211355"/>
                  <a:gd name="connsiteY3" fmla="*/ 0 h 307910"/>
                  <a:gd name="connsiteX4" fmla="*/ 65314 w 2211355"/>
                  <a:gd name="connsiteY4" fmla="*/ 9331 h 30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1355" h="307910">
                    <a:moveTo>
                      <a:pt x="0" y="0"/>
                    </a:moveTo>
                    <a:lnTo>
                      <a:pt x="755779" y="307910"/>
                    </a:lnTo>
                    <a:lnTo>
                      <a:pt x="1296955" y="307910"/>
                    </a:lnTo>
                    <a:lnTo>
                      <a:pt x="2211355" y="0"/>
                    </a:lnTo>
                    <a:lnTo>
                      <a:pt x="65314" y="9331"/>
                    </a:lnTo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Freeform 21"/>
            <p:cNvSpPr/>
            <p:nvPr/>
          </p:nvSpPr>
          <p:spPr>
            <a:xfrm flipV="1">
              <a:off x="3231564" y="5399931"/>
              <a:ext cx="1534886" cy="181079"/>
            </a:xfrm>
            <a:custGeom>
              <a:avLst/>
              <a:gdLst>
                <a:gd name="connsiteX0" fmla="*/ 0 w 2211355"/>
                <a:gd name="connsiteY0" fmla="*/ 0 h 307910"/>
                <a:gd name="connsiteX1" fmla="*/ 755779 w 2211355"/>
                <a:gd name="connsiteY1" fmla="*/ 307910 h 307910"/>
                <a:gd name="connsiteX2" fmla="*/ 1296955 w 2211355"/>
                <a:gd name="connsiteY2" fmla="*/ 307910 h 307910"/>
                <a:gd name="connsiteX3" fmla="*/ 2211355 w 2211355"/>
                <a:gd name="connsiteY3" fmla="*/ 0 h 307910"/>
                <a:gd name="connsiteX4" fmla="*/ 65314 w 2211355"/>
                <a:gd name="connsiteY4" fmla="*/ 9331 h 3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1355" h="307910">
                  <a:moveTo>
                    <a:pt x="0" y="0"/>
                  </a:moveTo>
                  <a:lnTo>
                    <a:pt x="755779" y="307910"/>
                  </a:lnTo>
                  <a:lnTo>
                    <a:pt x="1296955" y="307910"/>
                  </a:lnTo>
                  <a:lnTo>
                    <a:pt x="2211355" y="0"/>
                  </a:lnTo>
                  <a:lnTo>
                    <a:pt x="65314" y="9331"/>
                  </a:lnTo>
                </a:path>
              </a:pathLst>
            </a:custGeom>
            <a:pattFill prst="narHorz">
              <a:fgClr>
                <a:srgbClr val="FFC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ight Arrow 12"/>
          <p:cNvSpPr/>
          <p:nvPr/>
        </p:nvSpPr>
        <p:spPr>
          <a:xfrm>
            <a:off x="9279939" y="3924991"/>
            <a:ext cx="727788" cy="184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flipH="1">
            <a:off x="3227597" y="3786652"/>
            <a:ext cx="671805" cy="1586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4E097D4-9C13-42B7-893B-22AB8C830FE3}"/>
              </a:ext>
            </a:extLst>
          </p:cNvPr>
          <p:cNvGrpSpPr/>
          <p:nvPr/>
        </p:nvGrpSpPr>
        <p:grpSpPr>
          <a:xfrm>
            <a:off x="3145048" y="4404143"/>
            <a:ext cx="6454272" cy="2054042"/>
            <a:chOff x="3145048" y="4404143"/>
            <a:chExt cx="6454272" cy="2054042"/>
          </a:xfrm>
        </p:grpSpPr>
        <p:grpSp>
          <p:nvGrpSpPr>
            <p:cNvPr id="44" name="Group 43"/>
            <p:cNvGrpSpPr/>
            <p:nvPr/>
          </p:nvGrpSpPr>
          <p:grpSpPr>
            <a:xfrm>
              <a:off x="3145048" y="4404143"/>
              <a:ext cx="6454272" cy="2054042"/>
              <a:chOff x="1721217" y="4922711"/>
              <a:chExt cx="5767025" cy="192321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516016" y="5017743"/>
                <a:ext cx="4621029" cy="681636"/>
                <a:chOff x="2325578" y="5216907"/>
                <a:chExt cx="4621029" cy="681636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2325578" y="5216907"/>
                  <a:ext cx="4621029" cy="681636"/>
                  <a:chOff x="405313" y="2519130"/>
                  <a:chExt cx="4621029" cy="681636"/>
                </a:xfrm>
              </p:grpSpPr>
              <p:sp>
                <p:nvSpPr>
                  <p:cNvPr id="33" name="Rectangle 32"/>
                  <p:cNvSpPr/>
                  <p:nvPr/>
                </p:nvSpPr>
                <p:spPr>
                  <a:xfrm>
                    <a:off x="405313" y="2578716"/>
                    <a:ext cx="4621029" cy="622050"/>
                  </a:xfrm>
                  <a:prstGeom prst="rect">
                    <a:avLst/>
                  </a:prstGeom>
                  <a:pattFill prst="narHorz">
                    <a:fgClr>
                      <a:schemeClr val="accent1"/>
                    </a:fgClr>
                    <a:bgClr>
                      <a:schemeClr val="bg1"/>
                    </a:bgClr>
                  </a:patt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Freeform 33"/>
                  <p:cNvSpPr/>
                  <p:nvPr/>
                </p:nvSpPr>
                <p:spPr>
                  <a:xfrm>
                    <a:off x="1358684" y="2519130"/>
                    <a:ext cx="2714287" cy="334060"/>
                  </a:xfrm>
                  <a:custGeom>
                    <a:avLst/>
                    <a:gdLst>
                      <a:gd name="connsiteX0" fmla="*/ 0 w 2211355"/>
                      <a:gd name="connsiteY0" fmla="*/ 0 h 307910"/>
                      <a:gd name="connsiteX1" fmla="*/ 755779 w 2211355"/>
                      <a:gd name="connsiteY1" fmla="*/ 307910 h 307910"/>
                      <a:gd name="connsiteX2" fmla="*/ 1296955 w 2211355"/>
                      <a:gd name="connsiteY2" fmla="*/ 307910 h 307910"/>
                      <a:gd name="connsiteX3" fmla="*/ 2211355 w 2211355"/>
                      <a:gd name="connsiteY3" fmla="*/ 0 h 307910"/>
                      <a:gd name="connsiteX4" fmla="*/ 65314 w 2211355"/>
                      <a:gd name="connsiteY4" fmla="*/ 9331 h 307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1355" h="307910">
                        <a:moveTo>
                          <a:pt x="0" y="0"/>
                        </a:moveTo>
                        <a:lnTo>
                          <a:pt x="755779" y="307910"/>
                        </a:lnTo>
                        <a:lnTo>
                          <a:pt x="1296955" y="307910"/>
                        </a:lnTo>
                        <a:lnTo>
                          <a:pt x="2211355" y="0"/>
                        </a:lnTo>
                        <a:lnTo>
                          <a:pt x="65314" y="9331"/>
                        </a:lnTo>
                      </a:path>
                    </a:pathLst>
                  </a:cu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2" name="Freeform 31"/>
                <p:cNvSpPr/>
                <p:nvPr/>
              </p:nvSpPr>
              <p:spPr>
                <a:xfrm flipV="1">
                  <a:off x="3646004" y="5550968"/>
                  <a:ext cx="2080726" cy="333695"/>
                </a:xfrm>
                <a:custGeom>
                  <a:avLst/>
                  <a:gdLst>
                    <a:gd name="connsiteX0" fmla="*/ 0 w 2211355"/>
                    <a:gd name="connsiteY0" fmla="*/ 0 h 307910"/>
                    <a:gd name="connsiteX1" fmla="*/ 755779 w 2211355"/>
                    <a:gd name="connsiteY1" fmla="*/ 307910 h 307910"/>
                    <a:gd name="connsiteX2" fmla="*/ 1296955 w 2211355"/>
                    <a:gd name="connsiteY2" fmla="*/ 307910 h 307910"/>
                    <a:gd name="connsiteX3" fmla="*/ 2211355 w 2211355"/>
                    <a:gd name="connsiteY3" fmla="*/ 0 h 307910"/>
                    <a:gd name="connsiteX4" fmla="*/ 65314 w 2211355"/>
                    <a:gd name="connsiteY4" fmla="*/ 9331 h 30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11355" h="307910">
                      <a:moveTo>
                        <a:pt x="0" y="0"/>
                      </a:moveTo>
                      <a:lnTo>
                        <a:pt x="755779" y="307910"/>
                      </a:lnTo>
                      <a:lnTo>
                        <a:pt x="1296955" y="307910"/>
                      </a:lnTo>
                      <a:lnTo>
                        <a:pt x="2211355" y="0"/>
                      </a:lnTo>
                      <a:lnTo>
                        <a:pt x="65314" y="9331"/>
                      </a:lnTo>
                    </a:path>
                  </a:pathLst>
                </a:custGeom>
                <a:pattFill prst="narHorz">
                  <a:fgClr>
                    <a:srgbClr val="FFC000"/>
                  </a:fgClr>
                  <a:bgClr>
                    <a:schemeClr val="bg1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8" name="Rectangle 17"/>
              <p:cNvSpPr/>
              <p:nvPr/>
            </p:nvSpPr>
            <p:spPr>
              <a:xfrm>
                <a:off x="4950313" y="5009664"/>
                <a:ext cx="2537929" cy="7262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987546" y="6313474"/>
                <a:ext cx="3938683" cy="5324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Prying Moment Induced by Eccentricity 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High peel stress in bondline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ight Arrow 36"/>
              <p:cNvSpPr/>
              <p:nvPr/>
            </p:nvSpPr>
            <p:spPr>
              <a:xfrm flipH="1">
                <a:off x="1721217" y="5317826"/>
                <a:ext cx="671805" cy="15862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ight Arrow 37"/>
              <p:cNvSpPr/>
              <p:nvPr/>
            </p:nvSpPr>
            <p:spPr>
              <a:xfrm>
                <a:off x="5032015" y="5446235"/>
                <a:ext cx="727788" cy="18419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4950312" y="5278124"/>
                <a:ext cx="325545" cy="622050"/>
              </a:xfrm>
              <a:custGeom>
                <a:avLst/>
                <a:gdLst>
                  <a:gd name="connsiteX0" fmla="*/ 0 w 160035"/>
                  <a:gd name="connsiteY0" fmla="*/ 0 h 429208"/>
                  <a:gd name="connsiteX1" fmla="*/ 130629 w 160035"/>
                  <a:gd name="connsiteY1" fmla="*/ 93306 h 429208"/>
                  <a:gd name="connsiteX2" fmla="*/ 158621 w 160035"/>
                  <a:gd name="connsiteY2" fmla="*/ 214604 h 429208"/>
                  <a:gd name="connsiteX3" fmla="*/ 149290 w 160035"/>
                  <a:gd name="connsiteY3" fmla="*/ 307910 h 429208"/>
                  <a:gd name="connsiteX4" fmla="*/ 93306 w 160035"/>
                  <a:gd name="connsiteY4" fmla="*/ 401216 h 429208"/>
                  <a:gd name="connsiteX5" fmla="*/ 37323 w 160035"/>
                  <a:gd name="connsiteY5" fmla="*/ 429208 h 42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035" h="429208">
                    <a:moveTo>
                      <a:pt x="0" y="0"/>
                    </a:moveTo>
                    <a:cubicBezTo>
                      <a:pt x="52096" y="28769"/>
                      <a:pt x="104192" y="57539"/>
                      <a:pt x="130629" y="93306"/>
                    </a:cubicBezTo>
                    <a:cubicBezTo>
                      <a:pt x="157066" y="129073"/>
                      <a:pt x="155511" y="178837"/>
                      <a:pt x="158621" y="214604"/>
                    </a:cubicBezTo>
                    <a:cubicBezTo>
                      <a:pt x="161731" y="250371"/>
                      <a:pt x="160176" y="276808"/>
                      <a:pt x="149290" y="307910"/>
                    </a:cubicBezTo>
                    <a:cubicBezTo>
                      <a:pt x="138404" y="339012"/>
                      <a:pt x="111967" y="381000"/>
                      <a:pt x="93306" y="401216"/>
                    </a:cubicBezTo>
                    <a:cubicBezTo>
                      <a:pt x="74645" y="421432"/>
                      <a:pt x="55984" y="425320"/>
                      <a:pt x="37323" y="429208"/>
                    </a:cubicBezTo>
                  </a:path>
                </a:pathLst>
              </a:custGeom>
              <a:noFill/>
              <a:ln w="5715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 flipH="1" flipV="1">
                <a:off x="3601129" y="4922711"/>
                <a:ext cx="588316" cy="1411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406C40E-5C20-4002-AE59-98D2088BFB90}"/>
                </a:ext>
              </a:extLst>
            </p:cNvPr>
            <p:cNvSpPr/>
            <p:nvPr/>
          </p:nvSpPr>
          <p:spPr bwMode="auto">
            <a:xfrm>
              <a:off x="4562283" y="4404143"/>
              <a:ext cx="2561006" cy="1503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61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Double-Sided Repair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597" y="821458"/>
            <a:ext cx="5829300" cy="344585"/>
          </a:xfrm>
        </p:spPr>
        <p:txBody>
          <a:bodyPr/>
          <a:lstStyle/>
          <a:p>
            <a:r>
              <a:rPr lang="en-US" dirty="0"/>
              <a:t>One-side repair patch remaining</a:t>
            </a:r>
          </a:p>
        </p:txBody>
      </p:sp>
      <p:pic>
        <p:nvPicPr>
          <p:cNvPr id="4" name="E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43601" y="2359125"/>
            <a:ext cx="6255554" cy="3521782"/>
          </a:xfrm>
          <a:prstGeom prst="rect">
            <a:avLst/>
          </a:prstGeom>
        </p:spPr>
      </p:pic>
      <p:pic>
        <p:nvPicPr>
          <p:cNvPr id="7" name="Dss5_Trim">
            <a:hlinkClick r:id="" action="ppaction://media"/>
            <a:extLst>
              <a:ext uri="{FF2B5EF4-FFF2-40B4-BE49-F238E27FC236}">
                <a16:creationId xmlns:a16="http://schemas.microsoft.com/office/drawing/2014/main" id="{86CBDFF1-F691-481D-AC73-550682BA912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1597" y="2629456"/>
            <a:ext cx="5299769" cy="2981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8E865F-B608-4803-8772-4C71C760B7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6462" y="413303"/>
            <a:ext cx="4010916" cy="12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81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 Mode Correlation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29" y="691910"/>
            <a:ext cx="6787142" cy="512469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744962" y="260902"/>
            <a:ext cx="4027938" cy="6216097"/>
            <a:chOff x="5611362" y="800497"/>
            <a:chExt cx="3121158" cy="51431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0357" r="35072" b="28078"/>
            <a:stretch/>
          </p:blipFill>
          <p:spPr>
            <a:xfrm rot="10800000">
              <a:off x="5611362" y="800497"/>
              <a:ext cx="3121158" cy="514310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14" t="1830" r="83468" b="51850"/>
            <a:stretch/>
          </p:blipFill>
          <p:spPr>
            <a:xfrm>
              <a:off x="5611362" y="842466"/>
              <a:ext cx="1052726" cy="1877977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804399" y="6004481"/>
            <a:ext cx="3672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Double-sided scarf with partial repair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24049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Bondline Progressive Failure Animation</a:t>
            </a:r>
          </a:p>
        </p:txBody>
      </p:sp>
      <p:pic>
        <p:nvPicPr>
          <p:cNvPr id="5" name="Bondline_SDV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8639" y="1018981"/>
            <a:ext cx="8594725" cy="4838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3217" y="507244"/>
            <a:ext cx="3672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Double-sided scarf with partial repair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0184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91469" y="825298"/>
            <a:ext cx="11430000" cy="4572000"/>
          </a:xfrm>
          <a:prstGeom prst="rect">
            <a:avLst/>
          </a:prstGeom>
        </p:spPr>
        <p:txBody>
          <a:bodyPr/>
          <a:lstStyle>
            <a:lvl1pPr marL="225425" indent="-225425" algn="l" defTabSz="885825" rtl="0" eaLnBrk="0" fontAlgn="base" hangingPunct="0">
              <a:spcBef>
                <a:spcPct val="0"/>
              </a:spcBef>
              <a:spcAft>
                <a:spcPts val="200"/>
              </a:spcAft>
              <a:buClr>
                <a:schemeClr val="accent2"/>
              </a:buClr>
              <a:buChar char="•"/>
              <a:defRPr sz="20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61963" indent="-176213" algn="l" defTabSz="885825" rtl="0" eaLnBrk="0" fontAlgn="base" hangingPunct="0">
              <a:spcBef>
                <a:spcPct val="0"/>
              </a:spcBef>
              <a:spcAft>
                <a:spcPts val="200"/>
              </a:spcAft>
              <a:buClr>
                <a:schemeClr val="accent2"/>
              </a:buClr>
              <a:buFont typeface="Arial" pitchFamily="34" charset="0"/>
              <a:buChar char="–"/>
              <a:defRPr sz="1600" b="1">
                <a:solidFill>
                  <a:srgbClr val="000000"/>
                </a:solidFill>
                <a:latin typeface="+mn-lt"/>
              </a:defRPr>
            </a:lvl2pPr>
            <a:lvl3pPr marL="738188" indent="-165100" algn="l" defTabSz="885825" rtl="0" eaLnBrk="0" fontAlgn="base" hangingPunct="0">
              <a:spcBef>
                <a:spcPct val="0"/>
              </a:spcBef>
              <a:spcAft>
                <a:spcPts val="200"/>
              </a:spcAft>
              <a:buClr>
                <a:schemeClr val="accent2"/>
              </a:buClr>
              <a:buFont typeface="Arial" pitchFamily="34" charset="0"/>
              <a:buChar char="•"/>
              <a:defRPr sz="1400" b="1">
                <a:solidFill>
                  <a:srgbClr val="000000"/>
                </a:solidFill>
                <a:latin typeface="+mn-lt"/>
              </a:defRPr>
            </a:lvl3pPr>
            <a:lvl4pPr marL="1025525" indent="-166688" algn="l" defTabSz="885825" rtl="0" eaLnBrk="0" fontAlgn="base" hangingPunct="0">
              <a:spcBef>
                <a:spcPts val="0"/>
              </a:spcBef>
              <a:spcAft>
                <a:spcPts val="200"/>
              </a:spcAft>
              <a:buChar char="–"/>
              <a:defRPr sz="1400" b="1">
                <a:solidFill>
                  <a:schemeClr val="tx1"/>
                </a:solidFill>
                <a:latin typeface="+mn-lt"/>
              </a:defRPr>
            </a:lvl4pPr>
            <a:lvl5pPr marL="1311275" indent="-166688" algn="l" defTabSz="885825" rtl="0" eaLnBrk="0" fontAlgn="base" hangingPunct="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5pPr>
            <a:lvl6pPr marL="1598613" indent="-166688" algn="l" defTabSz="885825" rtl="0" fontAlgn="base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Ø"/>
              <a:defRPr sz="1400">
                <a:solidFill>
                  <a:schemeClr val="tx1"/>
                </a:solidFill>
                <a:latin typeface="+mn-lt"/>
              </a:defRPr>
            </a:lvl6pPr>
            <a:lvl7pPr marL="1884363" indent="-173038" algn="l" defTabSz="885825" rtl="0" fontAlgn="base">
              <a:spcBef>
                <a:spcPct val="20000"/>
              </a:spcBef>
              <a:spcAft>
                <a:spcPts val="20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2225675" indent="-163513" algn="l" defTabSz="885825" rtl="0" fontAlgn="base">
              <a:spcBef>
                <a:spcPct val="20000"/>
              </a:spcBef>
              <a:spcAft>
                <a:spcPts val="200"/>
              </a:spcAft>
              <a:buChar char="•"/>
              <a:defRPr sz="1400">
                <a:solidFill>
                  <a:schemeClr val="tx1"/>
                </a:solidFill>
                <a:latin typeface="+mj-lt"/>
              </a:defRPr>
            </a:lvl8pPr>
            <a:lvl9pPr marL="3886200" indent="-228600" algn="l" defTabSz="885825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kern="0" dirty="0"/>
              <a:t>Introduction</a:t>
            </a:r>
          </a:p>
          <a:p>
            <a:pPr lvl="1">
              <a:spcAft>
                <a:spcPts val="600"/>
              </a:spcAft>
            </a:pPr>
            <a:r>
              <a:rPr lang="en-US" kern="0" dirty="0"/>
              <a:t>Boeing-FAA Collaborative Research Agreement</a:t>
            </a:r>
          </a:p>
          <a:p>
            <a:pPr lvl="1">
              <a:spcAft>
                <a:spcPts val="600"/>
              </a:spcAft>
            </a:pPr>
            <a:r>
              <a:rPr lang="en-US" kern="0" dirty="0"/>
              <a:t>Regulatory Requirements for Composite Bonded Repair</a:t>
            </a:r>
          </a:p>
          <a:p>
            <a:pPr>
              <a:spcAft>
                <a:spcPts val="600"/>
              </a:spcAft>
            </a:pPr>
            <a:r>
              <a:rPr lang="en-US" kern="0" dirty="0"/>
              <a:t>Progressive Failure Analysis Fundamentals</a:t>
            </a:r>
          </a:p>
          <a:p>
            <a:pPr lvl="1">
              <a:spcAft>
                <a:spcPts val="600"/>
              </a:spcAft>
            </a:pPr>
            <a:r>
              <a:rPr lang="en-US" kern="0" dirty="0">
                <a:sym typeface="Wingdings" panose="05000000000000000000" pitchFamily="2" charset="2"/>
              </a:rPr>
              <a:t>Composite Failure Theory &amp; Models</a:t>
            </a:r>
          </a:p>
          <a:p>
            <a:pPr lvl="1">
              <a:spcAft>
                <a:spcPts val="600"/>
              </a:spcAft>
            </a:pPr>
            <a:r>
              <a:rPr lang="en-US" kern="0" dirty="0">
                <a:sym typeface="Wingdings" panose="05000000000000000000" pitchFamily="2" charset="2"/>
              </a:rPr>
              <a:t>Adhesive Characterization &amp; Modeling</a:t>
            </a:r>
          </a:p>
          <a:p>
            <a:pPr lvl="1">
              <a:spcAft>
                <a:spcPts val="600"/>
              </a:spcAft>
            </a:pPr>
            <a:r>
              <a:rPr lang="en-US" kern="0" dirty="0">
                <a:sym typeface="Wingdings" panose="05000000000000000000" pitchFamily="2" charset="2"/>
              </a:rPr>
              <a:t>Automated Model Generation Tool</a:t>
            </a:r>
          </a:p>
          <a:p>
            <a:pPr>
              <a:spcAft>
                <a:spcPts val="600"/>
              </a:spcAft>
            </a:pPr>
            <a:r>
              <a:rPr lang="en-US" kern="0" dirty="0">
                <a:sym typeface="Wingdings" panose="05000000000000000000" pitchFamily="2" charset="2"/>
              </a:rPr>
              <a:t>Application Cases</a:t>
            </a:r>
          </a:p>
          <a:p>
            <a:pPr lvl="1">
              <a:spcAft>
                <a:spcPts val="600"/>
              </a:spcAft>
            </a:pPr>
            <a:r>
              <a:rPr lang="en-US" kern="0" dirty="0">
                <a:sym typeface="Wingdings" panose="05000000000000000000" pitchFamily="2" charset="2"/>
              </a:rPr>
              <a:t>Thermoset CFRP scarf repair with intact repair patch</a:t>
            </a:r>
          </a:p>
          <a:p>
            <a:pPr lvl="1">
              <a:spcAft>
                <a:spcPts val="600"/>
              </a:spcAft>
            </a:pPr>
            <a:r>
              <a:rPr lang="en-US" kern="0" dirty="0">
                <a:sym typeface="Wingdings" panose="05000000000000000000" pitchFamily="2" charset="2"/>
              </a:rPr>
              <a:t>Thermoset CFRP scarf repair without repair patch</a:t>
            </a:r>
          </a:p>
          <a:p>
            <a:pPr lvl="1">
              <a:spcAft>
                <a:spcPts val="600"/>
              </a:spcAft>
            </a:pPr>
            <a:r>
              <a:rPr lang="en-US" kern="0" dirty="0">
                <a:sym typeface="Wingdings" panose="05000000000000000000" pitchFamily="2" charset="2"/>
              </a:rPr>
              <a:t>Fiber oriented repair static strength</a:t>
            </a:r>
          </a:p>
          <a:p>
            <a:pPr>
              <a:spcAft>
                <a:spcPts val="600"/>
              </a:spcAft>
            </a:pPr>
            <a:r>
              <a:rPr lang="en-US" kern="0" dirty="0">
                <a:sym typeface="Wingdings" panose="05000000000000000000" pitchFamily="2" charset="2"/>
              </a:rPr>
              <a:t>Conclusions &amp; Future Work</a:t>
            </a:r>
          </a:p>
        </p:txBody>
      </p:sp>
    </p:spTree>
    <p:extLst>
      <p:ext uri="{BB962C8B-B14F-4D97-AF65-F5344CB8AC3E}">
        <p14:creationId xmlns:p14="http://schemas.microsoft.com/office/powerpoint/2010/main" val="335758079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846" y="289929"/>
            <a:ext cx="8401049" cy="6267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63759" y="342386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IS6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48669" y="4315684"/>
            <a:ext cx="1116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IS5, IS11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2769033" y="3953347"/>
            <a:ext cx="4355021" cy="4729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2769032" y="3219049"/>
            <a:ext cx="4355021" cy="4729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F3B0EC7-7BAF-4C7F-8433-2A75E7382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95" y="956643"/>
            <a:ext cx="4010916" cy="12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3178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17" y="253072"/>
            <a:ext cx="12192000" cy="557213"/>
          </a:xfrm>
        </p:spPr>
        <p:txBody>
          <a:bodyPr/>
          <a:lstStyle/>
          <a:p>
            <a:r>
              <a:rPr lang="en-US" dirty="0"/>
              <a:t>Strain Gage Correlation  (Gages 6, 5, 11)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689" y="1182602"/>
            <a:ext cx="9144000" cy="51475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2215" y="244542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57961" y="3249440"/>
            <a:ext cx="1116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IS5, IS11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63598" y="4604613"/>
            <a:ext cx="3528595" cy="36933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100% Applied Strain = 12,500 </a:t>
            </a:r>
            <a:r>
              <a:rPr lang="en-US" dirty="0">
                <a:latin typeface="Symbol" panose="05050102010706020507" pitchFamily="18" charset="2"/>
              </a:rPr>
              <a:t>me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9532660" y="2734677"/>
            <a:ext cx="18662" cy="2491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169353" y="1443653"/>
            <a:ext cx="3672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Double-sided scarf with partial repair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E2E0CE-D706-47F6-8D75-C1851CB66A6A}"/>
              </a:ext>
            </a:extLst>
          </p:cNvPr>
          <p:cNvSpPr/>
          <p:nvPr/>
        </p:nvSpPr>
        <p:spPr bwMode="auto">
          <a:xfrm>
            <a:off x="6400800" y="5521312"/>
            <a:ext cx="4295423" cy="8088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90AF17-EFF8-4430-B200-FAE09BE144B1}"/>
              </a:ext>
            </a:extLst>
          </p:cNvPr>
          <p:cNvSpPr txBox="1"/>
          <p:nvPr/>
        </p:nvSpPr>
        <p:spPr>
          <a:xfrm>
            <a:off x="4354017" y="5410273"/>
            <a:ext cx="60430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fraction of applied far-field Strain</a:t>
            </a:r>
          </a:p>
        </p:txBody>
      </p:sp>
    </p:spTree>
    <p:extLst>
      <p:ext uri="{BB962C8B-B14F-4D97-AF65-F5344CB8AC3E}">
        <p14:creationId xmlns:p14="http://schemas.microsoft.com/office/powerpoint/2010/main" val="109240617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kern="100" dirty="0"/>
              <a:t>Remove only overlap plies in the fiber direction</a:t>
            </a:r>
          </a:p>
          <a:p>
            <a:r>
              <a:rPr lang="en-US" sz="1800" kern="100" dirty="0"/>
              <a:t>Results in ~40% reduction in the tapered area of the scarf</a:t>
            </a:r>
          </a:p>
          <a:p>
            <a:r>
              <a:rPr lang="en-US" sz="1800" kern="100" dirty="0"/>
              <a:t>Being investigated by European aerospace companies/consortiums</a:t>
            </a:r>
          </a:p>
          <a:p>
            <a:r>
              <a:rPr lang="en-US" sz="1800" kern="100" dirty="0"/>
              <a:t>Limited published work shows potential strength equivalence to conventional taper scarfs (joint coupon tests) </a:t>
            </a:r>
          </a:p>
          <a:p>
            <a:r>
              <a:rPr lang="en-US" sz="1800" dirty="0"/>
              <a:t>Use of automated material removal processes for reduced footprint</a:t>
            </a:r>
          </a:p>
          <a:p>
            <a:r>
              <a:rPr lang="en-US" sz="1800" dirty="0"/>
              <a:t>Reduces skill level needed to perform high quality scarf</a:t>
            </a:r>
          </a:p>
          <a:p>
            <a:r>
              <a:rPr lang="en-US" sz="1800" dirty="0"/>
              <a:t>Increases accuracy and speed of material removal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kern="1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kern="100" dirty="0"/>
          </a:p>
          <a:p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303" y="3299639"/>
            <a:ext cx="4456187" cy="2768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66" r="32320"/>
          <a:stretch/>
        </p:blipFill>
        <p:spPr>
          <a:xfrm>
            <a:off x="7783393" y="3658122"/>
            <a:ext cx="2392563" cy="238148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1310" y="193388"/>
            <a:ext cx="12192000" cy="557213"/>
          </a:xfrm>
          <a:prstGeom prst="rect">
            <a:avLst/>
          </a:prstGeom>
        </p:spPr>
        <p:txBody>
          <a:bodyPr/>
          <a:lstStyle>
            <a:lvl1pPr algn="l" defTabSz="885825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lang="en-US" sz="2800" b="1" dirty="0">
                <a:solidFill>
                  <a:srgbClr val="009B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defRPr>
            </a:lvl1pPr>
            <a:lvl2pPr algn="l" defTabSz="885825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defTabSz="885825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defTabSz="885825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defTabSz="885825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defTabSz="885825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defTabSz="885825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defTabSz="885825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defTabSz="885825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kern="0" dirty="0"/>
              <a:t>Automated Fiber-Oriented Repairs</a:t>
            </a:r>
          </a:p>
        </p:txBody>
      </p:sp>
    </p:spTree>
    <p:extLst>
      <p:ext uri="{BB962C8B-B14F-4D97-AF65-F5344CB8AC3E}">
        <p14:creationId xmlns:p14="http://schemas.microsoft.com/office/powerpoint/2010/main" val="308880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5617" y="287097"/>
            <a:ext cx="12192000" cy="557213"/>
          </a:xfrm>
          <a:prstGeom prst="rect">
            <a:avLst/>
          </a:prstGeom>
        </p:spPr>
        <p:txBody>
          <a:bodyPr/>
          <a:lstStyle>
            <a:lvl1pPr algn="l" defTabSz="885825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lang="en-US" sz="2800" b="1" dirty="0">
                <a:solidFill>
                  <a:srgbClr val="009B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defRPr>
            </a:lvl1pPr>
            <a:lvl2pPr algn="l" defTabSz="885825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defTabSz="885825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defTabSz="885825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defTabSz="885825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defTabSz="885825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defTabSz="885825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defTabSz="885825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defTabSz="885825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kern="0"/>
              <a:t>Automated Fiber Oriented repair testing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572434" y="733629"/>
            <a:ext cx="106077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Demonstrate equivalency between fiber oriented scarf and traditional scarf - proof of concept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58" y="1197827"/>
            <a:ext cx="9925050" cy="2257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1225" y="3455252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/>
              <a:t>Panel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18439" y="3455252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/>
              <a:t>Panel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26380" y="3455252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/>
              <a:t>Panels 3 and 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735484" y="3758376"/>
            <a:ext cx="2266812" cy="14801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789261" y="3742425"/>
            <a:ext cx="2286435" cy="15120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970360" y="3783464"/>
            <a:ext cx="2229732" cy="1429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074" t="46605" r="1891" b="37900"/>
          <a:stretch/>
        </p:blipFill>
        <p:spPr>
          <a:xfrm>
            <a:off x="5069723" y="5889613"/>
            <a:ext cx="1729871" cy="6508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94425" y="5383181"/>
            <a:ext cx="1158240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050" dirty="0"/>
              <a:t>Taper Repair Geometry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6151" y="5383181"/>
            <a:ext cx="1356762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050" dirty="0"/>
              <a:t>Stepped Repair Geometry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8" t="46775" r="54466" b="37900"/>
          <a:stretch/>
        </p:blipFill>
        <p:spPr>
          <a:xfrm>
            <a:off x="1847057" y="5893183"/>
            <a:ext cx="1737692" cy="6437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513" t="80387" r="1825" b="3978"/>
          <a:stretch/>
        </p:blipFill>
        <p:spPr>
          <a:xfrm>
            <a:off x="8226381" y="5886672"/>
            <a:ext cx="1713753" cy="65675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437870" y="5383181"/>
            <a:ext cx="1327249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050" dirty="0"/>
              <a:t>Fiber-Oriented Repair Geometry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189559" y="254363"/>
            <a:ext cx="5151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dirty="0">
                <a:latin typeface="+mj-lt"/>
                <a:ea typeface="MS Mincho" panose="02020609040205080304" pitchFamily="49" charset="-128"/>
              </a:rPr>
              <a:t>[±45</a:t>
            </a:r>
            <a:r>
              <a:rPr lang="en-GB" sz="2000" baseline="-25000" dirty="0">
                <a:latin typeface="+mj-lt"/>
                <a:ea typeface="MS Mincho" panose="02020609040205080304" pitchFamily="49" charset="-128"/>
              </a:rPr>
              <a:t>fabric</a:t>
            </a:r>
            <a:r>
              <a:rPr lang="en-GB" sz="2000" dirty="0">
                <a:latin typeface="+mj-lt"/>
                <a:ea typeface="MS Mincho" panose="02020609040205080304" pitchFamily="49" charset="-128"/>
              </a:rPr>
              <a:t>/-45</a:t>
            </a:r>
            <a:r>
              <a:rPr lang="en-GB" sz="20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GB" sz="2000" dirty="0">
                <a:latin typeface="+mj-lt"/>
                <a:ea typeface="MS Mincho" panose="02020609040205080304" pitchFamily="49" charset="-128"/>
              </a:rPr>
              <a:t>/90</a:t>
            </a:r>
            <a:r>
              <a:rPr lang="en-GB" sz="20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GB" sz="2000" dirty="0">
                <a:latin typeface="+mj-lt"/>
                <a:ea typeface="MS Mincho" panose="02020609040205080304" pitchFamily="49" charset="-128"/>
              </a:rPr>
              <a:t>/45</a:t>
            </a:r>
            <a:r>
              <a:rPr lang="en-GB" sz="20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GB" sz="2000" dirty="0">
                <a:latin typeface="+mj-lt"/>
                <a:ea typeface="MS Mincho" panose="02020609040205080304" pitchFamily="49" charset="-128"/>
              </a:rPr>
              <a:t>/0</a:t>
            </a:r>
            <a:r>
              <a:rPr lang="en-GB" sz="20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GB" sz="2000" dirty="0">
                <a:latin typeface="+mj-lt"/>
                <a:ea typeface="MS Mincho" panose="02020609040205080304" pitchFamily="49" charset="-128"/>
              </a:rPr>
              <a:t>/-45</a:t>
            </a:r>
            <a:r>
              <a:rPr lang="en-GB" sz="20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GB" sz="2000" dirty="0">
                <a:latin typeface="+mj-lt"/>
                <a:ea typeface="MS Mincho" panose="02020609040205080304" pitchFamily="49" charset="-128"/>
              </a:rPr>
              <a:t>/90</a:t>
            </a:r>
            <a:r>
              <a:rPr lang="en-GB" sz="20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GB" sz="2000" dirty="0">
                <a:latin typeface="+mj-lt"/>
                <a:ea typeface="MS Mincho" panose="02020609040205080304" pitchFamily="49" charset="-128"/>
              </a:rPr>
              <a:t>/45</a:t>
            </a:r>
            <a:r>
              <a:rPr lang="en-GB" sz="20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GB" sz="2000" dirty="0">
                <a:latin typeface="+mj-lt"/>
                <a:ea typeface="MS Mincho" panose="02020609040205080304" pitchFamily="49" charset="-128"/>
              </a:rPr>
              <a:t>/0</a:t>
            </a:r>
            <a:r>
              <a:rPr lang="en-GB" sz="20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GB" sz="2000" dirty="0">
                <a:latin typeface="+mj-lt"/>
                <a:ea typeface="MS Mincho" panose="02020609040205080304" pitchFamily="49" charset="-128"/>
              </a:rPr>
              <a:t>]</a:t>
            </a:r>
            <a:r>
              <a:rPr lang="en-GB" sz="2000" baseline="-25000" dirty="0">
                <a:latin typeface="+mj-lt"/>
                <a:ea typeface="MS Mincho" panose="02020609040205080304" pitchFamily="49" charset="-128"/>
              </a:rPr>
              <a:t>s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485121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0BCFBC-F67D-4CE0-94AB-9DD36FFF8974}"/>
              </a:ext>
            </a:extLst>
          </p:cNvPr>
          <p:cNvSpPr/>
          <p:nvPr/>
        </p:nvSpPr>
        <p:spPr bwMode="auto">
          <a:xfrm>
            <a:off x="1325316" y="5488354"/>
            <a:ext cx="9167868" cy="4616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90086" y="5084728"/>
            <a:ext cx="11966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dirty="0">
                <a:latin typeface="+mj-lt"/>
                <a:cs typeface="Times New Roman" panose="02020603050405020304" pitchFamily="18" charset="0"/>
              </a:rPr>
              <a:t>Open-hole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108" y="5862427"/>
            <a:ext cx="1802236" cy="33772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074" t="46605" r="1891" b="37900"/>
          <a:stretch/>
        </p:blipFill>
        <p:spPr>
          <a:xfrm>
            <a:off x="5888349" y="5608082"/>
            <a:ext cx="1729871" cy="65087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926751" y="5107811"/>
            <a:ext cx="1434538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050" dirty="0"/>
              <a:t>Conventional Taper Repair Geometry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11585" y="5136943"/>
            <a:ext cx="1356762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050" dirty="0"/>
              <a:t>Stepped Repair Geometry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8" t="46775" r="54466" b="37900"/>
          <a:stretch/>
        </p:blipFill>
        <p:spPr>
          <a:xfrm>
            <a:off x="3706700" y="5603825"/>
            <a:ext cx="1737692" cy="64373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513" t="80387" r="1825" b="3978"/>
          <a:stretch/>
        </p:blipFill>
        <p:spPr>
          <a:xfrm>
            <a:off x="8131377" y="5575475"/>
            <a:ext cx="1713753" cy="656753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315640" y="5107811"/>
            <a:ext cx="1327249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050" dirty="0"/>
              <a:t>Fiber-Oriented Repair Geometry</a:t>
            </a:r>
          </a:p>
        </p:txBody>
      </p:sp>
      <p:graphicFrame>
        <p:nvGraphicFramePr>
          <p:cNvPr id="18" name="Char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7239652"/>
              </p:ext>
            </p:extLst>
          </p:nvPr>
        </p:nvGraphicFramePr>
        <p:xfrm>
          <a:off x="2090086" y="1040317"/>
          <a:ext cx="7350404" cy="402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05" y="261962"/>
            <a:ext cx="12192000" cy="557213"/>
          </a:xfrm>
        </p:spPr>
        <p:txBody>
          <a:bodyPr/>
          <a:lstStyle/>
          <a:p>
            <a:r>
              <a:rPr lang="en-US" dirty="0">
                <a:latin typeface="+mj-lt"/>
                <a:cs typeface="Times New Roman" panose="02020603050405020304" pitchFamily="18" charset="0"/>
              </a:rPr>
              <a:t>Stepped vs. Taper, Conventional vs Fiber-Oriented Repairs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917" y="671332"/>
            <a:ext cx="11658600" cy="528386"/>
          </a:xfrm>
        </p:spPr>
        <p:txBody>
          <a:bodyPr/>
          <a:lstStyle/>
          <a:p>
            <a:r>
              <a:rPr lang="en-US" dirty="0"/>
              <a:t>Conclusion: Fiber-oriented repair is viable. It restores panel strength to120% of OHT</a:t>
            </a:r>
          </a:p>
        </p:txBody>
      </p:sp>
    </p:spTree>
    <p:extLst>
      <p:ext uri="{BB962C8B-B14F-4D97-AF65-F5344CB8AC3E}">
        <p14:creationId xmlns:p14="http://schemas.microsoft.com/office/powerpoint/2010/main" val="198395281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645920" y="5591874"/>
            <a:ext cx="9144000" cy="96229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 b="1"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7288" y="642173"/>
            <a:ext cx="4049086" cy="26041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1234244" y="3316904"/>
            <a:ext cx="4049085" cy="2698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700" y="622724"/>
            <a:ext cx="4292894" cy="2596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700" y="3357950"/>
            <a:ext cx="4409860" cy="2648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321" y="2500304"/>
            <a:ext cx="997520" cy="15565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15924" y="1759573"/>
            <a:ext cx="1201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OML Side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37597" y="4639708"/>
            <a:ext cx="10865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IML Side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8900" y="6024937"/>
            <a:ext cx="8227601" cy="61555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Damage Sequence Predicted By PFA:</a:t>
            </a:r>
          </a:p>
          <a:p>
            <a:pPr marL="342900" indent="-342900" algn="ctr"/>
            <a:r>
              <a:rPr lang="en-US" sz="1600" dirty="0"/>
              <a:t>Bondline Failure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Fiber Breakage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Net-Section Panel Failure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8497" y="84960"/>
            <a:ext cx="12192000" cy="557213"/>
          </a:xfrm>
        </p:spPr>
        <p:txBody>
          <a:bodyPr/>
          <a:lstStyle/>
          <a:p>
            <a:r>
              <a:rPr lang="en-US" dirty="0"/>
              <a:t>Panel 2, Stepped Scarf with Repair:  Failure Mode Comparison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3012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5DF86-BCDB-4E64-92DA-722559C15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704A3-9D54-4909-952C-B384A3B55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4935"/>
            <a:ext cx="11658600" cy="5828368"/>
          </a:xfrm>
        </p:spPr>
        <p:txBody>
          <a:bodyPr/>
          <a:lstStyle/>
          <a:p>
            <a:r>
              <a:rPr lang="en-US" dirty="0"/>
              <a:t>Progressive failure analysis (PFA) correlated well with composite bonded repairs with or without repair patch.</a:t>
            </a:r>
          </a:p>
          <a:p>
            <a:endParaRPr lang="en-US" dirty="0"/>
          </a:p>
          <a:p>
            <a:r>
              <a:rPr lang="en-US" dirty="0"/>
              <a:t>With the aid from building block composite ply-level testing and adhesive testing, PFA can be utilized to enable smart testing. In applying Hashin failure criteria, be aware: </a:t>
            </a:r>
          </a:p>
          <a:p>
            <a:pPr lvl="1"/>
            <a:r>
              <a:rPr lang="en-US" dirty="0"/>
              <a:t>Lamina level strength testing required</a:t>
            </a:r>
          </a:p>
          <a:p>
            <a:pPr lvl="1"/>
            <a:r>
              <a:rPr lang="en-US" dirty="0"/>
              <a:t>Delamination not explicitly accounted for (can be incorporated albeit computationally expensive)</a:t>
            </a:r>
          </a:p>
          <a:p>
            <a:pPr lvl="1"/>
            <a:endParaRPr lang="en-US" dirty="0"/>
          </a:p>
          <a:p>
            <a:r>
              <a:rPr lang="en-US" dirty="0"/>
              <a:t>Future Work: Safety and Durability of Configured Composite Structural Repair</a:t>
            </a:r>
          </a:p>
          <a:p>
            <a:pPr lvl="1"/>
            <a:r>
              <a:rPr lang="en-US" dirty="0"/>
              <a:t>152” x 60” , 5- stringer Test Panel Capability</a:t>
            </a:r>
          </a:p>
          <a:p>
            <a:pPr lvl="1"/>
            <a:r>
              <a:rPr lang="en-US" dirty="0"/>
              <a:t>Shear, Bending and Torsion loading capability</a:t>
            </a:r>
          </a:p>
          <a:p>
            <a:pPr lvl="1"/>
            <a:r>
              <a:rPr lang="en-US" dirty="0"/>
              <a:t>Up to 3,390,000 lbs anticipated load in the panel</a:t>
            </a:r>
          </a:p>
          <a:p>
            <a:pPr lvl="1"/>
            <a:r>
              <a:rPr lang="en-US" dirty="0"/>
              <a:t>Based on typical wide body mid-span wing panel</a:t>
            </a:r>
          </a:p>
          <a:p>
            <a:pPr lvl="1"/>
            <a:r>
              <a:rPr lang="en-US" dirty="0"/>
              <a:t>Sized for residual strength testing up to</a:t>
            </a:r>
          </a:p>
          <a:p>
            <a:pPr lvl="1"/>
            <a:r>
              <a:rPr lang="en-US" dirty="0"/>
              <a:t>10,000 microstrain compression</a:t>
            </a:r>
          </a:p>
          <a:p>
            <a:pPr lvl="1"/>
            <a:r>
              <a:rPr lang="en-US" dirty="0"/>
              <a:t>10,000 microstrain tension axially </a:t>
            </a:r>
          </a:p>
          <a:p>
            <a:pPr lvl="1"/>
            <a:r>
              <a:rPr lang="en-US" dirty="0"/>
              <a:t>6,000 microstrain shear</a:t>
            </a:r>
          </a:p>
          <a:p>
            <a:pPr lvl="1"/>
            <a:r>
              <a:rPr lang="en-US" dirty="0"/>
              <a:t>Fatigue spectrum test capability</a:t>
            </a:r>
          </a:p>
          <a:p>
            <a:pPr marL="285750" lvl="1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98F5F8-5C9E-4454-8795-F6083E49A0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815" y="3809119"/>
            <a:ext cx="5110385" cy="280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7929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04054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– Importance of Repair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4935"/>
            <a:ext cx="4871720" cy="5159984"/>
          </a:xfrm>
        </p:spPr>
        <p:txBody>
          <a:bodyPr/>
          <a:lstStyle/>
          <a:p>
            <a:r>
              <a:rPr lang="en-US" dirty="0"/>
              <a:t>China Airline Flight Cl611 In-Flight breakup over the Taiwan Strait, May 25, 2002</a:t>
            </a:r>
          </a:p>
          <a:p>
            <a:r>
              <a:rPr lang="en-US" dirty="0"/>
              <a:t>Boeing 747-200, B-18255</a:t>
            </a:r>
          </a:p>
          <a:p>
            <a:r>
              <a:rPr lang="en-US" dirty="0"/>
              <a:t>Cause:</a:t>
            </a:r>
          </a:p>
          <a:p>
            <a:pPr lvl="1"/>
            <a:r>
              <a:rPr lang="en-US" dirty="0"/>
              <a:t>Tail strike (in Year 1980) damage in Section 46 was NOT removed (trimmed) </a:t>
            </a:r>
          </a:p>
          <a:p>
            <a:pPr lvl="1"/>
            <a:r>
              <a:rPr lang="en-US" dirty="0"/>
              <a:t>Repair doubler did NOT extend sufficiently beyond the entire damaged area</a:t>
            </a:r>
          </a:p>
          <a:p>
            <a:pPr lvl="1"/>
            <a:r>
              <a:rPr lang="en-US" dirty="0"/>
              <a:t>C/D Checks did not find cracks in 22 years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097" y="563226"/>
            <a:ext cx="3905321" cy="4562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21"/>
          <a:stretch/>
        </p:blipFill>
        <p:spPr>
          <a:xfrm>
            <a:off x="4925711" y="2924605"/>
            <a:ext cx="3264560" cy="31842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74187" y="4602163"/>
            <a:ext cx="1845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.063 2024-T3</a:t>
            </a:r>
          </a:p>
          <a:p>
            <a:r>
              <a:rPr lang="en-US" sz="1400" dirty="0"/>
              <a:t>Bolted doubler repair</a:t>
            </a:r>
          </a:p>
        </p:txBody>
      </p:sp>
      <p:sp>
        <p:nvSpPr>
          <p:cNvPr id="8" name="Text Placeholder 8"/>
          <p:cNvSpPr txBox="1">
            <a:spLocks/>
          </p:cNvSpPr>
          <p:nvPr/>
        </p:nvSpPr>
        <p:spPr>
          <a:xfrm>
            <a:off x="838200" y="6136841"/>
            <a:ext cx="10515600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91440" rIns="91440" bIns="91440" anchor="b" anchorCtr="0"/>
          <a:lstStyle>
            <a:lvl1pPr marL="0" indent="0" algn="ctr" defTabSz="820738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None/>
              <a:defRPr sz="18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88925" indent="-173038" algn="l" defTabSz="82073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508000" indent="-184150" algn="l" defTabSz="820738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803275" indent="-225425" algn="l" defTabSz="820738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957263" indent="-163513" algn="l" defTabSz="820738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  <a:lvl6pPr marL="1414463" indent="-163513" algn="l" defTabSz="820738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1871663" indent="-163513" algn="l" defTabSz="820738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328863" indent="-163513" algn="l" defTabSz="820738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2786063" indent="-163513" algn="l" defTabSz="820738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Safety of Flight Depends on Proper Repair, Substantiation &amp; Inspection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8744961" y="130994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Ref: ASC-AOR-05-02-001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4412387" y="4782359"/>
            <a:ext cx="1441037" cy="47844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864" y="825778"/>
            <a:ext cx="2649720" cy="1945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4437" y="5188283"/>
            <a:ext cx="3850195" cy="86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189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296" y="2674793"/>
            <a:ext cx="4508064" cy="3242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773" y="121758"/>
            <a:ext cx="11615760" cy="777672"/>
          </a:xfrm>
        </p:spPr>
        <p:txBody>
          <a:bodyPr/>
          <a:lstStyle/>
          <a:p>
            <a:r>
              <a:rPr lang="en-US" dirty="0"/>
              <a:t>FAA-Boeing CRADA</a:t>
            </a:r>
            <a:br>
              <a:rPr lang="en-US" dirty="0"/>
            </a:br>
            <a:r>
              <a:rPr lang="en-US" dirty="0"/>
              <a:t>2007 – 2017: Bonded Repair on Metallic Structures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725" y="2943893"/>
            <a:ext cx="5613541" cy="3120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9104" y="4350716"/>
            <a:ext cx="1835695" cy="972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121" y="4295874"/>
            <a:ext cx="1305141" cy="696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8459" y="844595"/>
            <a:ext cx="5420074" cy="20123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381" y="997704"/>
            <a:ext cx="3711019" cy="17061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5510" y="5316266"/>
            <a:ext cx="2228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Joint FAA-Boeing FASTER Test Fixture</a:t>
            </a:r>
          </a:p>
        </p:txBody>
      </p:sp>
      <p:sp>
        <p:nvSpPr>
          <p:cNvPr id="14" name="Text Placeholder 8"/>
          <p:cNvSpPr txBox="1">
            <a:spLocks/>
          </p:cNvSpPr>
          <p:nvPr/>
        </p:nvSpPr>
        <p:spPr>
          <a:xfrm>
            <a:off x="838200" y="6113097"/>
            <a:ext cx="10515600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91440" rIns="91440" bIns="91440" anchor="b" anchorCtr="0"/>
          <a:lstStyle>
            <a:lvl1pPr marL="0" indent="0" algn="ctr" defTabSz="820738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None/>
              <a:defRPr sz="18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88925" indent="-173038" algn="l" defTabSz="82073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508000" indent="-184150" algn="l" defTabSz="820738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803275" indent="-225425" algn="l" defTabSz="820738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957263" indent="-163513" algn="l" defTabSz="820738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  <a:lvl6pPr marL="1414463" indent="-163513" algn="l" defTabSz="820738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1871663" indent="-163513" algn="l" defTabSz="820738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328863" indent="-163513" algn="l" defTabSz="820738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2786063" indent="-163513" algn="l" defTabSz="820738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Well Designed &amp; Executed Bonded Repair Can Suppress Crack Growth Rate to Zero</a:t>
            </a:r>
          </a:p>
        </p:txBody>
      </p:sp>
    </p:spTree>
    <p:extLst>
      <p:ext uri="{BB962C8B-B14F-4D97-AF65-F5344CB8AC3E}">
        <p14:creationId xmlns:p14="http://schemas.microsoft.com/office/powerpoint/2010/main" val="383308026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7833" y="2104980"/>
            <a:ext cx="1311304" cy="21144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192490" y="492858"/>
            <a:ext cx="2286435" cy="15120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6724" y="2447870"/>
            <a:ext cx="2733981" cy="14535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302" y="4434735"/>
            <a:ext cx="1995053" cy="1495626"/>
          </a:xfrm>
          <a:prstGeom prst="rect">
            <a:avLst/>
          </a:prstGeom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662860" y="1204315"/>
            <a:ext cx="4934869" cy="19277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v"/>
              <a:defRPr sz="36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j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+mj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j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333399"/>
              </a:buClr>
              <a:buNone/>
              <a:defRPr/>
            </a:pPr>
            <a:endParaRPr lang="en-US" sz="1800" kern="0" dirty="0">
              <a:solidFill>
                <a:srgbClr val="002060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1679548" y="2631170"/>
            <a:ext cx="4447392" cy="27386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v"/>
              <a:defRPr sz="36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j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+mj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j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333399"/>
              </a:buClr>
              <a:defRPr/>
            </a:pPr>
            <a:endParaRPr lang="en-US" sz="2000" kern="0" dirty="0">
              <a:solidFill>
                <a:srgbClr val="002060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679548" y="236203"/>
            <a:ext cx="8670282" cy="54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sz="3200" kern="0" dirty="0"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20" name="WordArt 15"/>
          <p:cNvSpPr>
            <a:spLocks noChangeArrowheads="1" noChangeShapeType="1" noTextEdit="1"/>
          </p:cNvSpPr>
          <p:nvPr/>
        </p:nvSpPr>
        <p:spPr bwMode="auto">
          <a:xfrm>
            <a:off x="9314157" y="592902"/>
            <a:ext cx="2520176" cy="5036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Bonded Repairs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2250" y="4434978"/>
            <a:ext cx="2286000" cy="1511597"/>
          </a:xfrm>
          <a:prstGeom prst="rect">
            <a:avLst/>
          </a:prstGeom>
        </p:spPr>
      </p:pic>
      <p:sp>
        <p:nvSpPr>
          <p:cNvPr id="26" name="WordArt 17"/>
          <p:cNvSpPr>
            <a:spLocks noChangeArrowheads="1" noChangeShapeType="1" noTextEdit="1"/>
          </p:cNvSpPr>
          <p:nvPr/>
        </p:nvSpPr>
        <p:spPr bwMode="auto">
          <a:xfrm>
            <a:off x="8801282" y="4384621"/>
            <a:ext cx="1677643" cy="410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Inspections</a:t>
            </a:r>
          </a:p>
        </p:txBody>
      </p:sp>
      <p:sp>
        <p:nvSpPr>
          <p:cNvPr id="24" name="WordArt 17"/>
          <p:cNvSpPr>
            <a:spLocks noChangeArrowheads="1" noChangeShapeType="1" noTextEdit="1"/>
          </p:cNvSpPr>
          <p:nvPr/>
        </p:nvSpPr>
        <p:spPr bwMode="auto">
          <a:xfrm>
            <a:off x="7600585" y="2168191"/>
            <a:ext cx="3309115" cy="5391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Testing &amp; Analysis</a:t>
            </a:r>
          </a:p>
        </p:txBody>
      </p:sp>
      <p:sp>
        <p:nvSpPr>
          <p:cNvPr id="3" name="Curved Left Arrow 2"/>
          <p:cNvSpPr/>
          <p:nvPr/>
        </p:nvSpPr>
        <p:spPr bwMode="auto">
          <a:xfrm rot="19988664">
            <a:off x="11062180" y="1234762"/>
            <a:ext cx="969428" cy="1446474"/>
          </a:xfrm>
          <a:prstGeom prst="curvedLeftArrow">
            <a:avLst>
              <a:gd name="adj1" fmla="val 18985"/>
              <a:gd name="adj2" fmla="val 37101"/>
              <a:gd name="adj3" fmla="val 27948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85750" algn="ctr" fontAlgn="base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65000"/>
              <a:buFont typeface="Wingdings" pitchFamily="2" charset="2"/>
              <a:buChar char="u"/>
              <a:defRPr/>
            </a:pPr>
            <a:endParaRPr lang="en-US" sz="2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" name="Curved Left Arrow 2"/>
          <p:cNvSpPr/>
          <p:nvPr/>
        </p:nvSpPr>
        <p:spPr bwMode="auto">
          <a:xfrm rot="657444" flipH="1">
            <a:off x="6708982" y="3269325"/>
            <a:ext cx="663819" cy="1499312"/>
          </a:xfrm>
          <a:prstGeom prst="curvedLeftArrow">
            <a:avLst>
              <a:gd name="adj1" fmla="val 18985"/>
              <a:gd name="adj2" fmla="val 37101"/>
              <a:gd name="adj3" fmla="val 27948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85750" algn="ctr" fontAlgn="base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65000"/>
              <a:buFont typeface="Wingdings" pitchFamily="2" charset="2"/>
              <a:buChar char="u"/>
              <a:defRPr/>
            </a:pPr>
            <a:endParaRPr lang="en-US" sz="2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Times New Roman" panose="02020603050405020304" pitchFamily="18" charset="0"/>
              </a:rPr>
              <a:t>Bonded Repairs to Primary Composite Panels</a:t>
            </a:r>
            <a:br>
              <a:rPr lang="en-US" dirty="0">
                <a:latin typeface="Arial"/>
                <a:cs typeface="Times New Roman" panose="02020603050405020304" pitchFamily="18" charset="0"/>
              </a:rPr>
            </a:br>
            <a:r>
              <a:rPr lang="en-US" dirty="0">
                <a:latin typeface="Arial"/>
                <a:cs typeface="Times New Roman" panose="02020603050405020304" pitchFamily="18" charset="0"/>
              </a:rPr>
              <a:t>2018-Present</a:t>
            </a:r>
            <a:br>
              <a:rPr lang="en-US" dirty="0">
                <a:latin typeface="Arial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2214" y="980260"/>
            <a:ext cx="6454868" cy="5526375"/>
          </a:xfrm>
        </p:spPr>
        <p:txBody>
          <a:bodyPr/>
          <a:lstStyle/>
          <a:p>
            <a:pPr>
              <a:buClr>
                <a:srgbClr val="333399"/>
              </a:buClr>
              <a:defRPr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Objective </a:t>
            </a:r>
          </a:p>
          <a:p>
            <a:pPr lvl="1">
              <a:buClr>
                <a:srgbClr val="333399"/>
              </a:buClr>
              <a:defRPr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Study fatigue and residual strength performance of bonded repairs to representative composite structures</a:t>
            </a:r>
          </a:p>
          <a:p>
            <a:pPr lvl="1">
              <a:buClr>
                <a:srgbClr val="333399"/>
              </a:buClr>
              <a:defRPr/>
            </a:pPr>
            <a:endParaRPr lang="en-US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buClr>
                <a:srgbClr val="333399"/>
              </a:buClr>
              <a:defRPr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Tasks</a:t>
            </a:r>
            <a:endParaRPr lang="en-US" b="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lvl="1">
              <a:buClr>
                <a:srgbClr val="333399"/>
              </a:buClr>
              <a:defRPr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Assess damage tolerance capabilities and long-term airworthiness of bonded repairs</a:t>
            </a:r>
          </a:p>
          <a:p>
            <a:pPr lvl="1">
              <a:buClr>
                <a:srgbClr val="333399"/>
              </a:buClr>
              <a:defRPr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Assess the ability of Structural Health Monitoring (SHM) and Non-Destructive Inspection (NDI) technologies to monitor repair integrity</a:t>
            </a:r>
          </a:p>
          <a:p>
            <a:pPr lvl="1">
              <a:buClr>
                <a:srgbClr val="333399"/>
              </a:buClr>
              <a:defRPr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Verify and calibrate analysis methods used to analyze and design bonded repairs</a:t>
            </a:r>
          </a:p>
          <a:p>
            <a:pPr lvl="1">
              <a:buClr>
                <a:srgbClr val="333399"/>
              </a:buClr>
              <a:defRPr/>
            </a:pPr>
            <a:endParaRPr lang="en-US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buClr>
                <a:srgbClr val="333399"/>
              </a:buClr>
              <a:defRPr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Work Split</a:t>
            </a:r>
          </a:p>
          <a:p>
            <a:pPr lvl="1">
              <a:buClr>
                <a:srgbClr val="333399"/>
              </a:buClr>
              <a:defRPr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FAA Tech Center: Test Fixture Design &amp; Fab, Testing, NDI</a:t>
            </a:r>
          </a:p>
          <a:p>
            <a:pPr lvl="1">
              <a:buClr>
                <a:srgbClr val="333399"/>
              </a:buClr>
              <a:defRPr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Boeing: Test Article Fab, Analysis, NDI Support, Post-Test inspection</a:t>
            </a:r>
          </a:p>
          <a:p>
            <a:pPr lvl="1">
              <a:buClr>
                <a:srgbClr val="333399"/>
              </a:buClr>
              <a:defRPr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Publication: FAA &amp; Boeing</a:t>
            </a:r>
          </a:p>
          <a:p>
            <a:pPr lvl="1">
              <a:buClr>
                <a:srgbClr val="333399"/>
              </a:buClr>
              <a:defRPr/>
            </a:pPr>
            <a:endParaRPr lang="en-US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buClr>
                <a:srgbClr val="333399"/>
              </a:buClr>
              <a:defRPr/>
            </a:pPr>
            <a:endParaRPr lang="en-US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311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Airframe Beam Structural Test (ABST) Fixture Description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923257" y="1147103"/>
            <a:ext cx="5586776" cy="4543422"/>
            <a:chOff x="1718050" y="950458"/>
            <a:chExt cx="7361605" cy="5986797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701" t="9972" r="3542" b="1604"/>
            <a:stretch/>
          </p:blipFill>
          <p:spPr bwMode="auto">
            <a:xfrm>
              <a:off x="1725779" y="1195914"/>
              <a:ext cx="5792686" cy="5110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7"/>
            <p:cNvSpPr txBox="1"/>
            <p:nvPr/>
          </p:nvSpPr>
          <p:spPr>
            <a:xfrm>
              <a:off x="5856488" y="4006209"/>
              <a:ext cx="3223167" cy="1419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en-US" sz="1600" dirty="0">
                  <a:cs typeface="Times New Roman" panose="02020603050405020304" pitchFamily="18" charset="0"/>
                </a:rPr>
                <a:t>Fiberglass channels allows effective load transfer to wing skin test panel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5482701" y="2651312"/>
              <a:ext cx="1349222" cy="1389331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4"/>
            <p:cNvSpPr txBox="1"/>
            <p:nvPr/>
          </p:nvSpPr>
          <p:spPr>
            <a:xfrm>
              <a:off x="5471019" y="5601309"/>
              <a:ext cx="3222444" cy="77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en-US" sz="1600" dirty="0">
                  <a:cs typeface="Times New Roman" panose="02020603050405020304" pitchFamily="18" charset="0"/>
                </a:rPr>
                <a:t>Central Actuators (50 kip capacity), A1 and A2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5052412" y="4345442"/>
              <a:ext cx="782812" cy="1384203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8"/>
            <p:cNvSpPr txBox="1"/>
            <p:nvPr/>
          </p:nvSpPr>
          <p:spPr>
            <a:xfrm>
              <a:off x="1783123" y="6166706"/>
              <a:ext cx="3049201" cy="77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en-US" sz="1600" dirty="0">
                  <a:cs typeface="Times New Roman" panose="02020603050405020304" pitchFamily="18" charset="0"/>
                </a:rPr>
                <a:t>End Actuators (50 kip capacity), A3 and A4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2113935" y="5098136"/>
              <a:ext cx="2015388" cy="794331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21"/>
            <p:cNvSpPr txBox="1"/>
            <p:nvPr/>
          </p:nvSpPr>
          <p:spPr>
            <a:xfrm>
              <a:off x="1718050" y="1407973"/>
              <a:ext cx="2712806" cy="77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None/>
              </a:pPr>
              <a:r>
                <a:rPr lang="en-US" sz="1600" dirty="0">
                  <a:cs typeface="Times New Roman" panose="02020603050405020304" pitchFamily="18" charset="0"/>
                </a:rPr>
                <a:t>Wing skin test panel (24” x 40”)</a:t>
              </a:r>
            </a:p>
          </p:txBody>
        </p:sp>
        <p:sp>
          <p:nvSpPr>
            <p:cNvPr id="21" name="TextBox 22"/>
            <p:cNvSpPr txBox="1"/>
            <p:nvPr/>
          </p:nvSpPr>
          <p:spPr>
            <a:xfrm>
              <a:off x="7468071" y="3016657"/>
              <a:ext cx="1550759" cy="77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en-US" sz="1600" dirty="0">
                  <a:cs typeface="Times New Roman" panose="02020603050405020304" pitchFamily="18" charset="0"/>
                </a:rPr>
                <a:t>Reaction structure</a:t>
              </a:r>
            </a:p>
          </p:txBody>
        </p:sp>
        <p:sp>
          <p:nvSpPr>
            <p:cNvPr id="22" name="TextBox 23"/>
            <p:cNvSpPr txBox="1"/>
            <p:nvPr/>
          </p:nvSpPr>
          <p:spPr>
            <a:xfrm>
              <a:off x="1898184" y="2725999"/>
              <a:ext cx="1504271" cy="77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en-US" sz="1600" dirty="0">
                  <a:cs typeface="Times New Roman" panose="02020603050405020304" pitchFamily="18" charset="0"/>
                </a:rPr>
                <a:t>Loading Module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618206" y="2111111"/>
              <a:ext cx="1311422" cy="35324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113935" y="4116842"/>
              <a:ext cx="225228" cy="177562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704550" y="1667189"/>
              <a:ext cx="225077" cy="60808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1"/>
            <p:cNvSpPr txBox="1"/>
            <p:nvPr/>
          </p:nvSpPr>
          <p:spPr>
            <a:xfrm>
              <a:off x="4326101" y="950458"/>
              <a:ext cx="1646799" cy="77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None/>
              </a:pPr>
              <a:r>
                <a:rPr lang="en-US" sz="1600" dirty="0">
                  <a:cs typeface="Times New Roman" panose="02020603050405020304" pitchFamily="18" charset="0"/>
                </a:rPr>
                <a:t>Wingbox Assembly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3074453" y="3007318"/>
              <a:ext cx="543753" cy="19324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21" idx="1"/>
            </p:cNvCxnSpPr>
            <p:nvPr/>
          </p:nvCxnSpPr>
          <p:spPr>
            <a:xfrm flipH="1" flipV="1">
              <a:off x="6712554" y="3059099"/>
              <a:ext cx="755516" cy="342834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8756493" y="3822862"/>
            <a:ext cx="2938379" cy="2121776"/>
            <a:chOff x="5877059" y="4506527"/>
            <a:chExt cx="2938379" cy="2121776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77059" y="4506527"/>
              <a:ext cx="2938379" cy="212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4" name="Straight Arrow Connector 33"/>
            <p:cNvCxnSpPr/>
            <p:nvPr/>
          </p:nvCxnSpPr>
          <p:spPr bwMode="auto">
            <a:xfrm flipV="1">
              <a:off x="7657975" y="4982352"/>
              <a:ext cx="0" cy="359537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6" name="Straight Arrow Connector 35"/>
            <p:cNvCxnSpPr>
              <a:cxnSpLocks/>
            </p:cNvCxnSpPr>
            <p:nvPr/>
          </p:nvCxnSpPr>
          <p:spPr bwMode="auto">
            <a:xfrm flipH="1">
              <a:off x="7551756" y="5549136"/>
              <a:ext cx="361230" cy="522634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" name="Straight Arrow Connector 36"/>
            <p:cNvCxnSpPr>
              <a:cxnSpLocks/>
            </p:cNvCxnSpPr>
            <p:nvPr/>
          </p:nvCxnSpPr>
          <p:spPr bwMode="auto">
            <a:xfrm>
              <a:off x="8288120" y="5457726"/>
              <a:ext cx="419282" cy="461068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V="1">
              <a:off x="7118430" y="5225194"/>
              <a:ext cx="0" cy="359537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6" name="Group 5"/>
          <p:cNvGrpSpPr/>
          <p:nvPr/>
        </p:nvGrpSpPr>
        <p:grpSpPr>
          <a:xfrm>
            <a:off x="4982025" y="497189"/>
            <a:ext cx="6594523" cy="3253931"/>
            <a:chOff x="2120788" y="933218"/>
            <a:chExt cx="6594523" cy="3253931"/>
          </a:xfrm>
        </p:grpSpPr>
        <p:cxnSp>
          <p:nvCxnSpPr>
            <p:cNvPr id="52" name="Straight Connector 51"/>
            <p:cNvCxnSpPr/>
            <p:nvPr/>
          </p:nvCxnSpPr>
          <p:spPr bwMode="auto">
            <a:xfrm>
              <a:off x="3510507" y="3255524"/>
              <a:ext cx="2325736" cy="931625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5" name="Group 4"/>
            <p:cNvGrpSpPr/>
            <p:nvPr/>
          </p:nvGrpSpPr>
          <p:grpSpPr>
            <a:xfrm>
              <a:off x="2120788" y="933218"/>
              <a:ext cx="6594523" cy="3253931"/>
              <a:chOff x="2120788" y="933218"/>
              <a:chExt cx="6594523" cy="3253931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815556" y="1237426"/>
                <a:ext cx="2899755" cy="2949723"/>
                <a:chOff x="5815556" y="1203558"/>
                <a:chExt cx="2899755" cy="3238907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AB0F1B75-AFD6-4CE7-9F80-423E72BA4C81}"/>
                    </a:ext>
                  </a:extLst>
                </p:cNvPr>
                <p:cNvSpPr/>
                <p:nvPr/>
              </p:nvSpPr>
              <p:spPr bwMode="auto">
                <a:xfrm>
                  <a:off x="5815556" y="1207284"/>
                  <a:ext cx="2896602" cy="3235181"/>
                </a:xfrm>
                <a:prstGeom prst="rect">
                  <a:avLst/>
                </a:prstGeom>
                <a:pattFill prst="sphere">
                  <a:fgClr>
                    <a:schemeClr val="bg1"/>
                  </a:fgClr>
                  <a:bgClr>
                    <a:srgbClr val="FFFF00"/>
                  </a:bgClr>
                </a:pattFill>
                <a:ln w="2857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  <a:buFontTx/>
                    <a:buChar char="•"/>
                  </a:pPr>
                  <a:endParaRPr lang="en-US" sz="2400">
                    <a:latin typeface="Arial" charset="0"/>
                  </a:endParaRPr>
                </a:p>
              </p:txBody>
            </p:sp>
            <p:pic>
              <p:nvPicPr>
                <p:cNvPr id="33" name="Picture 3">
                  <a:extLst>
                    <a:ext uri="{FF2B5EF4-FFF2-40B4-BE49-F238E27FC236}">
                      <a16:creationId xmlns:a16="http://schemas.microsoft.com/office/drawing/2014/main" id="{BE534506-F6B4-4165-8179-4DFA148624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screen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8550" b="94610" l="2288" r="95828">
                              <a14:foregroundMark x1="90983" y1="31227" x2="90983" y2="31227"/>
                              <a14:foregroundMark x1="93271" y1="40335" x2="93271" y2="40335"/>
                              <a14:foregroundMark x1="94482" y1="46097" x2="94482" y2="46097"/>
                              <a14:foregroundMark x1="95693" y1="48885" x2="95693" y2="48885"/>
                              <a14:foregroundMark x1="92328" y1="50186" x2="92328" y2="50186"/>
                              <a14:foregroundMark x1="90579" y1="52602" x2="90579" y2="52602"/>
                              <a14:foregroundMark x1="86003" y1="57249" x2="86003" y2="57249"/>
                              <a14:foregroundMark x1="66353" y1="73234" x2="66353" y2="73234"/>
                              <a14:foregroundMark x1="58008" y1="79554" x2="58008" y2="79554"/>
                              <a14:foregroundMark x1="39166" y1="94610" x2="39166" y2="94610"/>
                              <a14:foregroundMark x1="35128" y1="93494" x2="35128" y2="93494"/>
                              <a14:foregroundMark x1="9825" y1="73420" x2="9825" y2="73420"/>
                              <a14:foregroundMark x1="5787" y1="62268" x2="5787" y2="62268"/>
                              <a14:foregroundMark x1="2423" y1="66543" x2="2423" y2="66543"/>
                              <a14:foregroundMark x1="61507" y1="8922" x2="61507" y2="8922"/>
                              <a14:foregroundMark x1="95962" y1="32528" x2="95962" y2="3252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flipH="1">
                  <a:off x="5850323" y="1713022"/>
                  <a:ext cx="2849224" cy="20415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871186A2-0345-429F-9C14-DAC9492C00CA}"/>
                    </a:ext>
                  </a:extLst>
                </p:cNvPr>
                <p:cNvSpPr/>
                <p:nvPr/>
              </p:nvSpPr>
              <p:spPr bwMode="auto">
                <a:xfrm>
                  <a:off x="7122004" y="2442618"/>
                  <a:ext cx="305861" cy="203762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  <a:buFontTx/>
                    <a:buChar char="•"/>
                  </a:pPr>
                  <a:endParaRPr lang="en-US" sz="2400">
                    <a:latin typeface="Arial" charset="0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747C8372-A6CE-43DE-AA7A-8E618B4D397E}"/>
                    </a:ext>
                  </a:extLst>
                </p:cNvPr>
                <p:cNvSpPr/>
                <p:nvPr/>
              </p:nvSpPr>
              <p:spPr bwMode="auto">
                <a:xfrm>
                  <a:off x="7122004" y="2469158"/>
                  <a:ext cx="291647" cy="177221"/>
                </a:xfrm>
                <a:prstGeom prst="ellipse">
                  <a:avLst/>
                </a:prstGeom>
                <a:solidFill>
                  <a:srgbClr val="DCD2C7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  <a:buFontTx/>
                    <a:buChar char="•"/>
                  </a:pPr>
                  <a:endParaRPr lang="en-US" sz="2400">
                    <a:latin typeface="Arial" charset="0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1436CCE0-55A6-4874-BA96-334A432B75E2}"/>
                    </a:ext>
                  </a:extLst>
                </p:cNvPr>
                <p:cNvSpPr txBox="1"/>
                <p:nvPr/>
              </p:nvSpPr>
              <p:spPr>
                <a:xfrm>
                  <a:off x="6076029" y="1203558"/>
                  <a:ext cx="2639282" cy="10253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r">
                    <a:buNone/>
                  </a:pPr>
                  <a:r>
                    <a:rPr lang="en-US" sz="1400" dirty="0">
                      <a:solidFill>
                        <a:srgbClr val="FF0000"/>
                      </a:solidFill>
                    </a:rPr>
                    <a:t>Carbon Fiber Reinforced Polymer (CFRP) Test Panel </a:t>
                  </a:r>
                </a:p>
              </p:txBody>
            </p:sp>
            <p:sp>
              <p:nvSpPr>
                <p:cNvPr id="41" name="Freeform: Shape 34">
                  <a:extLst>
                    <a:ext uri="{FF2B5EF4-FFF2-40B4-BE49-F238E27FC236}">
                      <a16:creationId xmlns:a16="http://schemas.microsoft.com/office/drawing/2014/main" id="{993D5DF3-D51B-4428-8F1F-5CAC43902A04}"/>
                    </a:ext>
                  </a:extLst>
                </p:cNvPr>
                <p:cNvSpPr/>
                <p:nvPr/>
              </p:nvSpPr>
              <p:spPr bwMode="auto">
                <a:xfrm rot="20611285">
                  <a:off x="7543239" y="1855757"/>
                  <a:ext cx="600152" cy="639552"/>
                </a:xfrm>
                <a:custGeom>
                  <a:avLst/>
                  <a:gdLst>
                    <a:gd name="connsiteX0" fmla="*/ 1000665 w 1000665"/>
                    <a:gd name="connsiteY0" fmla="*/ 0 h 560717"/>
                    <a:gd name="connsiteX1" fmla="*/ 621102 w 1000665"/>
                    <a:gd name="connsiteY1" fmla="*/ 362310 h 560717"/>
                    <a:gd name="connsiteX2" fmla="*/ 0 w 1000665"/>
                    <a:gd name="connsiteY2" fmla="*/ 560717 h 560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0665" h="560717">
                      <a:moveTo>
                        <a:pt x="1000665" y="0"/>
                      </a:moveTo>
                      <a:cubicBezTo>
                        <a:pt x="894272" y="134428"/>
                        <a:pt x="787879" y="268857"/>
                        <a:pt x="621102" y="362310"/>
                      </a:cubicBezTo>
                      <a:cubicBezTo>
                        <a:pt x="454325" y="455763"/>
                        <a:pt x="227162" y="508240"/>
                        <a:pt x="0" y="560717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  <a:buFontTx/>
                    <a:buChar char="•"/>
                  </a:pPr>
                  <a:endParaRPr lang="en-US" sz="2400">
                    <a:latin typeface="Arial" charset="0"/>
                  </a:endParaRPr>
                </a:p>
              </p:txBody>
            </p:sp>
            <p:sp>
              <p:nvSpPr>
                <p:cNvPr id="44" name="Freeform: Shape 35">
                  <a:extLst>
                    <a:ext uri="{FF2B5EF4-FFF2-40B4-BE49-F238E27FC236}">
                      <a16:creationId xmlns:a16="http://schemas.microsoft.com/office/drawing/2014/main" id="{1F4C7DEF-9B5D-42B6-9B3B-2B5FAD49EB0F}"/>
                    </a:ext>
                  </a:extLst>
                </p:cNvPr>
                <p:cNvSpPr/>
                <p:nvPr/>
              </p:nvSpPr>
              <p:spPr bwMode="auto">
                <a:xfrm rot="9816348">
                  <a:off x="6124032" y="2758026"/>
                  <a:ext cx="1044452" cy="383103"/>
                </a:xfrm>
                <a:custGeom>
                  <a:avLst/>
                  <a:gdLst>
                    <a:gd name="connsiteX0" fmla="*/ 1000665 w 1000665"/>
                    <a:gd name="connsiteY0" fmla="*/ 0 h 560717"/>
                    <a:gd name="connsiteX1" fmla="*/ 621102 w 1000665"/>
                    <a:gd name="connsiteY1" fmla="*/ 362310 h 560717"/>
                    <a:gd name="connsiteX2" fmla="*/ 0 w 1000665"/>
                    <a:gd name="connsiteY2" fmla="*/ 560717 h 560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0665" h="560717">
                      <a:moveTo>
                        <a:pt x="1000665" y="0"/>
                      </a:moveTo>
                      <a:cubicBezTo>
                        <a:pt x="894272" y="134428"/>
                        <a:pt x="787879" y="268857"/>
                        <a:pt x="621102" y="362310"/>
                      </a:cubicBezTo>
                      <a:cubicBezTo>
                        <a:pt x="454325" y="455763"/>
                        <a:pt x="227162" y="508240"/>
                        <a:pt x="0" y="560717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  <a:buFontTx/>
                    <a:buChar char="•"/>
                  </a:pPr>
                  <a:endParaRPr lang="en-US" sz="2400" dirty="0">
                    <a:latin typeface="Arial" charset="0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A456AAB-4756-4282-9091-443E50BE318E}"/>
                    </a:ext>
                  </a:extLst>
                </p:cNvPr>
                <p:cNvSpPr txBox="1"/>
                <p:nvPr/>
              </p:nvSpPr>
              <p:spPr>
                <a:xfrm>
                  <a:off x="5881078" y="3412693"/>
                  <a:ext cx="1404005" cy="4946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buNone/>
                  </a:pPr>
                  <a:r>
                    <a:rPr lang="en-US" sz="1400" dirty="0">
                      <a:solidFill>
                        <a:srgbClr val="FF0000"/>
                      </a:solidFill>
                    </a:rPr>
                    <a:t>Intentional Damage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3E2B120-9BC0-49D5-8C8A-A41047738135}"/>
                    </a:ext>
                  </a:extLst>
                </p:cNvPr>
                <p:cNvSpPr txBox="1"/>
                <p:nvPr/>
              </p:nvSpPr>
              <p:spPr>
                <a:xfrm>
                  <a:off x="6629883" y="3724924"/>
                  <a:ext cx="2055584" cy="5564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r">
                    <a:buNone/>
                  </a:pPr>
                  <a:r>
                    <a:rPr lang="en-US" sz="1400" dirty="0">
                      <a:solidFill>
                        <a:srgbClr val="FF0000"/>
                      </a:solidFill>
                    </a:rPr>
                    <a:t>Re-usable </a:t>
                  </a:r>
                  <a:r>
                    <a:rPr lang="en-US" sz="1400" dirty="0"/>
                    <a:t>Steel</a:t>
                  </a:r>
                  <a:r>
                    <a:rPr lang="en-US" sz="1400" dirty="0">
                      <a:solidFill>
                        <a:srgbClr val="FF0000"/>
                      </a:solidFill>
                    </a:rPr>
                    <a:t>/</a:t>
                  </a:r>
                  <a:r>
                    <a:rPr lang="en-US" sz="1400" dirty="0">
                      <a:solidFill>
                        <a:srgbClr val="0204FB"/>
                      </a:solidFill>
                    </a:rPr>
                    <a:t>Fiberglass</a:t>
                  </a:r>
                  <a:r>
                    <a:rPr lang="en-US" sz="1400" dirty="0">
                      <a:solidFill>
                        <a:srgbClr val="FF0000"/>
                      </a:solidFill>
                    </a:rPr>
                    <a:t> Substructure</a:t>
                  </a:r>
                </a:p>
              </p:txBody>
            </p:sp>
            <p:sp>
              <p:nvSpPr>
                <p:cNvPr id="47" name="Freeform: Shape 42">
                  <a:extLst>
                    <a:ext uri="{FF2B5EF4-FFF2-40B4-BE49-F238E27FC236}">
                      <a16:creationId xmlns:a16="http://schemas.microsoft.com/office/drawing/2014/main" id="{215F74D7-44C1-481B-9C1D-15FDADE64185}"/>
                    </a:ext>
                  </a:extLst>
                </p:cNvPr>
                <p:cNvSpPr/>
                <p:nvPr/>
              </p:nvSpPr>
              <p:spPr bwMode="auto">
                <a:xfrm rot="14233117" flipH="1" flipV="1">
                  <a:off x="7655530" y="3439414"/>
                  <a:ext cx="548444" cy="273363"/>
                </a:xfrm>
                <a:custGeom>
                  <a:avLst/>
                  <a:gdLst>
                    <a:gd name="connsiteX0" fmla="*/ 1000665 w 1000665"/>
                    <a:gd name="connsiteY0" fmla="*/ 0 h 560717"/>
                    <a:gd name="connsiteX1" fmla="*/ 621102 w 1000665"/>
                    <a:gd name="connsiteY1" fmla="*/ 362310 h 560717"/>
                    <a:gd name="connsiteX2" fmla="*/ 0 w 1000665"/>
                    <a:gd name="connsiteY2" fmla="*/ 560717 h 560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0665" h="560717">
                      <a:moveTo>
                        <a:pt x="1000665" y="0"/>
                      </a:moveTo>
                      <a:cubicBezTo>
                        <a:pt x="894272" y="134428"/>
                        <a:pt x="787879" y="268857"/>
                        <a:pt x="621102" y="362310"/>
                      </a:cubicBezTo>
                      <a:cubicBezTo>
                        <a:pt x="454325" y="455763"/>
                        <a:pt x="227162" y="508240"/>
                        <a:pt x="0" y="560717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rgbClr val="0204FB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  <a:buFontTx/>
                    <a:buChar char="•"/>
                  </a:pPr>
                  <a:endParaRPr lang="en-US" sz="2400" dirty="0">
                    <a:latin typeface="Arial" charset="0"/>
                  </a:endParaRPr>
                </a:p>
              </p:txBody>
            </p:sp>
            <p:sp>
              <p:nvSpPr>
                <p:cNvPr id="48" name="Freeform: Shape 43">
                  <a:extLst>
                    <a:ext uri="{FF2B5EF4-FFF2-40B4-BE49-F238E27FC236}">
                      <a16:creationId xmlns:a16="http://schemas.microsoft.com/office/drawing/2014/main" id="{D3CC6BD6-96D5-4D7F-9DFD-43395AFCD18C}"/>
                    </a:ext>
                  </a:extLst>
                </p:cNvPr>
                <p:cNvSpPr/>
                <p:nvPr/>
              </p:nvSpPr>
              <p:spPr bwMode="auto">
                <a:xfrm rot="4373281" flipV="1">
                  <a:off x="8058509" y="3065895"/>
                  <a:ext cx="611289" cy="590622"/>
                </a:xfrm>
                <a:custGeom>
                  <a:avLst/>
                  <a:gdLst>
                    <a:gd name="connsiteX0" fmla="*/ 1000665 w 1000665"/>
                    <a:gd name="connsiteY0" fmla="*/ 0 h 560717"/>
                    <a:gd name="connsiteX1" fmla="*/ 621102 w 1000665"/>
                    <a:gd name="connsiteY1" fmla="*/ 362310 h 560717"/>
                    <a:gd name="connsiteX2" fmla="*/ 0 w 1000665"/>
                    <a:gd name="connsiteY2" fmla="*/ 560717 h 560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0665" h="560717">
                      <a:moveTo>
                        <a:pt x="1000665" y="0"/>
                      </a:moveTo>
                      <a:cubicBezTo>
                        <a:pt x="894272" y="134428"/>
                        <a:pt x="787879" y="268857"/>
                        <a:pt x="621102" y="362310"/>
                      </a:cubicBezTo>
                      <a:cubicBezTo>
                        <a:pt x="454325" y="455763"/>
                        <a:pt x="227162" y="508240"/>
                        <a:pt x="0" y="560717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rgbClr val="0204FB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  <a:buFontTx/>
                    <a:buChar char="•"/>
                  </a:pPr>
                  <a:endParaRPr lang="en-US" sz="2400" dirty="0">
                    <a:latin typeface="Arial" charset="0"/>
                  </a:endParaRPr>
                </a:p>
              </p:txBody>
            </p:sp>
            <p:sp>
              <p:nvSpPr>
                <p:cNvPr id="49" name="Freeform: Shape 45">
                  <a:extLst>
                    <a:ext uri="{FF2B5EF4-FFF2-40B4-BE49-F238E27FC236}">
                      <a16:creationId xmlns:a16="http://schemas.microsoft.com/office/drawing/2014/main" id="{231D7D24-F3C5-4AA2-9A98-194A571C96B8}"/>
                    </a:ext>
                  </a:extLst>
                </p:cNvPr>
                <p:cNvSpPr/>
                <p:nvPr/>
              </p:nvSpPr>
              <p:spPr bwMode="auto">
                <a:xfrm rot="8736503">
                  <a:off x="8085943" y="3383092"/>
                  <a:ext cx="114939" cy="336224"/>
                </a:xfrm>
                <a:custGeom>
                  <a:avLst/>
                  <a:gdLst>
                    <a:gd name="connsiteX0" fmla="*/ 232914 w 232914"/>
                    <a:gd name="connsiteY0" fmla="*/ 0 h 552090"/>
                    <a:gd name="connsiteX1" fmla="*/ 181155 w 232914"/>
                    <a:gd name="connsiteY1" fmla="*/ 310551 h 552090"/>
                    <a:gd name="connsiteX2" fmla="*/ 0 w 232914"/>
                    <a:gd name="connsiteY2" fmla="*/ 552090 h 552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2914" h="552090">
                      <a:moveTo>
                        <a:pt x="232914" y="0"/>
                      </a:moveTo>
                      <a:cubicBezTo>
                        <a:pt x="226444" y="109268"/>
                        <a:pt x="219974" y="218536"/>
                        <a:pt x="181155" y="310551"/>
                      </a:cubicBezTo>
                      <a:cubicBezTo>
                        <a:pt x="142336" y="402566"/>
                        <a:pt x="10064" y="519022"/>
                        <a:pt x="0" y="552090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  <a:buFontTx/>
                    <a:buChar char="•"/>
                  </a:pPr>
                  <a:endParaRPr lang="en-US" sz="2400">
                    <a:latin typeface="Arial" charset="0"/>
                  </a:endParaRPr>
                </a:p>
              </p:txBody>
            </p:sp>
          </p:grpSp>
          <p:sp>
            <p:nvSpPr>
              <p:cNvPr id="8" name="Rectangle 7"/>
              <p:cNvSpPr/>
              <p:nvPr/>
            </p:nvSpPr>
            <p:spPr bwMode="auto">
              <a:xfrm>
                <a:off x="2120788" y="1604111"/>
                <a:ext cx="1389719" cy="1607239"/>
              </a:xfrm>
              <a:prstGeom prst="rect">
                <a:avLst/>
              </a:prstGeom>
              <a:noFill/>
              <a:ln w="28575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85750" algn="ctr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65000"/>
                  <a:buFont typeface="Wingdings" pitchFamily="2" charset="2"/>
                  <a:buChar char="u"/>
                </a:pPr>
                <a:endParaRPr lang="en-US" sz="2200" b="1">
                  <a:latin typeface="Times New Roman" pitchFamily="18" charset="0"/>
                </a:endParaRPr>
              </a:p>
            </p:txBody>
          </p:sp>
          <p:cxnSp>
            <p:nvCxnSpPr>
              <p:cNvPr id="51" name="Straight Connector 50"/>
              <p:cNvCxnSpPr/>
              <p:nvPr/>
            </p:nvCxnSpPr>
            <p:spPr bwMode="auto">
              <a:xfrm flipV="1">
                <a:off x="3510507" y="1237426"/>
                <a:ext cx="2325736" cy="366687"/>
              </a:xfrm>
              <a:prstGeom prst="line">
                <a:avLst/>
              </a:prstGeom>
              <a:noFill/>
              <a:ln w="19050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0" name="TextBox 21"/>
              <p:cNvSpPr txBox="1"/>
              <p:nvPr/>
            </p:nvSpPr>
            <p:spPr>
              <a:xfrm>
                <a:off x="6133350" y="933218"/>
                <a:ext cx="230346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None/>
                </a:pPr>
                <a:r>
                  <a:rPr lang="en-US" sz="1600" dirty="0">
                    <a:cs typeface="Times New Roman" panose="02020603050405020304" pitchFamily="18" charset="0"/>
                  </a:rPr>
                  <a:t>Wingbox Assembly</a:t>
                </a:r>
              </a:p>
            </p:txBody>
          </p:sp>
        </p:grp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871186A2-0345-429F-9C14-DAC9492C00CA}"/>
              </a:ext>
            </a:extLst>
          </p:cNvPr>
          <p:cNvSpPr/>
          <p:nvPr/>
        </p:nvSpPr>
        <p:spPr bwMode="auto">
          <a:xfrm rot="5874104">
            <a:off x="4019665" y="2489973"/>
            <a:ext cx="97076" cy="102402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>
              <a:latin typeface="Arial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47C8372-A6CE-43DE-AA7A-8E618B4D397E}"/>
              </a:ext>
            </a:extLst>
          </p:cNvPr>
          <p:cNvSpPr/>
          <p:nvPr/>
        </p:nvSpPr>
        <p:spPr bwMode="auto">
          <a:xfrm rot="2077676">
            <a:off x="4015553" y="2506211"/>
            <a:ext cx="94845" cy="85814"/>
          </a:xfrm>
          <a:prstGeom prst="ellipse">
            <a:avLst/>
          </a:prstGeom>
          <a:solidFill>
            <a:srgbClr val="2D87E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>
              <a:latin typeface="Arial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71186A2-0345-429F-9C14-DAC9492C00CA}"/>
              </a:ext>
            </a:extLst>
          </p:cNvPr>
          <p:cNvSpPr/>
          <p:nvPr/>
        </p:nvSpPr>
        <p:spPr bwMode="auto">
          <a:xfrm rot="5874104">
            <a:off x="8358613" y="4580618"/>
            <a:ext cx="45719" cy="98782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>
              <a:latin typeface="Arial" charset="0"/>
            </a:endParaRPr>
          </a:p>
        </p:txBody>
      </p:sp>
      <p:sp>
        <p:nvSpPr>
          <p:cNvPr id="56" name="Text Placeholder 8"/>
          <p:cNvSpPr txBox="1">
            <a:spLocks/>
          </p:cNvSpPr>
          <p:nvPr/>
        </p:nvSpPr>
        <p:spPr>
          <a:xfrm>
            <a:off x="790011" y="6016380"/>
            <a:ext cx="10515600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91440" rIns="91440" bIns="91440" anchor="b" anchorCtr="0"/>
          <a:lstStyle>
            <a:lvl1pPr marL="0" indent="0" algn="ctr" defTabSz="820738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None/>
              <a:defRPr sz="18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88925" indent="-173038" algn="l" defTabSz="82073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508000" indent="-184150" algn="l" defTabSz="820738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803275" indent="-225425" algn="l" defTabSz="820738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Courier New" panose="02070309020205020404" pitchFamily="49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957263" indent="-163513" algn="l" defTabSz="820738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  <a:lvl6pPr marL="1414463" indent="-163513" algn="l" defTabSz="820738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1871663" indent="-163513" algn="l" defTabSz="820738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328863" indent="-163513" algn="l" defTabSz="820738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2786063" indent="-163513" algn="l" defTabSz="820738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Combined Tension/Compression &amp; Shear Capability,  Static &amp; Fatigue (0.5 HZ)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205" y="1270402"/>
            <a:ext cx="2748296" cy="18411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148" y="3919560"/>
            <a:ext cx="2067083" cy="1477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Achievable Limit: </a:t>
            </a:r>
          </a:p>
          <a:p>
            <a:r>
              <a:rPr lang="en-US" dirty="0"/>
              <a:t>6,000 micro-strain</a:t>
            </a:r>
          </a:p>
          <a:p>
            <a:r>
              <a:rPr lang="en-US" dirty="0"/>
              <a:t>under tension for laminates up to 45 plies</a:t>
            </a:r>
          </a:p>
        </p:txBody>
      </p:sp>
    </p:spTree>
    <p:extLst>
      <p:ext uri="{BB962C8B-B14F-4D97-AF65-F5344CB8AC3E}">
        <p14:creationId xmlns:p14="http://schemas.microsoft.com/office/powerpoint/2010/main" val="428938863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155" y="278470"/>
            <a:ext cx="12192000" cy="557213"/>
          </a:xfrm>
        </p:spPr>
        <p:txBody>
          <a:bodyPr/>
          <a:lstStyle/>
          <a:p>
            <a:r>
              <a:rPr lang="en-US" dirty="0"/>
              <a:t>Regulatory Requirements for Composite Bonded Repair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155" y="1053155"/>
            <a:ext cx="7861300" cy="5526375"/>
          </a:xfrm>
        </p:spPr>
        <p:txBody>
          <a:bodyPr/>
          <a:lstStyle/>
          <a:p>
            <a:r>
              <a:rPr lang="en-US" dirty="0"/>
              <a:t>Bonded repairs (Advantages)</a:t>
            </a:r>
          </a:p>
          <a:p>
            <a:pPr lvl="1"/>
            <a:r>
              <a:rPr lang="en-US" dirty="0"/>
              <a:t>Desirable due to superior fit and finish</a:t>
            </a:r>
          </a:p>
          <a:p>
            <a:pPr lvl="1"/>
            <a:r>
              <a:rPr lang="en-US" dirty="0"/>
              <a:t>Aerodynamically and structurally efficient</a:t>
            </a:r>
          </a:p>
          <a:p>
            <a:pPr lvl="1"/>
            <a:r>
              <a:rPr lang="en-US" dirty="0"/>
              <a:t>Eliminates the region of high stress concentrations near the rivet holes</a:t>
            </a:r>
          </a:p>
          <a:p>
            <a:pPr lvl="1"/>
            <a:endParaRPr lang="en-US" dirty="0"/>
          </a:p>
          <a:p>
            <a:r>
              <a:rPr lang="en-US" dirty="0"/>
              <a:t>Bonded repairs (Challenges)</a:t>
            </a:r>
          </a:p>
          <a:p>
            <a:pPr lvl="1"/>
            <a:r>
              <a:rPr lang="en-US" dirty="0"/>
              <a:t>Improve inspection methods to detect weak bonds that result in failure</a:t>
            </a:r>
          </a:p>
          <a:p>
            <a:pPr lvl="1"/>
            <a:r>
              <a:rPr lang="en-US" dirty="0"/>
              <a:t>Repair processes are specialized and requires properly trained/qualified individuals</a:t>
            </a:r>
          </a:p>
          <a:p>
            <a:pPr lvl="1"/>
            <a:endParaRPr lang="en-US" dirty="0"/>
          </a:p>
          <a:p>
            <a:r>
              <a:rPr lang="en-US" dirty="0"/>
              <a:t>Major bonded repairs need to restore ultimate static strength (AC 25.1529-1A, AC20-107B)</a:t>
            </a:r>
          </a:p>
          <a:p>
            <a:pPr lvl="1"/>
            <a:r>
              <a:rPr lang="en-US" dirty="0"/>
              <a:t>Fail-safety</a:t>
            </a:r>
          </a:p>
          <a:p>
            <a:pPr lvl="1"/>
            <a:r>
              <a:rPr lang="en-US" dirty="0"/>
              <a:t>Damage Tolerance with Inspection</a:t>
            </a:r>
          </a:p>
          <a:p>
            <a:pPr lvl="1"/>
            <a:endParaRPr lang="en-US" dirty="0"/>
          </a:p>
          <a:p>
            <a:r>
              <a:rPr lang="en-US" dirty="0"/>
              <a:t>Critical structure (PSE for transport category) must have </a:t>
            </a:r>
            <a:r>
              <a:rPr lang="en-US" u="sng" dirty="0"/>
              <a:t>limit load strength capability </a:t>
            </a:r>
            <a:r>
              <a:rPr lang="en-US" dirty="0"/>
              <a:t>in the case of failed repair for aircraft TC’ed after 11/24/2014 (PS-AIR-20-130-1)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200" y="1139934"/>
            <a:ext cx="3152566" cy="2044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92ECCA-1B9D-41FB-90D5-224CF1DD49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0" y="4030132"/>
            <a:ext cx="3847845" cy="216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3666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589DC-033B-4351-B9A4-68F544BFA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Composite Bonded Repair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F5DA2-9C98-47E1-9D38-E7782210F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836" y="793335"/>
            <a:ext cx="11658600" cy="5526375"/>
          </a:xfrm>
        </p:spPr>
        <p:txBody>
          <a:bodyPr/>
          <a:lstStyle/>
          <a:p>
            <a:r>
              <a:rPr lang="en-US" dirty="0"/>
              <a:t>Parent Composite Structure/Substrate</a:t>
            </a:r>
          </a:p>
          <a:p>
            <a:r>
              <a:rPr lang="en-US" dirty="0"/>
              <a:t>Repair Patch (Doubler or Scarf)</a:t>
            </a:r>
          </a:p>
          <a:p>
            <a:r>
              <a:rPr lang="en-US" dirty="0"/>
              <a:t>Adhesive (Film, Paste, or Resin (wet-layup))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31C8D-00B4-4676-BAC1-85A2096F3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003" y="2141965"/>
            <a:ext cx="5754433" cy="3743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0BF2A2-12F9-491F-81C0-FEE2CEDF5A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17" y="2328230"/>
            <a:ext cx="5635405" cy="3370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217E11-6A09-4FE5-8470-F4EBC5F34178}"/>
              </a:ext>
            </a:extLst>
          </p:cNvPr>
          <p:cNvSpPr txBox="1"/>
          <p:nvPr/>
        </p:nvSpPr>
        <p:spPr>
          <a:xfrm>
            <a:off x="7665156" y="5917909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Circular Scarf Repair Example</a:t>
            </a:r>
          </a:p>
        </p:txBody>
      </p:sp>
    </p:spTree>
    <p:extLst>
      <p:ext uri="{BB962C8B-B14F-4D97-AF65-F5344CB8AC3E}">
        <p14:creationId xmlns:p14="http://schemas.microsoft.com/office/powerpoint/2010/main" val="340443699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451" y="4122639"/>
            <a:ext cx="3457903" cy="23241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40" y="345394"/>
            <a:ext cx="12192000" cy="557213"/>
          </a:xfrm>
        </p:spPr>
        <p:txBody>
          <a:bodyPr/>
          <a:lstStyle/>
          <a:p>
            <a:r>
              <a:rPr lang="en-US" dirty="0"/>
              <a:t>Hashin Failure Criteria – 6 Parameter Model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13" y="836126"/>
            <a:ext cx="5251142" cy="53794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31" y="929001"/>
            <a:ext cx="2783745" cy="21306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3769" y="3059668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Fiber Strength  </a:t>
            </a:r>
            <a:r>
              <a:rPr lang="en-US" b="1" i="1" dirty="0">
                <a:solidFill>
                  <a:schemeClr val="accent1"/>
                </a:solidFill>
              </a:rPr>
              <a:t>X</a:t>
            </a:r>
            <a:r>
              <a:rPr lang="en-US" b="1" i="1" baseline="30000" dirty="0">
                <a:solidFill>
                  <a:schemeClr val="accent1"/>
                </a:solidFill>
              </a:rPr>
              <a:t>C</a:t>
            </a:r>
            <a:r>
              <a:rPr lang="en-US" b="1" i="1" dirty="0">
                <a:solidFill>
                  <a:schemeClr val="accent1"/>
                </a:solidFill>
              </a:rPr>
              <a:t>, X</a:t>
            </a:r>
            <a:r>
              <a:rPr lang="en-US" b="1" i="1" baseline="30000" dirty="0">
                <a:solidFill>
                  <a:schemeClr val="accent1"/>
                </a:solidFill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08633" y="3086062"/>
            <a:ext cx="2446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Matrix Strength </a:t>
            </a:r>
            <a:r>
              <a:rPr lang="en-US" b="1" i="1" dirty="0">
                <a:solidFill>
                  <a:schemeClr val="accent1"/>
                </a:solidFill>
              </a:rPr>
              <a:t>Y</a:t>
            </a:r>
            <a:r>
              <a:rPr lang="en-US" b="1" i="1" baseline="30000" dirty="0">
                <a:solidFill>
                  <a:schemeClr val="accent1"/>
                </a:solidFill>
              </a:rPr>
              <a:t>C</a:t>
            </a:r>
            <a:r>
              <a:rPr lang="en-US" b="1" i="1" dirty="0">
                <a:solidFill>
                  <a:schemeClr val="accent1"/>
                </a:solidFill>
              </a:rPr>
              <a:t>, Y</a:t>
            </a:r>
            <a:r>
              <a:rPr lang="en-US" b="1" i="1" baseline="30000" dirty="0">
                <a:solidFill>
                  <a:schemeClr val="accent1"/>
                </a:solidFill>
              </a:rPr>
              <a:t>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80484" y="1443811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Shear Strength </a:t>
            </a:r>
            <a:r>
              <a:rPr lang="en-US" b="1" i="1" dirty="0">
                <a:solidFill>
                  <a:schemeClr val="accent1"/>
                </a:solidFill>
              </a:rPr>
              <a:t>S</a:t>
            </a:r>
            <a:r>
              <a:rPr lang="en-US" b="1" i="1" baseline="30000" dirty="0">
                <a:solidFill>
                  <a:schemeClr val="accent1"/>
                </a:solidFill>
              </a:rPr>
              <a:t>L</a:t>
            </a:r>
            <a:r>
              <a:rPr lang="en-US" b="1" i="1" dirty="0">
                <a:solidFill>
                  <a:schemeClr val="accent1"/>
                </a:solidFill>
              </a:rPr>
              <a:t>, S</a:t>
            </a:r>
            <a:r>
              <a:rPr lang="en-US" b="1" i="1" baseline="30000" dirty="0">
                <a:solidFill>
                  <a:schemeClr val="accent1"/>
                </a:solidFill>
              </a:rPr>
              <a:t>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9834" y="4427002"/>
            <a:ext cx="2882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Energy-Based Damage Evolution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851603-51BF-4DFD-A263-A5F016ADAC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653978" y="1385711"/>
            <a:ext cx="2766469" cy="1217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23F3E1-3BF4-4CAA-9D91-BA35B8C235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603918" y="4392899"/>
            <a:ext cx="2866587" cy="105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8194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26_ssd4mt04">
  <a:themeElements>
    <a:clrScheme name="26_ssd4mt04 1">
      <a:dk1>
        <a:srgbClr val="000000"/>
      </a:dk1>
      <a:lt1>
        <a:srgbClr val="FFFFFF"/>
      </a:lt1>
      <a:dk2>
        <a:srgbClr val="E0AA0F"/>
      </a:dk2>
      <a:lt2>
        <a:srgbClr val="A6A49E"/>
      </a:lt2>
      <a:accent1>
        <a:srgbClr val="A32638"/>
      </a:accent1>
      <a:accent2>
        <a:srgbClr val="0038A8"/>
      </a:accent2>
      <a:accent3>
        <a:srgbClr val="FFFFFF"/>
      </a:accent3>
      <a:accent4>
        <a:srgbClr val="000000"/>
      </a:accent4>
      <a:accent5>
        <a:srgbClr val="CEACAE"/>
      </a:accent5>
      <a:accent6>
        <a:srgbClr val="003298"/>
      </a:accent6>
      <a:hlink>
        <a:srgbClr val="3A75C4"/>
      </a:hlink>
      <a:folHlink>
        <a:srgbClr val="7F6689"/>
      </a:folHlink>
    </a:clrScheme>
    <a:fontScheme name="26_ssd4mt0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6_ssd4mt04 1">
        <a:dk1>
          <a:srgbClr val="000000"/>
        </a:dk1>
        <a:lt1>
          <a:srgbClr val="FFFFFF"/>
        </a:lt1>
        <a:dk2>
          <a:srgbClr val="E0AA0F"/>
        </a:dk2>
        <a:lt2>
          <a:srgbClr val="A6A49E"/>
        </a:lt2>
        <a:accent1>
          <a:srgbClr val="A32638"/>
        </a:accent1>
        <a:accent2>
          <a:srgbClr val="0038A8"/>
        </a:accent2>
        <a:accent3>
          <a:srgbClr val="FFFFFF"/>
        </a:accent3>
        <a:accent4>
          <a:srgbClr val="000000"/>
        </a:accent4>
        <a:accent5>
          <a:srgbClr val="CEACAE"/>
        </a:accent5>
        <a:accent6>
          <a:srgbClr val="003298"/>
        </a:accent6>
        <a:hlink>
          <a:srgbClr val="3A75C4"/>
        </a:hlink>
        <a:folHlink>
          <a:srgbClr val="7F668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26_ssd4mt04 1">
    <a:dk1>
      <a:srgbClr val="000000"/>
    </a:dk1>
    <a:lt1>
      <a:srgbClr val="FFFFFF"/>
    </a:lt1>
    <a:dk2>
      <a:srgbClr val="E0AA0F"/>
    </a:dk2>
    <a:lt2>
      <a:srgbClr val="A6A49E"/>
    </a:lt2>
    <a:accent1>
      <a:srgbClr val="A32638"/>
    </a:accent1>
    <a:accent2>
      <a:srgbClr val="0038A8"/>
    </a:accent2>
    <a:accent3>
      <a:srgbClr val="FFFFFF"/>
    </a:accent3>
    <a:accent4>
      <a:srgbClr val="000000"/>
    </a:accent4>
    <a:accent5>
      <a:srgbClr val="CEACAE"/>
    </a:accent5>
    <a:accent6>
      <a:srgbClr val="003298"/>
    </a:accent6>
    <a:hlink>
      <a:srgbClr val="3A75C4"/>
    </a:hlink>
    <a:folHlink>
      <a:srgbClr val="7F6689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D9126B88274E4496CD52E7219D0572" ma:contentTypeVersion="35" ma:contentTypeDescription="Create a new document." ma:contentTypeScope="" ma:versionID="cc7b0a542357d17f79dfb5b7c776e73e">
  <xsd:schema xmlns:xsd="http://www.w3.org/2001/XMLSchema" xmlns:xs="http://www.w3.org/2001/XMLSchema" xmlns:p="http://schemas.microsoft.com/office/2006/metadata/properties" xmlns:ns2="9c987578-06a5-4e03-951c-d2495dd78898" xmlns:ns3="bba6f56a-61a0-4f67-abd0-83f29a10bef6" targetNamespace="http://schemas.microsoft.com/office/2006/metadata/properties" ma:root="true" ma:fieldsID="a8ae2a983a5aa18b22bc6cd12da95656" ns2:_="" ns3:_="">
    <xsd:import namespace="9c987578-06a5-4e03-951c-d2495dd78898"/>
    <xsd:import namespace="bba6f56a-61a0-4f67-abd0-83f29a10be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Comment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987578-06a5-4e03-951c-d2495dd788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Comment" ma:index="20" nillable="true" ma:displayName="Comment" ma:format="Dropdown" ma:internalName="Comment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5ef4f2e3-2616-4c2c-91b5-2afd5740d1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igrationWizId" ma:index="25" nillable="true" ma:displayName="MigrationWizId" ma:internalName="MigrationWizId">
      <xsd:simpleType>
        <xsd:restriction base="dms:Text"/>
      </xsd:simpleType>
    </xsd:element>
    <xsd:element name="MigrationWizIdPermissions" ma:index="26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27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28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29" nillable="true" ma:displayName="MigrationWizIdSecurityGroups" ma:internalName="MigrationWizIdSecurityGroup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a6f56a-61a0-4f67-abd0-83f29a10bef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56334c3-3ce3-4d2e-a900-2a53a13f2240}" ma:internalName="TaxCatchAll" ma:readOnly="false" ma:showField="CatchAllData" ma:web="bba6f56a-61a0-4f67-abd0-83f29a10be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DocumentLibraryPermissions xmlns="9c987578-06a5-4e03-951c-d2495dd78898" xsi:nil="true"/>
    <lcf76f155ced4ddcb4097134ff3c332f xmlns="9c987578-06a5-4e03-951c-d2495dd78898">
      <Terms xmlns="http://schemas.microsoft.com/office/infopath/2007/PartnerControls"/>
    </lcf76f155ced4ddcb4097134ff3c332f>
    <MigrationWizIdPermissionLevels xmlns="9c987578-06a5-4e03-951c-d2495dd78898" xsi:nil="true"/>
    <MigrationWizId xmlns="9c987578-06a5-4e03-951c-d2495dd78898" xsi:nil="true"/>
    <Comment xmlns="9c987578-06a5-4e03-951c-d2495dd78898" xsi:nil="true"/>
    <MigrationWizIdPermissions xmlns="9c987578-06a5-4e03-951c-d2495dd78898" xsi:nil="true"/>
    <TaxCatchAll xmlns="bba6f56a-61a0-4f67-abd0-83f29a10bef6" xsi:nil="true"/>
    <MigrationWizIdSecurityGroups xmlns="9c987578-06a5-4e03-951c-d2495dd78898" xsi:nil="true"/>
  </documentManagement>
</p:properties>
</file>

<file path=customXml/itemProps1.xml><?xml version="1.0" encoding="utf-8"?>
<ds:datastoreItem xmlns:ds="http://schemas.openxmlformats.org/officeDocument/2006/customXml" ds:itemID="{FB970C0B-F432-40E6-9859-AECA984787E8}"/>
</file>

<file path=customXml/itemProps2.xml><?xml version="1.0" encoding="utf-8"?>
<ds:datastoreItem xmlns:ds="http://schemas.openxmlformats.org/officeDocument/2006/customXml" ds:itemID="{99D865B3-26FF-4A93-82D0-630458FA53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7182A9-51F3-4385-BEB1-BBBD68F55848}">
  <ds:schemaRefs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20670</TotalTime>
  <Words>1246</Words>
  <Application>Microsoft Office PowerPoint</Application>
  <PresentationFormat>Widescreen</PresentationFormat>
  <Paragraphs>216</Paragraphs>
  <Slides>27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Helvetica Neue LT Std 55 Roman</vt:lpstr>
      <vt:lpstr>Helvetica Neue LT Std 75 Bold</vt:lpstr>
      <vt:lpstr>MS Mincho</vt:lpstr>
      <vt:lpstr>Arial</vt:lpstr>
      <vt:lpstr>Arial Black</vt:lpstr>
      <vt:lpstr>Calibri</vt:lpstr>
      <vt:lpstr>Helvetica</vt:lpstr>
      <vt:lpstr>Symbol</vt:lpstr>
      <vt:lpstr>Times New Roman</vt:lpstr>
      <vt:lpstr>Wingdings</vt:lpstr>
      <vt:lpstr>26_ssd4mt04</vt:lpstr>
      <vt:lpstr>PowerPoint Presentation</vt:lpstr>
      <vt:lpstr>Outline</vt:lpstr>
      <vt:lpstr>Introduction – Importance of Repair</vt:lpstr>
      <vt:lpstr>FAA-Boeing CRADA 2007 – 2017: Bonded Repair on Metallic Structures</vt:lpstr>
      <vt:lpstr>Bonded Repairs to Primary Composite Panels 2018-Present </vt:lpstr>
      <vt:lpstr>Airframe Beam Structural Test (ABST) Fixture Description</vt:lpstr>
      <vt:lpstr>Regulatory Requirements for Composite Bonded Repair</vt:lpstr>
      <vt:lpstr>Generic Composite Bonded Repair</vt:lpstr>
      <vt:lpstr>Hashin Failure Criteria – 6 Parameter Model</vt:lpstr>
      <vt:lpstr>Adhesive Modeling</vt:lpstr>
      <vt:lpstr>Automated Scarf Repair Modeling Tool</vt:lpstr>
      <vt:lpstr>Static Strength Prediction with Intact Repair Patch</vt:lpstr>
      <vt:lpstr>Summary of Residual Strength Tests (without repair patch) </vt:lpstr>
      <vt:lpstr>Failure Index Contour at the onset of 100%  Predicted Critical Load for Full Scarf Panel  = 11370 lbs</vt:lpstr>
      <vt:lpstr>Failure Index Contour at the onset of 100%  Predicted Critical Load for Partial Scarf Panel  = 20117 lbs</vt:lpstr>
      <vt:lpstr>Partial-Depth Scarf vs Double Side Scarf  </vt:lpstr>
      <vt:lpstr>Double-Sided Repair</vt:lpstr>
      <vt:lpstr>Failure Mode Correlation</vt:lpstr>
      <vt:lpstr>Bondline Progressive Failure Animation</vt:lpstr>
      <vt:lpstr>Test Results</vt:lpstr>
      <vt:lpstr>Strain Gage Correlation  (Gages 6, 5, 11)</vt:lpstr>
      <vt:lpstr>PowerPoint Presentation</vt:lpstr>
      <vt:lpstr>PowerPoint Presentation</vt:lpstr>
      <vt:lpstr>Stepped vs. Taper, Conventional vs Fiber-Oriented Repairs </vt:lpstr>
      <vt:lpstr>Panel 2, Stepped Scarf with Repair:  Failure Mode Comparison </vt:lpstr>
      <vt:lpstr>Conclusions and Future Work</vt:lpstr>
      <vt:lpstr>PowerPoint Presentation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for Management Structure Reviews</dc:title>
  <dc:creator>kda6406</dc:creator>
  <cp:lastModifiedBy>Lin (US), John Z</cp:lastModifiedBy>
  <cp:revision>1284</cp:revision>
  <cp:lastPrinted>2014-09-15T20:34:50Z</cp:lastPrinted>
  <dcterms:created xsi:type="dcterms:W3CDTF">2014-08-22T15:34:26Z</dcterms:created>
  <dcterms:modified xsi:type="dcterms:W3CDTF">2023-05-30T17:51:12Z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0x010100DEE4EAA76C023747AB1C3B480E818908</vt:lpwstr>
  </property>
</Properties>
</file>