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2"/>
  </p:notesMasterIdLst>
  <p:handoutMasterIdLst>
    <p:handoutMasterId r:id="rId73"/>
  </p:handoutMasterIdLst>
  <p:sldIdLst>
    <p:sldId id="256" r:id="rId5"/>
    <p:sldId id="275" r:id="rId6"/>
    <p:sldId id="388" r:id="rId7"/>
    <p:sldId id="390" r:id="rId8"/>
    <p:sldId id="289" r:id="rId9"/>
    <p:sldId id="389" r:id="rId10"/>
    <p:sldId id="391" r:id="rId11"/>
    <p:sldId id="392" r:id="rId12"/>
    <p:sldId id="393" r:id="rId13"/>
    <p:sldId id="399" r:id="rId14"/>
    <p:sldId id="397" r:id="rId15"/>
    <p:sldId id="394" r:id="rId16"/>
    <p:sldId id="400" r:id="rId17"/>
    <p:sldId id="398" r:id="rId18"/>
    <p:sldId id="395" r:id="rId19"/>
    <p:sldId id="407" r:id="rId20"/>
    <p:sldId id="401" r:id="rId21"/>
    <p:sldId id="396" r:id="rId22"/>
    <p:sldId id="403" r:id="rId23"/>
    <p:sldId id="404" r:id="rId24"/>
    <p:sldId id="406" r:id="rId25"/>
    <p:sldId id="405" r:id="rId26"/>
    <p:sldId id="410" r:id="rId27"/>
    <p:sldId id="375" r:id="rId28"/>
    <p:sldId id="360" r:id="rId29"/>
    <p:sldId id="263" r:id="rId30"/>
    <p:sldId id="264" r:id="rId31"/>
    <p:sldId id="268" r:id="rId32"/>
    <p:sldId id="283" r:id="rId33"/>
    <p:sldId id="266" r:id="rId34"/>
    <p:sldId id="285" r:id="rId35"/>
    <p:sldId id="402" r:id="rId36"/>
    <p:sldId id="262" r:id="rId37"/>
    <p:sldId id="265" r:id="rId38"/>
    <p:sldId id="411" r:id="rId39"/>
    <p:sldId id="412" r:id="rId40"/>
    <p:sldId id="413" r:id="rId41"/>
    <p:sldId id="414" r:id="rId42"/>
    <p:sldId id="415" r:id="rId43"/>
    <p:sldId id="442" r:id="rId44"/>
    <p:sldId id="416" r:id="rId45"/>
    <p:sldId id="417" r:id="rId46"/>
    <p:sldId id="418" r:id="rId47"/>
    <p:sldId id="433" r:id="rId48"/>
    <p:sldId id="441" r:id="rId49"/>
    <p:sldId id="438" r:id="rId50"/>
    <p:sldId id="439" r:id="rId51"/>
    <p:sldId id="440" r:id="rId52"/>
    <p:sldId id="427" r:id="rId53"/>
    <p:sldId id="428" r:id="rId54"/>
    <p:sldId id="429" r:id="rId55"/>
    <p:sldId id="430" r:id="rId56"/>
    <p:sldId id="436" r:id="rId57"/>
    <p:sldId id="437" r:id="rId58"/>
    <p:sldId id="421" r:id="rId59"/>
    <p:sldId id="420" r:id="rId60"/>
    <p:sldId id="387" r:id="rId61"/>
    <p:sldId id="419" r:id="rId62"/>
    <p:sldId id="384" r:id="rId63"/>
    <p:sldId id="443" r:id="rId64"/>
    <p:sldId id="444" r:id="rId65"/>
    <p:sldId id="385" r:id="rId66"/>
    <p:sldId id="445" r:id="rId67"/>
    <p:sldId id="446" r:id="rId68"/>
    <p:sldId id="447" r:id="rId69"/>
    <p:sldId id="302" r:id="rId70"/>
    <p:sldId id="277" r:id="rId7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932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CC3569-9CB8-42E6-B7B9-D59381F193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88FD1-A029-4876-8B63-854C1D7016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46D71D-2C87-4BA9-A63C-C61968B12C6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CAE36-601D-4E04-9446-8DBA4BC604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1BAC9-0175-46C9-A155-BC150AD5D5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B2D2E6-5460-49E1-A017-3AA5A4E7C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1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BA06AA9-3DC8-4466-AA9F-023E2DCA93C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CE4504-ED80-426D-AE01-712ABEB4E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5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B933FC-586D-41DE-8FE6-8E57FCD32A05}"/>
              </a:ext>
            </a:extLst>
          </p:cNvPr>
          <p:cNvSpPr/>
          <p:nvPr/>
        </p:nvSpPr>
        <p:spPr>
          <a:xfrm>
            <a:off x="0" y="5802012"/>
            <a:ext cx="9144000" cy="104775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199"/>
            <a:ext cx="7772400" cy="1655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EF86CEA-0E0E-4E13-8363-85E1EF2544B7}"/>
              </a:ext>
            </a:extLst>
          </p:cNvPr>
          <p:cNvSpPr txBox="1">
            <a:spLocks/>
          </p:cNvSpPr>
          <p:nvPr/>
        </p:nvSpPr>
        <p:spPr>
          <a:xfrm>
            <a:off x="2144785" y="4773763"/>
            <a:ext cx="3636891" cy="689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UH-60 Capabilities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11436-B04F-4FF7-8292-107EB6AF237B}"/>
              </a:ext>
            </a:extLst>
          </p:cNvPr>
          <p:cNvSpPr txBox="1"/>
          <p:nvPr/>
        </p:nvSpPr>
        <p:spPr>
          <a:xfrm>
            <a:off x="5922535" y="6031911"/>
            <a:ext cx="2724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700" dirty="0">
                <a:solidFill>
                  <a:schemeClr val="bg1"/>
                </a:solidFill>
                <a:latin typeface="BankGothic Md BT" panose="020B0807020203060204" pitchFamily="34" charset="0"/>
              </a:rPr>
              <a:t>TOP FLIGHT 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bg1"/>
                </a:solidFill>
                <a:latin typeface="BankGothic Md BT" panose="020B0807020203060204" pitchFamily="34" charset="0"/>
              </a:rPr>
              <a:t>AEROSTRUCTURES, </a:t>
            </a:r>
            <a:r>
              <a:rPr lang="en-US" sz="1200" b="1" dirty="0">
                <a:solidFill>
                  <a:schemeClr val="bg1"/>
                </a:solidFill>
                <a:latin typeface="BankGothic Md BT" panose="020B0807020203060204" pitchFamily="34" charset="0"/>
              </a:rPr>
              <a:t>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98706E-98C8-435B-B5DA-F3A58BC39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822" y="190807"/>
            <a:ext cx="2406578" cy="1034735"/>
          </a:xfrm>
          <a:prstGeom prst="rect">
            <a:avLst/>
          </a:prstGeom>
        </p:spPr>
      </p:pic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C0555AB0-2DCD-4E08-AB50-68D058FE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50" y="6151593"/>
            <a:ext cx="4953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C6E8F489-877A-4FA9-9B80-75E62F3CE9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F3FEDD-9F80-4C8B-A8E8-99A8E495B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6191" y="5833882"/>
            <a:ext cx="696567" cy="997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5B5EE6-E229-4A47-8BC3-39BB644B2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0" y="515780"/>
            <a:ext cx="2080260" cy="5975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DE1EAE-A4AF-4019-BD17-FC6D043BAFDF}"/>
              </a:ext>
            </a:extLst>
          </p:cNvPr>
          <p:cNvSpPr txBox="1"/>
          <p:nvPr userDrawn="1"/>
        </p:nvSpPr>
        <p:spPr>
          <a:xfrm>
            <a:off x="3209925" y="515780"/>
            <a:ext cx="2724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700" dirty="0">
                <a:solidFill>
                  <a:schemeClr val="tx1"/>
                </a:solidFill>
                <a:latin typeface="BankGothic Md BT" panose="020B0807020203060204" pitchFamily="34" charset="0"/>
              </a:rPr>
              <a:t>TOP FLIGHT 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tx1"/>
                </a:solidFill>
                <a:latin typeface="BankGothic Md BT" panose="020B0807020203060204" pitchFamily="34" charset="0"/>
              </a:rPr>
              <a:t>AEROSTRUCTURES, </a:t>
            </a:r>
            <a:r>
              <a:rPr lang="en-US" sz="1200" b="1" dirty="0">
                <a:solidFill>
                  <a:schemeClr val="tx1"/>
                </a:solidFill>
                <a:latin typeface="BankGothic Md BT" panose="020B0807020203060204" pitchFamily="34" charset="0"/>
              </a:rPr>
              <a:t>INC.</a:t>
            </a:r>
          </a:p>
        </p:txBody>
      </p:sp>
      <p:sp>
        <p:nvSpPr>
          <p:cNvPr id="23" name="Date Placeholder 11">
            <a:extLst>
              <a:ext uri="{FF2B5EF4-FFF2-40B4-BE49-F238E27FC236}">
                <a16:creationId xmlns:a16="http://schemas.microsoft.com/office/drawing/2014/main" id="{12F85B11-5E90-4D99-9AB6-825E87E2B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776" y="6177715"/>
            <a:ext cx="20574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defRPr>
            </a:lvl1pPr>
          </a:lstStyle>
          <a:p>
            <a:r>
              <a:rPr lang="en-US" dirty="0"/>
              <a:t>November 2021</a:t>
            </a:r>
          </a:p>
        </p:txBody>
      </p:sp>
      <p:sp>
        <p:nvSpPr>
          <p:cNvPr id="24" name="Footer Placeholder 11">
            <a:extLst>
              <a:ext uri="{FF2B5EF4-FFF2-40B4-BE49-F238E27FC236}">
                <a16:creationId xmlns:a16="http://schemas.microsoft.com/office/drawing/2014/main" id="{6AF46732-7FE1-4F37-B0CA-35C76BC8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7" y="5940255"/>
            <a:ext cx="3289530" cy="69245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Composite Repair Analysis:  CBD Method</a:t>
            </a:r>
          </a:p>
        </p:txBody>
      </p:sp>
    </p:spTree>
    <p:extLst>
      <p:ext uri="{BB962C8B-B14F-4D97-AF65-F5344CB8AC3E}">
        <p14:creationId xmlns:p14="http://schemas.microsoft.com/office/powerpoint/2010/main" val="189050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Capabilities Brief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3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Capabilities Brief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7111"/>
            <a:ext cx="7886700" cy="8839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45145"/>
            <a:ext cx="7886700" cy="39360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r>
              <a:rPr lang="en-US" dirty="0"/>
              <a:t>(Go to the View Tab and select Slide Master to modify the font size and type this section and the header for all remaining “New Slides”)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58155-5E9F-4BE2-ACBD-34B292EB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516" y="179273"/>
            <a:ext cx="2406578" cy="1034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82558-3F46-4DD5-A8C6-E1B04B99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4874"/>
            <a:ext cx="2277960" cy="6281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427A88-2B94-4381-8461-67A553E3B8B8}"/>
              </a:ext>
            </a:extLst>
          </p:cNvPr>
          <p:cNvSpPr/>
          <p:nvPr/>
        </p:nvSpPr>
        <p:spPr>
          <a:xfrm>
            <a:off x="0" y="5795213"/>
            <a:ext cx="9144000" cy="104775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94EDF8-1874-48DE-8C48-FD6B8AF71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952" y="271317"/>
            <a:ext cx="1828625" cy="7976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317DE8-D747-47E6-BF4B-8421257F6896}"/>
              </a:ext>
            </a:extLst>
          </p:cNvPr>
          <p:cNvSpPr txBox="1"/>
          <p:nvPr/>
        </p:nvSpPr>
        <p:spPr>
          <a:xfrm>
            <a:off x="5924550" y="6035358"/>
            <a:ext cx="2724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700" dirty="0">
                <a:solidFill>
                  <a:schemeClr val="bg1"/>
                </a:solidFill>
                <a:latin typeface="BankGothic Md BT" panose="020B0807020203060204" pitchFamily="34" charset="0"/>
              </a:rPr>
              <a:t>TOP FLIGHT 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bg1"/>
                </a:solidFill>
                <a:latin typeface="BankGothic Md BT" panose="020B0807020203060204" pitchFamily="34" charset="0"/>
              </a:rPr>
              <a:t>AEROSTRUCTURES, </a:t>
            </a:r>
            <a:r>
              <a:rPr lang="en-US" sz="1200" b="1" dirty="0">
                <a:solidFill>
                  <a:schemeClr val="bg1"/>
                </a:solidFill>
                <a:latin typeface="BankGothic Md BT" panose="020B0807020203060204" pitchFamily="34" charset="0"/>
              </a:rPr>
              <a:t>INC.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1F08047-3742-4F05-A369-7A45009C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50" y="6151593"/>
            <a:ext cx="4953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C6E8F489-877A-4FA9-9B80-75E62F3CE9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B2A08B-A29A-47B2-AE95-E8634D866F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1845145"/>
            <a:ext cx="7886700" cy="393600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369D9BF-C4F4-4EF4-B7D8-42691399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776" y="6177715"/>
            <a:ext cx="20574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September 2020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5D03BB1-AD9A-40A7-A544-5BDE6E27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7" y="5940255"/>
            <a:ext cx="3289530" cy="69245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Capabilities Brief</a:t>
            </a:r>
          </a:p>
          <a:p>
            <a:pPr algn="l">
              <a:lnSpc>
                <a:spcPct val="150000"/>
              </a:lnSpc>
            </a:pP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FDD3F4-6650-40E0-B3EE-3613EC5947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46192" y="5833882"/>
            <a:ext cx="696567" cy="9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4080"/>
            <a:ext cx="7886700" cy="9011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43945"/>
            <a:ext cx="7886700" cy="3737207"/>
          </a:xfrm>
        </p:spPr>
        <p:txBody>
          <a:bodyPr/>
          <a:lstStyle>
            <a:lvl1pPr marL="458788" indent="-458788">
              <a:buFont typeface="Wingdings" panose="05000000000000000000" pitchFamily="2" charset="2"/>
              <a:buChar char="Ø"/>
              <a:defRPr/>
            </a:lvl1pPr>
            <a:lvl2pPr marL="800100" indent="-342900">
              <a:defRPr/>
            </a:lvl2pPr>
            <a:lvl3pPr marL="1258888" indent="-344488">
              <a:buFont typeface="Courier New" panose="02070309020205020404" pitchFamily="49" charset="0"/>
              <a:buChar char="o"/>
              <a:defRPr/>
            </a:lvl3pPr>
            <a:lvl4pPr marL="1714500" indent="-342900">
              <a:buFont typeface="Wingdings" panose="05000000000000000000" pitchFamily="2" charset="2"/>
              <a:buChar char="ü"/>
              <a:defRPr/>
            </a:lvl4pPr>
            <a:lvl5pPr marL="2173288" indent="-344488">
              <a:buFont typeface="Wingdings" panose="05000000000000000000" pitchFamily="2" charset="2"/>
              <a:buChar char="§"/>
              <a:defRPr/>
            </a:lvl5pPr>
          </a:lstStyle>
          <a:p>
            <a:r>
              <a:rPr lang="en-US" dirty="0"/>
              <a:t>(Go to the View Tab and select Slide Master to modify the font size and type this section and the header for all remaining “New Slides”)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427A88-2B94-4381-8461-67A553E3B8B8}"/>
              </a:ext>
            </a:extLst>
          </p:cNvPr>
          <p:cNvSpPr/>
          <p:nvPr/>
        </p:nvSpPr>
        <p:spPr>
          <a:xfrm>
            <a:off x="25159" y="5808228"/>
            <a:ext cx="9144000" cy="104775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17DE8-D747-47E6-BF4B-8421257F6896}"/>
              </a:ext>
            </a:extLst>
          </p:cNvPr>
          <p:cNvSpPr txBox="1"/>
          <p:nvPr/>
        </p:nvSpPr>
        <p:spPr>
          <a:xfrm>
            <a:off x="5924550" y="6035358"/>
            <a:ext cx="2724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700" dirty="0">
                <a:solidFill>
                  <a:schemeClr val="bg1"/>
                </a:solidFill>
                <a:latin typeface="BankGothic Md BT" panose="020B0807020203060204" pitchFamily="34" charset="0"/>
              </a:rPr>
              <a:t>TOP FLIGHT 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bg1"/>
                </a:solidFill>
                <a:latin typeface="BankGothic Md BT" panose="020B0807020203060204" pitchFamily="34" charset="0"/>
              </a:rPr>
              <a:t>AEROSTRUCTURES, </a:t>
            </a:r>
            <a:r>
              <a:rPr lang="en-US" sz="1200" b="1" dirty="0">
                <a:solidFill>
                  <a:schemeClr val="bg1"/>
                </a:solidFill>
                <a:latin typeface="BankGothic Md BT" panose="020B0807020203060204" pitchFamily="34" charset="0"/>
              </a:rPr>
              <a:t>INC.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1F08047-3742-4F05-A369-7A45009C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50" y="6151593"/>
            <a:ext cx="4953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C6E8F489-877A-4FA9-9B80-75E62F3CE9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FDD3F4-6650-40E0-B3EE-3613EC594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6192" y="5833882"/>
            <a:ext cx="696567" cy="997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19498B-7E61-49C0-BA62-A1B83E40D1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22" y="190807"/>
            <a:ext cx="2406578" cy="10347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65351F-664C-4EDF-B54B-BB8D6E728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0" y="515780"/>
            <a:ext cx="2080260" cy="5975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99918F-176B-405B-A36A-040E17F97344}"/>
              </a:ext>
            </a:extLst>
          </p:cNvPr>
          <p:cNvSpPr txBox="1"/>
          <p:nvPr userDrawn="1"/>
        </p:nvSpPr>
        <p:spPr>
          <a:xfrm>
            <a:off x="3209925" y="515780"/>
            <a:ext cx="2724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700" dirty="0">
                <a:solidFill>
                  <a:schemeClr val="tx1"/>
                </a:solidFill>
                <a:latin typeface="BankGothic Md BT" panose="020B0807020203060204" pitchFamily="34" charset="0"/>
              </a:rPr>
              <a:t>TOP FLIGHT 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tx1"/>
                </a:solidFill>
                <a:latin typeface="BankGothic Md BT" panose="020B0807020203060204" pitchFamily="34" charset="0"/>
              </a:rPr>
              <a:t>AEROSTRUCTURES, </a:t>
            </a:r>
            <a:r>
              <a:rPr lang="en-US" sz="1200" b="1" dirty="0">
                <a:solidFill>
                  <a:schemeClr val="tx1"/>
                </a:solidFill>
                <a:latin typeface="BankGothic Md BT" panose="020B0807020203060204" pitchFamily="34" charset="0"/>
              </a:rPr>
              <a:t>INC.</a:t>
            </a:r>
          </a:p>
        </p:txBody>
      </p:sp>
      <p:sp>
        <p:nvSpPr>
          <p:cNvPr id="29" name="Date Placeholder 11">
            <a:extLst>
              <a:ext uri="{FF2B5EF4-FFF2-40B4-BE49-F238E27FC236}">
                <a16:creationId xmlns:a16="http://schemas.microsoft.com/office/drawing/2014/main" id="{1F18E0F5-57DA-45E9-BF42-55BAEBE8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defRPr>
            </a:lvl1pPr>
          </a:lstStyle>
          <a:p>
            <a:r>
              <a:rPr lang="en-US" dirty="0"/>
              <a:t>June 13, 2023</a:t>
            </a:r>
          </a:p>
        </p:txBody>
      </p:sp>
      <p:sp>
        <p:nvSpPr>
          <p:cNvPr id="30" name="Footer Placeholder 11">
            <a:extLst>
              <a:ext uri="{FF2B5EF4-FFF2-40B4-BE49-F238E27FC236}">
                <a16:creationId xmlns:a16="http://schemas.microsoft.com/office/drawing/2014/main" id="{0001116E-3754-4C77-A5D3-63389C89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191378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Capabilities Brief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Capabilities Brief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Capabilities Brief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Capabilities Brief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Capabilities Brief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Capabilities Brief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Capabilities Brief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September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Capabilities Brief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8F489-877A-4FA9-9B80-75E62F3C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flightaero.com/" TargetMode="External"/><Relationship Id="rId2" Type="http://schemas.openxmlformats.org/officeDocument/2006/relationships/hyperlink" Target="mailto:greg.kress@topflightaero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baris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414" y="1200240"/>
            <a:ext cx="7078093" cy="2848596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Advanced Composite</a:t>
            </a:r>
            <a:br>
              <a:rPr lang="en-US" sz="4400" dirty="0"/>
            </a:br>
            <a:r>
              <a:rPr lang="en-US" sz="4400" dirty="0"/>
              <a:t>Repair Analysis – 2023 Update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507" y="3864593"/>
            <a:ext cx="6858000" cy="1244377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3200" dirty="0"/>
              <a:t>by Greg Kress</a:t>
            </a:r>
          </a:p>
          <a:p>
            <a:r>
              <a:rPr lang="en-US" sz="3200" dirty="0"/>
              <a:t>Top Flight Aerostructures &amp; Abaris Training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5BCA513-17F7-43CB-8354-3AD1579D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DE8F06E-81A4-9919-61CE-63C61796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A7BA67-4401-0602-8910-6F6172A7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77261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F46-6417-8913-F46D-174A5D50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Pristine Panel 1 drawing.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74F5-315D-2CEC-205A-BC17C7F7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3945"/>
            <a:ext cx="2660460" cy="3737207"/>
          </a:xfrm>
        </p:spPr>
        <p:txBody>
          <a:bodyPr/>
          <a:lstStyle/>
          <a:p>
            <a:r>
              <a:rPr lang="en-US" dirty="0"/>
              <a:t>No hole.</a:t>
            </a:r>
          </a:p>
          <a:p>
            <a:r>
              <a:rPr lang="en-US" dirty="0"/>
              <a:t>No damage.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80F43-697E-935F-5442-CBAEA38E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EE67-35A7-59D8-7C32-2D6E5680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871E2-F013-7A36-5E6C-F1BEAC72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B71DEB-8687-2EC1-9D03-1466A7F86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45122" y="929214"/>
            <a:ext cx="3902558" cy="56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186C-7CC3-0A42-D0AA-E3B1F442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1 strain gauges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20A46-4FA9-C9F4-2D32-7DBDCDD1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CD08-CD61-5A26-6C25-E904F621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E84C8-9871-3A14-5AB4-DF98D350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569602-C9E5-48C8-947C-FD15C9B3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78" y="1804991"/>
            <a:ext cx="5834773" cy="3948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736D14-B4D3-5275-E7CC-F73B3FA84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07" y="2354025"/>
            <a:ext cx="2114550" cy="466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81A6E0-0E14-532D-536C-BCCED37CF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44" y="2820750"/>
            <a:ext cx="19716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4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0510-85A1-8131-1C35-59E8C6AB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DOT/FAA/TC-17/21 Phase 2 FEA.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1E0B-B51F-6CF7-2E60-56A5F33F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24” x 40” panel with 3” diameter hole.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01389-E2A2-D28C-A173-C0EE4B4A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0D785-0DE3-E57A-31FC-98B3FE7B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66C6E-E933-CDAA-30A9-5EDF8AB5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E50B5-0E5C-4881-762A-5EFC18D2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36" y="2643308"/>
            <a:ext cx="7391269" cy="29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F46-6417-8913-F46D-174A5D50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Pristine Panel 2 drawing.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74F5-315D-2CEC-205A-BC17C7F7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84" y="2043945"/>
            <a:ext cx="2778560" cy="3737207"/>
          </a:xfrm>
        </p:spPr>
        <p:txBody>
          <a:bodyPr>
            <a:normAutofit/>
          </a:bodyPr>
          <a:lstStyle/>
          <a:p>
            <a:r>
              <a:rPr lang="en-US" dirty="0"/>
              <a:t>3.0” hole.</a:t>
            </a:r>
          </a:p>
          <a:p>
            <a:r>
              <a:rPr lang="en-US" dirty="0"/>
              <a:t>Disbonded overlay or precured </a:t>
            </a:r>
            <a:r>
              <a:rPr lang="en-US" dirty="0" err="1"/>
              <a:t>doubler</a:t>
            </a:r>
            <a:r>
              <a:rPr lang="en-US" dirty="0"/>
              <a:t>  repair.</a:t>
            </a:r>
          </a:p>
          <a:p>
            <a:r>
              <a:rPr lang="en-US" dirty="0"/>
              <a:t>Note 21” x 24” test area.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80F43-697E-935F-5442-CBAEA38E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EE67-35A7-59D8-7C32-2D6E5680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871E2-F013-7A36-5E6C-F1BEAC72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460CC-7BBC-03BB-054C-A13FA34A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08421" y="929838"/>
            <a:ext cx="3938703" cy="57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2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186C-7CC3-0A42-D0AA-E3B1F442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2 strain gauges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20A46-4FA9-C9F4-2D32-7DBDCDD1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CD08-CD61-5A26-6C25-E904F621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E84C8-9871-3A14-5AB4-DF98D350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C6B81-73CC-94B3-6BA6-054E782A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81" y="1823426"/>
            <a:ext cx="5877908" cy="3930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DB38E-AC97-A00F-C63F-569F4FFBF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07" y="2354025"/>
            <a:ext cx="2114550" cy="46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E7EBEA-DD0D-BEBE-4A31-B08BC6D13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44" y="2820750"/>
            <a:ext cx="19716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7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76A6F5-2961-B3F1-CD1D-4B8CB0871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11" y="1884842"/>
            <a:ext cx="6402639" cy="3869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78859-F7B9-B6FF-B968-F1D6903B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DOT/FAA/TC-17/21 Phase 2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C323C-F1C8-A0BD-E0F3-B31B7CE3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3945"/>
            <a:ext cx="3137055" cy="3737207"/>
          </a:xfrm>
        </p:spPr>
        <p:txBody>
          <a:bodyPr/>
          <a:lstStyle/>
          <a:p>
            <a:r>
              <a:rPr lang="en-US" dirty="0"/>
              <a:t>Panel 2.</a:t>
            </a:r>
          </a:p>
          <a:p>
            <a:r>
              <a:rPr lang="en-US" dirty="0"/>
              <a:t>FEA and DIC </a:t>
            </a:r>
            <a:r>
              <a:rPr lang="en-US" dirty="0" err="1"/>
              <a:t>microstrains</a:t>
            </a:r>
            <a:r>
              <a:rPr lang="en-US" dirty="0"/>
              <a:t> around the hole.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E870C-B097-087E-3BD0-4E6621C6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080DD-5804-74CE-33C2-291C4C6B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9B20D-4EB7-4080-BE77-F51A7A9B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71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8859-F7B9-B6FF-B968-F1D6903B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DOT/FAA/TC-17/21 Panel 2 </a:t>
            </a:r>
            <a:r>
              <a:rPr lang="en-US" dirty="0" err="1"/>
              <a:t>Dic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E870C-B097-087E-3BD0-4E6621C6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080DD-5804-74CE-33C2-291C4C6B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9B20D-4EB7-4080-BE77-F51A7A9B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D3C69C-9741-45AF-5482-F5071CD9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2" y="2609303"/>
            <a:ext cx="4449655" cy="3011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9430AD-22F0-3BEA-3239-1F21C32F5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64" y="2739976"/>
            <a:ext cx="1464074" cy="2838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E9939F-8E54-8184-CDEC-D77752B7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464" y="3170828"/>
            <a:ext cx="1372886" cy="238603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DA0605-E6B7-3724-21F4-452B4FA17D92}"/>
              </a:ext>
            </a:extLst>
          </p:cNvPr>
          <p:cNvSpPr txBox="1">
            <a:spLocks/>
          </p:cNvSpPr>
          <p:nvPr/>
        </p:nvSpPr>
        <p:spPr>
          <a:xfrm>
            <a:off x="707913" y="1877897"/>
            <a:ext cx="7337094" cy="149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Microstrain</a:t>
            </a:r>
            <a:r>
              <a:rPr lang="en-US" sz="2400" dirty="0"/>
              <a:t> measured along the vertical black line.</a:t>
            </a:r>
          </a:p>
          <a:p>
            <a:pPr lvl="1"/>
            <a:r>
              <a:rPr lang="en-US" sz="2000" dirty="0"/>
              <a:t>Y-distance from the center of the hole</a:t>
            </a:r>
          </a:p>
        </p:txBody>
      </p:sp>
    </p:spTree>
    <p:extLst>
      <p:ext uri="{BB962C8B-B14F-4D97-AF65-F5344CB8AC3E}">
        <p14:creationId xmlns:p14="http://schemas.microsoft.com/office/powerpoint/2010/main" val="16919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1746-7EE2-597E-FF7B-CC4C6E8D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TC-21/27 ABST Panel 3 &amp; 4 testing.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FBFC-99D3-1409-E6F8-25FA2C77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7039"/>
            <a:ext cx="7886700" cy="39805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Same panel configuration:</a:t>
            </a:r>
          </a:p>
          <a:p>
            <a:pPr lvl="1"/>
            <a:r>
              <a:rPr lang="en-US" dirty="0"/>
              <a:t>24” x 40” panels size.</a:t>
            </a:r>
          </a:p>
          <a:p>
            <a:pPr lvl="1"/>
            <a:r>
              <a:rPr lang="en-US" dirty="0"/>
              <a:t>18-ply test area.</a:t>
            </a:r>
          </a:p>
          <a:p>
            <a:pPr lvl="1"/>
            <a:r>
              <a:rPr lang="en-US" dirty="0"/>
              <a:t>32-ply reinforced </a:t>
            </a:r>
            <a:r>
              <a:rPr lang="en-US" dirty="0" err="1"/>
              <a:t>edgeband</a:t>
            </a:r>
            <a:r>
              <a:rPr lang="en-US" dirty="0"/>
              <a:t>, both with 5.150 </a:t>
            </a:r>
            <a:r>
              <a:rPr lang="en-US" dirty="0" err="1"/>
              <a:t>edgeband</a:t>
            </a:r>
            <a:r>
              <a:rPr lang="en-US" dirty="0"/>
              <a:t> ply drop-off region.</a:t>
            </a:r>
          </a:p>
          <a:p>
            <a:pPr lvl="1"/>
            <a:r>
              <a:rPr lang="en-US" dirty="0"/>
              <a:t>Toray 3900-2, Gr 190 UD tape, 3K-PW woven fabric.</a:t>
            </a:r>
          </a:p>
          <a:p>
            <a:r>
              <a:rPr lang="en-US" dirty="0"/>
              <a:t>Strain gauges on all panels.</a:t>
            </a:r>
          </a:p>
          <a:p>
            <a:r>
              <a:rPr lang="en-US" dirty="0"/>
              <a:t>Digital Image Correlation on all holes.</a:t>
            </a:r>
          </a:p>
          <a:p>
            <a:r>
              <a:rPr lang="en-US" dirty="0"/>
              <a:t>No FEA presented on tapered holes.</a:t>
            </a:r>
          </a:p>
          <a:p>
            <a:pPr lvl="1"/>
            <a:r>
              <a:rPr lang="en-US" dirty="0"/>
              <a:t>Represents a disbonded tapered flush repair.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95623-FA76-9D4F-0040-87848852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04EA69C-DBBD-D841-9649-1DF6FC4C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84F84C-CC25-D438-941D-4074C0F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126345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8AAD-3FB0-3E53-1B7D-364A12CA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DOT/FAA/TC-27/17 Phase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E08D3-4A18-6785-E2F8-3E1218A6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22" y="1898857"/>
            <a:ext cx="3152633" cy="42788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Panel 3.</a:t>
            </a:r>
          </a:p>
          <a:p>
            <a:pPr lvl="1"/>
            <a:r>
              <a:rPr lang="en-US" dirty="0"/>
              <a:t>Partial-depth damage removal.</a:t>
            </a:r>
          </a:p>
          <a:p>
            <a:pPr lvl="1"/>
            <a:r>
              <a:rPr lang="en-US" dirty="0"/>
              <a:t>9-plies damaged.</a:t>
            </a:r>
          </a:p>
          <a:p>
            <a:pPr lvl="1"/>
            <a:r>
              <a:rPr lang="en-US" dirty="0"/>
              <a:t>30:1 taper ratio.</a:t>
            </a:r>
          </a:p>
          <a:p>
            <a:pPr lvl="1"/>
            <a:r>
              <a:rPr lang="en-US" dirty="0"/>
              <a:t>6.7” outer scarf.</a:t>
            </a:r>
          </a:p>
          <a:p>
            <a:pPr lvl="1"/>
            <a:r>
              <a:rPr lang="en-US" dirty="0"/>
              <a:t>3.0” inner scarf.</a:t>
            </a:r>
          </a:p>
          <a:p>
            <a:r>
              <a:rPr lang="en-US" dirty="0"/>
              <a:t>Panel 4.</a:t>
            </a:r>
          </a:p>
          <a:p>
            <a:pPr lvl="1"/>
            <a:r>
              <a:rPr lang="en-US" dirty="0"/>
              <a:t>Full-depth damage removal.</a:t>
            </a:r>
          </a:p>
          <a:p>
            <a:pPr lvl="1"/>
            <a:r>
              <a:rPr lang="en-US" dirty="0"/>
              <a:t>30:1 taper ratio.</a:t>
            </a:r>
          </a:p>
          <a:p>
            <a:pPr lvl="1"/>
            <a:r>
              <a:rPr lang="en-US" dirty="0"/>
              <a:t>10.7” outer scarf.</a:t>
            </a:r>
          </a:p>
          <a:p>
            <a:pPr lvl="1"/>
            <a:r>
              <a:rPr lang="en-US" dirty="0"/>
              <a:t>3.0” inner hole.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E5D56-7988-0F03-2168-74E9B380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DDBCC-52F3-6112-CF46-BD1D73E2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13352-166A-2A5E-A15A-13548701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3B179-F050-3673-F333-E298B5C3F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830" y="1898856"/>
            <a:ext cx="5804848" cy="38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58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64E4-EFC3-C328-6135-E7C4D7AC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3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49A9-2B7A-DE4B-9CFE-F87EA55C5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66" y="2043945"/>
            <a:ext cx="2931649" cy="37372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3.0” damage removal.</a:t>
            </a:r>
          </a:p>
          <a:p>
            <a:r>
              <a:rPr lang="en-US" dirty="0"/>
              <a:t>6.7” </a:t>
            </a:r>
            <a:r>
              <a:rPr lang="en-US" dirty="0" err="1"/>
              <a:t>dia</a:t>
            </a:r>
            <a:r>
              <a:rPr lang="en-US" dirty="0"/>
              <a:t> top of taper.</a:t>
            </a:r>
          </a:p>
          <a:p>
            <a:r>
              <a:rPr lang="en-US" dirty="0"/>
              <a:t>Disbonded flush, partial-depth repair.</a:t>
            </a:r>
          </a:p>
          <a:p>
            <a:r>
              <a:rPr lang="en-US" dirty="0"/>
              <a:t>Note 21” x 24” test area.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76DF-BA8F-12FB-DF73-362A96A9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ED3A6-130A-AA20-3527-3E62F2B8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674CF-43F9-EDF6-D02C-0BE49C7A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47254-3D6D-DA5F-B39C-00D1B66DF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03960" y="858599"/>
            <a:ext cx="3904072" cy="56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6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C49C-2E98-4DF7-AE8C-5B06A283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05276"/>
            <a:ext cx="8419984" cy="377587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Greg Kress</a:t>
            </a:r>
          </a:p>
          <a:p>
            <a:r>
              <a:rPr lang="en-US" dirty="0"/>
              <a:t>Co-owner of Top Flight Aerostructures (formerly Vision Composites).</a:t>
            </a:r>
          </a:p>
          <a:p>
            <a:pPr lvl="1"/>
            <a:r>
              <a:rPr lang="en-US" dirty="0"/>
              <a:t>Repair, overhaul, and spares manufacturing for the USAF C-5, B-2, B-52, A-10, UH-60M, Gray Eagle . . . . and DLA.</a:t>
            </a:r>
          </a:p>
          <a:p>
            <a:r>
              <a:rPr lang="en-US" dirty="0"/>
              <a:t>Former Lead Composite Structures engineer for Delta Airlines.</a:t>
            </a:r>
          </a:p>
          <a:p>
            <a:r>
              <a:rPr lang="en-US" dirty="0"/>
              <a:t>Retired Commander in the US Navy (USNR).</a:t>
            </a:r>
          </a:p>
          <a:p>
            <a:pPr lvl="1"/>
            <a:r>
              <a:rPr lang="en-US" dirty="0"/>
              <a:t>Started composite repair interest on USS Theodore Roosevelt (CVN-71) in 1993.</a:t>
            </a:r>
          </a:p>
          <a:p>
            <a:r>
              <a:rPr lang="en-US" dirty="0"/>
              <a:t>Master’s Degree in Aeronautical Engineering</a:t>
            </a:r>
          </a:p>
          <a:p>
            <a:pPr lvl="1"/>
            <a:r>
              <a:rPr lang="en-US" dirty="0"/>
              <a:t>United States Naval Postgraduate School, Monterey, CA.</a:t>
            </a:r>
          </a:p>
          <a:p>
            <a:pPr lvl="1"/>
            <a:r>
              <a:rPr lang="en-US" dirty="0"/>
              <a:t>Studied composites under Dr. Ed Wu.</a:t>
            </a:r>
          </a:p>
          <a:p>
            <a:r>
              <a:rPr lang="en-US" dirty="0"/>
              <a:t>27 years of experience teaching composite repair analysis 5-day short courses for Abaris Training, Reno, NV.</a:t>
            </a:r>
          </a:p>
          <a:p>
            <a:pPr lvl="1"/>
            <a:r>
              <a:rPr lang="en-US" dirty="0"/>
              <a:t>Students from all major airlines, all military services, all major manufacturers.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F172F-B7BD-7427-FEF9-7521E6E3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B28AB-CB62-1177-B99A-940FD84B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175762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64E4-EFC3-C328-6135-E7C4D7AC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3 details.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49A9-2B7A-DE4B-9CFE-F87EA55C5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6997"/>
            <a:ext cx="7886700" cy="16513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Strain gauges on the top and bottom of the panel to evaluate the differences to do bending.</a:t>
            </a:r>
          </a:p>
          <a:p>
            <a:r>
              <a:rPr lang="en-US" dirty="0"/>
              <a:t>Taper applied to top of panel.</a:t>
            </a:r>
          </a:p>
          <a:p>
            <a:r>
              <a:rPr lang="en-US" dirty="0"/>
              <a:t>Greater  strains on top of panel.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76DF-BA8F-12FB-DF73-362A96A9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ED3A6-130A-AA20-3527-3E62F2B8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674CF-43F9-EDF6-D02C-0BE49C7A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FCF9A-66B3-2E77-B31C-30DCBBBD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81" y="3429000"/>
            <a:ext cx="6869411" cy="23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8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64E4-EFC3-C328-6135-E7C4D7AC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4 drawing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76DF-BA8F-12FB-DF73-362A96A9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ED3A6-130A-AA20-3527-3E62F2B8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674CF-43F9-EDF6-D02C-0BE49C7A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ECDD-B0A0-C4F4-126F-09AA23E2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25129" y="839330"/>
            <a:ext cx="3894976" cy="56646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C4B74D-B636-48A4-D356-B41B680D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8" y="2043945"/>
            <a:ext cx="3011606" cy="37372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3.0” damage removal.</a:t>
            </a:r>
          </a:p>
          <a:p>
            <a:r>
              <a:rPr lang="en-US" dirty="0"/>
              <a:t>10.7” </a:t>
            </a:r>
            <a:r>
              <a:rPr lang="en-US" dirty="0" err="1"/>
              <a:t>dia</a:t>
            </a:r>
            <a:r>
              <a:rPr lang="en-US" dirty="0"/>
              <a:t> top of taper.</a:t>
            </a:r>
          </a:p>
          <a:p>
            <a:r>
              <a:rPr lang="en-US" dirty="0"/>
              <a:t>Disbonded flush, full-depth repair.</a:t>
            </a:r>
          </a:p>
          <a:p>
            <a:r>
              <a:rPr lang="en-US" dirty="0"/>
              <a:t>Note 21” x 24” test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4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64E4-EFC3-C328-6135-E7C4D7AC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4 strain gauges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49A9-2B7A-DE4B-9CFE-F87EA55C5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76DF-BA8F-12FB-DF73-362A96A9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ED3A6-130A-AA20-3527-3E62F2B8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674CF-43F9-EDF6-D02C-0BE49C7A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EAACA-1B91-E23D-9545-EEF441D6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07028"/>
            <a:ext cx="7974842" cy="27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2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4B81-0551-70C8-B354-B464A685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Wow!!  That was a 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6B0E-C48F-230B-3DF4-D0D9BD17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3945"/>
            <a:ext cx="8051326" cy="3737207"/>
          </a:xfrm>
        </p:spPr>
        <p:txBody>
          <a:bodyPr/>
          <a:lstStyle/>
          <a:p>
            <a:r>
              <a:rPr lang="en-US" dirty="0"/>
              <a:t>DOT/FAA/TC-21/17 and DOT/FAA/TC-21/27.</a:t>
            </a:r>
          </a:p>
          <a:p>
            <a:pPr lvl="1"/>
            <a:r>
              <a:rPr lang="en-US" dirty="0"/>
              <a:t>Provide a lot of information to replicate the results.</a:t>
            </a:r>
          </a:p>
          <a:p>
            <a:pPr lvl="1"/>
            <a:r>
              <a:rPr lang="en-US" dirty="0"/>
              <a:t>Have a lot of data of data for comparison.</a:t>
            </a:r>
          </a:p>
          <a:p>
            <a:r>
              <a:rPr lang="en-US" dirty="0"/>
              <a:t>Monthly or bi-weekly meetings since Fall 2022.</a:t>
            </a:r>
          </a:p>
          <a:p>
            <a:r>
              <a:rPr lang="en-US" dirty="0"/>
              <a:t>Initial effort was with analytical validation.</a:t>
            </a:r>
          </a:p>
          <a:p>
            <a:pPr lvl="1"/>
            <a:r>
              <a:rPr lang="en-US" dirty="0" err="1"/>
              <a:t>Lekhnitskii</a:t>
            </a:r>
            <a:r>
              <a:rPr lang="en-US" dirty="0"/>
              <a:t> Method for 3.0” straight-sided hole.</a:t>
            </a:r>
          </a:p>
          <a:p>
            <a:pPr lvl="1"/>
            <a:r>
              <a:rPr lang="en-US" dirty="0"/>
              <a:t>CBD Method for partial-depth &amp; full-depth tapered hole.</a:t>
            </a:r>
          </a:p>
          <a:p>
            <a:r>
              <a:rPr lang="en-US" dirty="0"/>
              <a:t>Most recent effort is with FULL FEA validation.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205C-5A12-6648-3E65-0D9BE6CE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C0614-5F14-AA9F-CC07-DBFD28AF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D00D4-982C-F1C7-E446-9D854BE6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436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897" y="1423916"/>
            <a:ext cx="5777553" cy="38896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Remember: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Lekhnitskii</a:t>
            </a:r>
            <a:r>
              <a:rPr lang="en-US" dirty="0"/>
              <a:t> Method for advanced hole </a:t>
            </a:r>
            <a:br>
              <a:rPr lang="en-US" dirty="0"/>
            </a:br>
            <a:r>
              <a:rPr lang="en-US" dirty="0"/>
              <a:t>analysis in composites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. . . from last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CB0FEB2-E616-756C-FE63-915769D1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B08076-2F1F-D956-8C60-8BB8B247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71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3D47-EDB6-4C61-AA42-F7C01972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1805"/>
            <a:ext cx="7886700" cy="901196"/>
          </a:xfrm>
        </p:spPr>
        <p:txBody>
          <a:bodyPr/>
          <a:lstStyle/>
          <a:p>
            <a:r>
              <a:rPr lang="en-US" dirty="0"/>
              <a:t>Large holes:  Lekhnitskii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79D04-063E-4B2B-A57C-086A0564D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1240" y="1759688"/>
                <a:ext cx="8553235" cy="41805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Potential fields, Potential functions, and Potential theory.</a:t>
                </a:r>
              </a:p>
              <a:p>
                <a:pPr lvl="1"/>
                <a:r>
                  <a:rPr lang="en-US" sz="2200" b="0" i="0" dirty="0">
                    <a:solidFill>
                      <a:srgbClr val="202122"/>
                    </a:solidFill>
                    <a:effectLst/>
                  </a:rPr>
                  <a:t>In physics, a potential is a field defined in space, from which many important physical properties may be derived.</a:t>
                </a:r>
              </a:p>
              <a:p>
                <a:pPr lvl="1"/>
                <a:r>
                  <a:rPr lang="en-US" sz="2200" dirty="0">
                    <a:solidFill>
                      <a:srgbClr val="202122"/>
                    </a:solidFill>
                  </a:rPr>
                  <a:t>In mathematics, </a:t>
                </a:r>
                <a:r>
                  <a:rPr lang="en-US" sz="2200" b="0" i="0" dirty="0">
                    <a:solidFill>
                      <a:srgbClr val="202122"/>
                    </a:solidFill>
                    <a:effectLst/>
                  </a:rPr>
                  <a:t>potential functions are known as harmonic equations that the satisfy Laplace’s Equation,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b="0" i="0" dirty="0">
                    <a:solidFill>
                      <a:srgbClr val="202122"/>
                    </a:solidFill>
                    <a:effectLst/>
                  </a:rPr>
                  <a:t>.</a:t>
                </a:r>
              </a:p>
              <a:p>
                <a:pPr lvl="1"/>
                <a:r>
                  <a:rPr lang="en-US" sz="2200" dirty="0">
                    <a:solidFill>
                      <a:srgbClr val="202122"/>
                    </a:solidFill>
                  </a:rPr>
                  <a:t>In engineering, the potential function, </a:t>
                </a:r>
                <a:r>
                  <a:rPr lang="en-US" sz="2200" dirty="0">
                    <a:solidFill>
                      <a:srgbClr val="202122"/>
                    </a:solidFill>
                    <a:sym typeface="Symbol" panose="05050102010706020507" pitchFamily="18" charset="2"/>
                  </a:rPr>
                  <a:t>, based on the Airy Stress Functions: </a:t>
                </a:r>
                <a:endParaRPr lang="en-US" sz="1800" b="0" i="1" dirty="0">
                  <a:solidFill>
                    <a:srgbClr val="202122"/>
                  </a:solidFill>
                  <a:effectLst/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sz="1900" dirty="0">
                    <a:solidFill>
                      <a:srgbClr val="202122"/>
                    </a:solidFill>
                    <a:sym typeface="Symbol" panose="05050102010706020507" pitchFamily="18" charset="2"/>
                  </a:rPr>
                  <a:t>Written in Cauchy Stress Tensor form as: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a:rPr lang="en-US" sz="19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9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sz="19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900" b="0" i="0" dirty="0">
                    <a:solidFill>
                      <a:srgbClr val="202122"/>
                    </a:solidFill>
                    <a:effectLst/>
                  </a:rPr>
                  <a:t>;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19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9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𝑥𝑑𝑦</m:t>
                        </m:r>
                      </m:den>
                    </m:f>
                  </m:oMath>
                </a14:m>
                <a:endParaRPr lang="en-US" sz="1900" b="0" i="0" dirty="0">
                  <a:solidFill>
                    <a:srgbClr val="202122"/>
                  </a:solidFill>
                  <a:effectLst/>
                </a:endParaRPr>
              </a:p>
              <a:p>
                <a:pPr lvl="2"/>
                <a:r>
                  <a:rPr lang="en-US" sz="1900" b="0" i="0" dirty="0">
                    <a:solidFill>
                      <a:srgbClr val="202122"/>
                    </a:solidFill>
                    <a:effectLst/>
                  </a:rPr>
                  <a:t>Can be solved as a biharmonic function,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19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19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1900" dirty="0">
                        <a:solidFill>
                          <a:srgbClr val="202122"/>
                        </a:solidFill>
                        <a:sym typeface="Symbol" panose="05050102010706020507" pitchFamily="18" charset="2"/>
                      </a:rPr>
                      <m:t></m:t>
                    </m:r>
                    <m:r>
                      <a:rPr lang="en-US" sz="19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19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en-US" sz="1900" dirty="0">
                        <a:solidFill>
                          <a:srgbClr val="202122"/>
                        </a:solidFill>
                        <a:sym typeface="Symbol" panose="05050102010706020507" pitchFamily="18" charset="2"/>
                      </a:rPr>
                      <m:t></m:t>
                    </m:r>
                    <m:r>
                      <a:rPr lang="en-US" sz="1900" b="0" i="1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19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900" b="0" i="0" dirty="0">
                  <a:solidFill>
                    <a:srgbClr val="202122"/>
                  </a:solidFill>
                  <a:effectLst/>
                </a:endParaRPr>
              </a:p>
              <a:p>
                <a:pPr lvl="2"/>
                <a:r>
                  <a:rPr lang="en-US" dirty="0"/>
                  <a:t>For 2D isotropic materials written 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num>
                      <m:den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79D04-063E-4B2B-A57C-086A0564D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240" y="1759688"/>
                <a:ext cx="8553235" cy="4180567"/>
              </a:xfrm>
              <a:blipFill>
                <a:blip r:embed="rId2"/>
                <a:stretch>
                  <a:fillRect l="-927" t="-2774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D9085-466E-44D6-8831-2002FD84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D9CCA-0799-1D79-0A53-DDBDDD57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7BE0E-FDC6-FDAB-A111-FFFDF73E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69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25DC-AB5D-4FAF-B18A-3272E09D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Lekhnitskii Stress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2AB866-9117-47A7-A8C3-2CEDBA632D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Implements strain compatibility: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/>
                  <a:t>=0</a:t>
                </a:r>
              </a:p>
              <a:p>
                <a:r>
                  <a:rPr lang="en-US" sz="2400" dirty="0"/>
                  <a:t>To write the anisotropic form of the biharmonic stress equation in terms of the stress function, </a:t>
                </a:r>
                <a:r>
                  <a:rPr lang="en-US" sz="2400" i="1" dirty="0"/>
                  <a:t>F</a:t>
                </a:r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(1/psi) compliance: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/>
                      <m:t>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66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/>
                      <m:t>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dirty="0"/>
              </a:p>
              <a:p>
                <a:r>
                  <a:rPr lang="en-US" sz="2400" dirty="0"/>
                  <a:t>Has complex roots,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that meet the following characteristic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800" dirty="0"/>
                  <a:t>-2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dirty="0"/>
                          <m:t>2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- 2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1800" dirty="0"/>
                  <a:t>=0</a:t>
                </a:r>
              </a:p>
              <a:p>
                <a:r>
                  <a:rPr lang="en-US" sz="2200" dirty="0"/>
                  <a:t>The roots are used to locate any arbitrary position in the complex 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 to create two complex potential functions,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sym typeface="Symbol" panose="05050102010706020507" pitchFamily="18" charset="2"/>
                          </a:rPr>
                          <m:t>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sym typeface="Symbol" panose="05050102010706020507" pitchFamily="18" charset="2"/>
                          </a:rPr>
                          <m:t>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2AB866-9117-47A7-A8C3-2CEDBA632D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 t="-2610" r="-850" b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9E775-EF30-4B3F-9575-8DE69AD1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D9D8F-8A73-25E0-2FFB-C47606DB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3D2D8-DF92-77A4-A42B-760504C2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24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793F-CD0E-47AF-8A7C-57B737C4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Lekhnitskii Method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A8BAC-A15C-48FA-AC88-9ABBD846FD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71331"/>
                <a:ext cx="8180424" cy="390982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400" dirty="0"/>
                  <a:t>Allows the application of any combination of stresses.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400" dirty="0"/>
                  <a:t>Not FEA.</a:t>
                </a:r>
              </a:p>
              <a:p>
                <a:pPr lvl="1"/>
                <a:r>
                  <a:rPr lang="en-US" sz="2200" dirty="0"/>
                  <a:t>Lekhnitskii is analytical, FEA is numerical.</a:t>
                </a:r>
              </a:p>
              <a:p>
                <a:pPr lvl="1"/>
                <a:r>
                  <a:rPr lang="en-US" sz="2200" dirty="0"/>
                  <a:t>Does not create a system of equations to form a global stiffness matrix.</a:t>
                </a:r>
              </a:p>
              <a:p>
                <a:pPr lvl="1"/>
                <a:r>
                  <a:rPr lang="en-US" dirty="0"/>
                  <a:t>Only performs the stress calculation at ONE location.</a:t>
                </a:r>
              </a:p>
              <a:p>
                <a:r>
                  <a:rPr lang="en-US" sz="2400" dirty="0"/>
                  <a:t>Assumes infinite panel width.</a:t>
                </a:r>
              </a:p>
              <a:p>
                <a:r>
                  <a:rPr lang="en-US" sz="2400" dirty="0"/>
                  <a:t>Easily applied to a circular or elliptical boundary.</a:t>
                </a:r>
              </a:p>
              <a:p>
                <a:pPr lvl="1"/>
                <a:r>
                  <a:rPr lang="en-US" dirty="0"/>
                  <a:t>Boundary applied to a hole for a BRSL disbonded repair.</a:t>
                </a:r>
              </a:p>
              <a:p>
                <a:pPr lvl="1"/>
                <a:r>
                  <a:rPr lang="en-US" dirty="0"/>
                  <a:t>Boundary applied to patch shape for analysis of a repair.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A8BAC-A15C-48FA-AC88-9ABBD846F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71331"/>
                <a:ext cx="8180424" cy="3909822"/>
              </a:xfrm>
              <a:blipFill>
                <a:blip r:embed="rId2"/>
                <a:stretch>
                  <a:fillRect l="-671" t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AC3CD-E5B6-45A7-BCC9-70DD690A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317D5-10A8-1DDB-1866-0C23B768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D613F-93A0-9CB4-8858-1E9BBF1F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22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793F-CD0E-47AF-8A7C-57B737C4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Lekhnitskii stress results at a hole (BRSL)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8BAC-A15C-48FA-AC88-9ABBD846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9289"/>
            <a:ext cx="2647483" cy="39018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Any applied far-field stresses,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Calculate the stress and strain at any (</a:t>
            </a:r>
            <a:r>
              <a:rPr lang="en-US" dirty="0" err="1"/>
              <a:t>x,y</a:t>
            </a:r>
            <a:r>
              <a:rPr lang="en-US" dirty="0"/>
              <a:t>) location.</a:t>
            </a:r>
          </a:p>
          <a:p>
            <a:r>
              <a:rPr lang="en-US" dirty="0"/>
              <a:t>Based on an infinite panel width and any elliptical or circular hole.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AC3CD-E5B6-45A7-BCC9-70DD690A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9010E6F5-100A-479A-A88C-0EE302367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49776"/>
              </p:ext>
            </p:extLst>
          </p:nvPr>
        </p:nvGraphicFramePr>
        <p:xfrm>
          <a:off x="1200198" y="2404584"/>
          <a:ext cx="1549468" cy="50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279360" progId="Equation.DSMT4">
                  <p:embed/>
                </p:oleObj>
              </mc:Choice>
              <mc:Fallback>
                <p:oleObj name="Equation" r:id="rId2" imgW="850680" imgH="279360" progId="Equation.DSMT4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9010E6F5-100A-479A-A88C-0EE302367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0198" y="2404584"/>
                        <a:ext cx="1549468" cy="508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" name="Picture 82">
            <a:extLst>
              <a:ext uri="{FF2B5EF4-FFF2-40B4-BE49-F238E27FC236}">
                <a16:creationId xmlns:a16="http://schemas.microsoft.com/office/drawing/2014/main" id="{D63577F9-9B05-442B-B69E-47A0E8211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672" y="1896415"/>
            <a:ext cx="5822119" cy="373249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DB726-CF39-300A-EBB9-30BB8DA1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7EACF-A571-7DE0-8E2E-4E02DAF9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928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793F-CD0E-47AF-8A7C-57B737C4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Utilizing the concepts of a Stress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A8BAC-A15C-48FA-AC88-9ABBD846FD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1971"/>
                <a:ext cx="8180424" cy="39691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From the complex potential functions,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200" dirty="0"/>
                  <a:t>Displacements</a:t>
                </a:r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displacement constants.</a:t>
                </a:r>
              </a:p>
              <a:p>
                <a:pPr lvl="2"/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) are far-field (remote) displacements.</a:t>
                </a:r>
              </a:p>
              <a:p>
                <a:r>
                  <a:rPr lang="en-US" sz="2400" dirty="0"/>
                  <a:t>Expanding on the Lekhnitskii hole analysis methodology.</a:t>
                </a:r>
              </a:p>
              <a:p>
                <a:pPr lvl="1"/>
                <a:r>
                  <a:rPr lang="en-US" sz="2200" dirty="0"/>
                  <a:t>Inclusion analysis.</a:t>
                </a:r>
              </a:p>
              <a:p>
                <a:pPr lvl="2"/>
                <a:r>
                  <a:rPr lang="en-US" sz="1800" dirty="0"/>
                  <a:t>Implements displacement continuity across the boundary.</a:t>
                </a:r>
              </a:p>
              <a:p>
                <a:pPr lvl="1"/>
                <a:r>
                  <a:rPr lang="en-US" sz="2200" dirty="0"/>
                  <a:t>Soft inclusion:  Evaluate partial depth damage or a BRSL taper.</a:t>
                </a:r>
              </a:p>
              <a:p>
                <a:pPr lvl="1"/>
                <a:r>
                  <a:rPr lang="en-US" sz="2200" dirty="0"/>
                  <a:t>Hard inclusion:  Evaluate load attraction into a repair.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A8BAC-A15C-48FA-AC88-9ABBD846F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1971"/>
                <a:ext cx="8180424" cy="3969181"/>
              </a:xfrm>
              <a:blipFill>
                <a:blip r:embed="rId2"/>
                <a:stretch>
                  <a:fillRect l="-969" t="-2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AC3CD-E5B6-45A7-BCC9-70DD690A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5D92E-D6B8-D0CA-0F8D-04AAFE61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0E044-2C51-2209-0F7C-FD65E427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18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year’s discussion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C49C-2E98-4DF7-AE8C-5B06A283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82" y="1918840"/>
            <a:ext cx="8530018" cy="39087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Scope of Abaris Training engineering course curriculum.</a:t>
            </a:r>
          </a:p>
          <a:p>
            <a:pPr lvl="1"/>
            <a:r>
              <a:rPr lang="en-US" dirty="0"/>
              <a:t>OEM composite design &amp; analysis courses.</a:t>
            </a:r>
          </a:p>
          <a:p>
            <a:pPr lvl="1"/>
            <a:r>
              <a:rPr lang="en-US" dirty="0"/>
              <a:t>Operator/Repair Station/OEM repair design &amp; repair analysis courses.</a:t>
            </a:r>
          </a:p>
          <a:p>
            <a:r>
              <a:rPr lang="en-US" dirty="0"/>
              <a:t>Composite Repair </a:t>
            </a:r>
            <a:r>
              <a:rPr lang="en-US" dirty="0" err="1"/>
              <a:t>metholodogy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Tapered sanded, flush, co-cured repairs.</a:t>
            </a:r>
          </a:p>
          <a:p>
            <a:pPr lvl="1"/>
            <a:r>
              <a:rPr lang="en-US" dirty="0"/>
              <a:t>Non-taper sanded, overlay (scab patch), co-cured repairs.</a:t>
            </a:r>
          </a:p>
          <a:p>
            <a:pPr lvl="1"/>
            <a:r>
              <a:rPr lang="en-US" dirty="0"/>
              <a:t>Precured </a:t>
            </a:r>
            <a:r>
              <a:rPr lang="en-US" dirty="0" err="1"/>
              <a:t>doubler</a:t>
            </a:r>
            <a:r>
              <a:rPr lang="en-US" dirty="0"/>
              <a:t>, secondarily bonded, repairs.</a:t>
            </a:r>
          </a:p>
          <a:p>
            <a:r>
              <a:rPr lang="en-US" dirty="0"/>
              <a:t>Secondary structure repair analysis.</a:t>
            </a:r>
          </a:p>
          <a:p>
            <a:pPr lvl="1"/>
            <a:r>
              <a:rPr lang="en-US" dirty="0"/>
              <a:t>Original –vs– Repair:  Stiffness, Strength, &amp; Bonded Joint.</a:t>
            </a:r>
          </a:p>
          <a:p>
            <a:r>
              <a:rPr lang="en-US" dirty="0"/>
              <a:t>Primary structure repair analysis.</a:t>
            </a:r>
          </a:p>
          <a:p>
            <a:pPr lvl="1"/>
            <a:r>
              <a:rPr lang="en-US" dirty="0"/>
              <a:t>Advanced Stiffness, Strength, &amp; Bonded joint analysis . . . very advanced!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1F79F-2726-25A6-8493-68BB5AB4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71138-999C-F152-12CB-12799319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418623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793F-CD0E-47AF-8A7C-57B737C4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Lekhnitskii stress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A8BAC-A15C-48FA-AC88-9ABBD846FD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557"/>
                <a:ext cx="8267700" cy="393359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From the potential function derivatives,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000" dirty="0"/>
                  <a:t>Stresses: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sz="2400" b="1" dirty="0"/>
                  <a:t>Imaginary</a:t>
                </a:r>
                <a:r>
                  <a:rPr lang="en-US" sz="2400" dirty="0"/>
                  <a:t> roots,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(note the </a:t>
                </a:r>
                <a:r>
                  <a:rPr lang="en-US" sz="2400" i="1" dirty="0"/>
                  <a:t>I</a:t>
                </a:r>
                <a:r>
                  <a:rPr lang="en-US" sz="2400" dirty="0"/>
                  <a:t> below).</a:t>
                </a:r>
              </a:p>
              <a:p>
                <a:pPr lvl="1"/>
                <a:r>
                  <a:rPr lang="en-US" sz="2000" dirty="0"/>
                  <a:t>Orthotropic lamina elastic properties, E</a:t>
                </a:r>
                <a:r>
                  <a:rPr lang="en-US" sz="2000" baseline="-25000" dirty="0"/>
                  <a:t>x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E</a:t>
                </a:r>
                <a:r>
                  <a:rPr lang="en-US" sz="2000" baseline="-25000" dirty="0" err="1"/>
                  <a:t>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G</a:t>
                </a:r>
                <a:r>
                  <a:rPr lang="en-US" sz="2000" baseline="-25000" dirty="0" err="1"/>
                  <a:t>xy</a:t>
                </a:r>
                <a:r>
                  <a:rPr lang="en-US" sz="2000" dirty="0"/>
                  <a:t>, </a:t>
                </a:r>
                <a:r>
                  <a:rPr lang="en-US" sz="2000" dirty="0" err="1">
                    <a:latin typeface="Symbol" panose="05050102010706020507" pitchFamily="18" charset="2"/>
                  </a:rPr>
                  <a:t>n</a:t>
                </a:r>
                <a:r>
                  <a:rPr lang="en-US" sz="2000" baseline="-25000" dirty="0" err="1"/>
                  <a:t>xy</a:t>
                </a:r>
                <a:r>
                  <a:rPr lang="en-US" sz="2000" dirty="0"/>
                  <a:t>.</a:t>
                </a:r>
              </a:p>
              <a:p>
                <a:pPr lvl="1"/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A8BAC-A15C-48FA-AC88-9ABBD846F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557"/>
                <a:ext cx="8267700" cy="3933595"/>
              </a:xfrm>
              <a:blipFill>
                <a:blip r:embed="rId2"/>
                <a:stretch>
                  <a:fillRect l="-959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AC3CD-E5B6-45A7-BCC9-70DD690A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1D9FCE8-B06F-45A3-80F4-652E34F79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99401"/>
              </p:ext>
            </p:extLst>
          </p:nvPr>
        </p:nvGraphicFramePr>
        <p:xfrm>
          <a:off x="711973" y="4589872"/>
          <a:ext cx="3906493" cy="71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28430" imgH="591424" progId="Equation.DSMT4">
                  <p:embed/>
                </p:oleObj>
              </mc:Choice>
              <mc:Fallback>
                <p:oleObj name="Equation" r:id="rId3" imgW="3228430" imgH="591424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1D9FCE8-B06F-45A3-80F4-652E34F79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973" y="4589872"/>
                        <a:ext cx="3906493" cy="716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9370FDA-2DF3-4946-B9FA-4C030E189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805685"/>
              </p:ext>
            </p:extLst>
          </p:nvPr>
        </p:nvGraphicFramePr>
        <p:xfrm>
          <a:off x="4920571" y="4589872"/>
          <a:ext cx="3918018" cy="71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38149" imgH="591424" progId="Equation.DSMT4">
                  <p:embed/>
                </p:oleObj>
              </mc:Choice>
              <mc:Fallback>
                <p:oleObj name="Equation" r:id="rId5" imgW="3238149" imgH="59142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9370FDA-2DF3-4946-B9FA-4C030E1896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0571" y="4589872"/>
                        <a:ext cx="3918018" cy="716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54457-587D-ACE0-D1F6-DFBFA8D3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26C54-81A5-AC3D-17C8-3A7B3B1C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592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EBE0-13CE-4EFB-B952-EB9640C6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5" y="971608"/>
            <a:ext cx="8436345" cy="901196"/>
          </a:xfrm>
        </p:spPr>
        <p:txBody>
          <a:bodyPr>
            <a:noAutofit/>
          </a:bodyPr>
          <a:lstStyle/>
          <a:p>
            <a:r>
              <a:rPr lang="en-US" sz="3600" dirty="0"/>
              <a:t>. . . even more fun math to calculate strains.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6688-06C8-4467-B845-9AA65BF21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74" y="1835460"/>
            <a:ext cx="8144950" cy="407629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3800" dirty="0"/>
              <a:t> </a:t>
            </a:r>
          </a:p>
          <a:p>
            <a:pPr>
              <a:lnSpc>
                <a:spcPct val="160000"/>
              </a:lnSpc>
            </a:pPr>
            <a:r>
              <a:rPr lang="en-US" sz="3800" dirty="0"/>
              <a:t> </a:t>
            </a:r>
          </a:p>
          <a:p>
            <a:pPr>
              <a:lnSpc>
                <a:spcPct val="160000"/>
              </a:lnSpc>
            </a:pPr>
            <a:r>
              <a:rPr lang="en-US" sz="3800" dirty="0"/>
              <a:t> </a:t>
            </a:r>
          </a:p>
          <a:p>
            <a:pPr>
              <a:lnSpc>
                <a:spcPct val="160000"/>
              </a:lnSpc>
            </a:pPr>
            <a:r>
              <a:rPr lang="en-US" sz="3800" dirty="0"/>
              <a:t> </a:t>
            </a:r>
          </a:p>
          <a:p>
            <a:pPr>
              <a:lnSpc>
                <a:spcPct val="160000"/>
              </a:lnSpc>
            </a:pPr>
            <a:r>
              <a:rPr lang="en-US" sz="3800" dirty="0"/>
              <a:t> </a:t>
            </a:r>
          </a:p>
          <a:p>
            <a:pPr>
              <a:lnSpc>
                <a:spcPct val="160000"/>
              </a:lnSpc>
            </a:pPr>
            <a:r>
              <a:rPr lang="en-US" sz="3800" dirty="0"/>
              <a:t>  </a:t>
            </a:r>
            <a:r>
              <a:rPr lang="en-US" sz="3400" dirty="0"/>
              <a:t>Resulting in equations for displacement, stress, and strain.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F1989-0A25-425A-A6D5-4936EAF9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EE738-D926-47C0-9616-B89551593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90" y="3187684"/>
            <a:ext cx="6559999" cy="1797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24E1ED-C665-4E9B-B590-5D56B36A6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779" y="2375759"/>
            <a:ext cx="4833764" cy="737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2E754B-BC8F-493D-A635-FA0B6D9E6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950" y="1907600"/>
            <a:ext cx="5098560" cy="49934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D03EE-DD15-37F3-845B-1ED94211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E547D-8898-9B5F-3447-CD164C25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214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897" y="1423916"/>
            <a:ext cx="5777553" cy="38896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remember: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CBD Method for advanced repair </a:t>
            </a:r>
            <a:br>
              <a:rPr lang="en-US" dirty="0"/>
            </a:br>
            <a:r>
              <a:rPr lang="en-US" dirty="0"/>
              <a:t>analysis in composites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. . . from last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B1F8ACF-1C19-C67C-76FA-F8640934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0CA63FA-3478-9748-6214-FD0B5D4D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345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3D47-EDB6-4C61-AA42-F7C01972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1805"/>
            <a:ext cx="7886700" cy="901196"/>
          </a:xfrm>
        </p:spPr>
        <p:txBody>
          <a:bodyPr/>
          <a:lstStyle/>
          <a:p>
            <a:r>
              <a:rPr lang="en-US" dirty="0"/>
              <a:t>CBD Method analysis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9D04-063E-4B2B-A57C-086A0564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1759688"/>
            <a:ext cx="8553235" cy="4180567"/>
          </a:xfrm>
        </p:spPr>
        <p:txBody>
          <a:bodyPr>
            <a:normAutofit/>
          </a:bodyPr>
          <a:lstStyle/>
          <a:p>
            <a:r>
              <a:rPr lang="en-US" sz="2400" dirty="0"/>
              <a:t>CBD is an acronym for </a:t>
            </a:r>
            <a:r>
              <a:rPr lang="en-US" sz="2400" i="1" dirty="0"/>
              <a:t>Complex Boundary Displacement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Short for </a:t>
            </a:r>
            <a:r>
              <a:rPr lang="en-US" sz="2000" i="1" dirty="0"/>
              <a:t>Complex Potential Function Boundary Displacement Continuity</a:t>
            </a:r>
            <a:r>
              <a:rPr lang="en-US" sz="2000" dirty="0"/>
              <a:t>.</a:t>
            </a:r>
          </a:p>
          <a:p>
            <a:r>
              <a:rPr lang="en-US" sz="2400" dirty="0"/>
              <a:t>Based on the Lekhnitskii Stress Function solution.</a:t>
            </a:r>
          </a:p>
          <a:p>
            <a:pPr lvl="1"/>
            <a:r>
              <a:rPr lang="en-US" sz="2000" dirty="0"/>
              <a:t>Uses complex potential functions and their derivatives to solve the Airy Stress Functions written for the generalized biharmonic anisotropic equation.</a:t>
            </a:r>
          </a:p>
          <a:p>
            <a:r>
              <a:rPr lang="en-US" sz="2400" dirty="0"/>
              <a:t>Previous wasted efforts with </a:t>
            </a:r>
            <a:r>
              <a:rPr lang="en-US" sz="2400" i="1" dirty="0"/>
              <a:t>Bonded Joint and Repairs to Composite Airframe Structures</a:t>
            </a:r>
            <a:r>
              <a:rPr lang="en-US" sz="2400" dirty="0"/>
              <a:t>.  </a:t>
            </a:r>
          </a:p>
          <a:p>
            <a:pPr lvl="1"/>
            <a:r>
              <a:rPr lang="en-US" sz="2000" dirty="0"/>
              <a:t>Stroh Formalism didn’t work.  </a:t>
            </a:r>
          </a:p>
          <a:p>
            <a:pPr lvl="1"/>
            <a:r>
              <a:rPr lang="en-US" sz="2000" dirty="0"/>
              <a:t>Duong and Wang’s 2-Stage complex Eigenvalue process was too confusing.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D9085-466E-44D6-8831-2002FD84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42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3313-4E6F-4829-B401-9E1B6978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CBD Method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E3BB72-9CF1-4B64-B03C-142AA2A5E4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6361"/>
                <a:ext cx="8128273" cy="43452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Writes the anisotropic form of the biharmonic stress equation in terms of the stress function, </a:t>
                </a:r>
                <a:r>
                  <a:rPr lang="en-US" sz="2400" i="1" dirty="0"/>
                  <a:t>F</a:t>
                </a:r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𝑙𝑏𝑠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compliance in “actual units” NOT psi.</a:t>
                </a:r>
              </a:p>
              <a:p>
                <a:r>
                  <a:rPr lang="en-US" sz="2400" dirty="0"/>
                  <a:t>Evaluates multi-layered hard or soft inclusions.</a:t>
                </a:r>
              </a:p>
              <a:p>
                <a:pPr lvl="1"/>
                <a:r>
                  <a:rPr lang="en-US" sz="2000" dirty="0"/>
                  <a:t>Multi-layered soft inclusions to apply BRSL to a taper sanded region.</a:t>
                </a:r>
              </a:p>
              <a:p>
                <a:pPr lvl="1"/>
                <a:r>
                  <a:rPr lang="en-US" sz="2000" dirty="0"/>
                  <a:t>Multi-layered hard inclusions to perform repair analysis of a tapered repair patch.</a:t>
                </a:r>
              </a:p>
              <a:p>
                <a:pPr lvl="1"/>
                <a:r>
                  <a:rPr lang="en-US" sz="2000" dirty="0"/>
                  <a:t>Incrementally applies the sequence of plies to create the unique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for both the parent laminate and the repair laminate in the joint region.</a:t>
                </a:r>
              </a:p>
              <a:p>
                <a:r>
                  <a:rPr lang="en-US" sz="2400" dirty="0"/>
                  <a:t>Also calculates the full spectrum of stresses, strains, displacements, and strain energy density.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E3BB72-9CF1-4B64-B03C-142AA2A5E4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6361"/>
                <a:ext cx="8128273" cy="4345232"/>
              </a:xfrm>
              <a:blipFill>
                <a:blip r:embed="rId2"/>
                <a:stretch>
                  <a:fillRect l="-975" t="-2665"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5CD28-8445-4C81-A516-694DE959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28F77-61E0-584F-B6D9-21963970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6A7C-8765-51E4-38C3-B7EEAFB7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51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53F5-06E1-DEC5-4C16-CA7C70F8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Enough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586BD-A53F-E531-FC2C-0189CB2A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90" y="2110854"/>
            <a:ext cx="7886700" cy="324266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Here is where the comparison begins . . . </a:t>
            </a:r>
          </a:p>
          <a:p>
            <a:pPr lvl="1"/>
            <a:r>
              <a:rPr lang="en-US" sz="3600" dirty="0"/>
              <a:t>First of all, I am calling </a:t>
            </a:r>
            <a:r>
              <a:rPr lang="en-US" sz="3600" dirty="0" err="1"/>
              <a:t>Lekhnitskii</a:t>
            </a:r>
            <a:r>
              <a:rPr lang="en-US" sz="3600" dirty="0"/>
              <a:t> the CBD Method due to the analytical differences mentioned above.</a:t>
            </a:r>
          </a:p>
          <a:p>
            <a:pPr lvl="1"/>
            <a:r>
              <a:rPr lang="en-US" sz="3600" dirty="0" err="1"/>
              <a:t>Lekhnitskii</a:t>
            </a:r>
            <a:r>
              <a:rPr lang="en-US" sz="3600" dirty="0"/>
              <a:t> and CBD calculations are very similar for a straight-sided hole.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EE6C8-38EC-1409-28E8-DA35F807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F141E-B2B2-9191-B552-B78CB75B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5B82C-7660-7037-3E4F-B00FF821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19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Panel 2 CBD results close to the 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C49C-2E98-4DF7-AE8C-5B06A283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1769660"/>
            <a:ext cx="5327176" cy="4011492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run at </a:t>
            </a:r>
            <a:r>
              <a:rPr lang="en-US" dirty="0" err="1"/>
              <a:t>Nx</a:t>
            </a:r>
            <a:r>
              <a:rPr lang="en-US" dirty="0"/>
              <a:t> = 2,521 </a:t>
            </a:r>
            <a:r>
              <a:rPr lang="en-US" dirty="0" err="1"/>
              <a:t>lbs</a:t>
            </a:r>
            <a:r>
              <a:rPr lang="en-US" dirty="0"/>
              <a:t>/in.</a:t>
            </a:r>
          </a:p>
          <a:p>
            <a:pPr lvl="1"/>
            <a:r>
              <a:rPr lang="en-US" sz="2000" dirty="0"/>
              <a:t>Close-in 9” x 8” analysis area.</a:t>
            </a:r>
          </a:p>
          <a:p>
            <a:pPr lvl="1"/>
            <a:r>
              <a:rPr lang="en-US" sz="2000" dirty="0" err="1"/>
              <a:t>Nx</a:t>
            </a:r>
            <a:r>
              <a:rPr lang="en-US" sz="2000" dirty="0"/>
              <a:t> solved for, to result in 7500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in/in at the edge of the hole.</a:t>
            </a:r>
          </a:p>
          <a:p>
            <a:pPr lvl="1"/>
            <a:r>
              <a:rPr lang="en-US" sz="2000" dirty="0"/>
              <a:t>Results in </a:t>
            </a:r>
            <a:r>
              <a:rPr lang="en-US" sz="2000" dirty="0" err="1"/>
              <a:t>farfield</a:t>
            </a:r>
            <a:r>
              <a:rPr lang="en-US" sz="2000" dirty="0"/>
              <a:t> strain of 2575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in/in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45403-A658-302A-9D2B-631C6620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569" y="2142851"/>
            <a:ext cx="3760184" cy="3141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2CE5E-A35C-9A38-7CA7-BED5420BB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9" y="3551831"/>
            <a:ext cx="3745566" cy="2193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0265ED-F5C9-A8A3-124A-336F438D2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190" y="3577394"/>
            <a:ext cx="1375001" cy="2176526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90F6D6A-CD13-8771-5F1F-A1B804C6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24F2F08-6BA8-83D2-D26F-20A319A2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257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Pane 2 DIC, CBD, and FEA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C49C-2E98-4DF7-AE8C-5B06A283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05276"/>
            <a:ext cx="3979745" cy="3775876"/>
          </a:xfrm>
        </p:spPr>
        <p:txBody>
          <a:bodyPr>
            <a:normAutofit/>
          </a:bodyPr>
          <a:lstStyle/>
          <a:p>
            <a:r>
              <a:rPr lang="en-US" dirty="0"/>
              <a:t>Detailed results for </a:t>
            </a:r>
            <a:r>
              <a:rPr lang="en-US" dirty="0" err="1"/>
              <a:t>Nx</a:t>
            </a:r>
            <a:r>
              <a:rPr lang="en-US" dirty="0"/>
              <a:t> = 2,521 </a:t>
            </a:r>
            <a:r>
              <a:rPr lang="en-US" dirty="0" err="1"/>
              <a:t>lbs</a:t>
            </a:r>
            <a:r>
              <a:rPr lang="en-US" dirty="0"/>
              <a:t>/in.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26C586-8E19-DE07-6E81-A11D46AB7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136" y="1782363"/>
            <a:ext cx="3712564" cy="3776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DF217C-3D6C-C5B6-10BF-90FC1CF3A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36" y="3024350"/>
            <a:ext cx="4449170" cy="2655150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E56DD91-C148-001F-7E91-4BE9EC57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F3E47F2-1741-266E-75F3-5F61173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43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04080"/>
            <a:ext cx="7960341" cy="901196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2 DIC, CBD, and FEA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C49C-2E98-4DF7-AE8C-5B06A283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19785"/>
            <a:ext cx="3979745" cy="3861367"/>
          </a:xfrm>
        </p:spPr>
        <p:txBody>
          <a:bodyPr>
            <a:normAutofit/>
          </a:bodyPr>
          <a:lstStyle/>
          <a:p>
            <a:r>
              <a:rPr lang="en-US" dirty="0"/>
              <a:t>Strain gauge results for </a:t>
            </a:r>
            <a:r>
              <a:rPr lang="en-US" dirty="0" err="1"/>
              <a:t>Nx</a:t>
            </a:r>
            <a:r>
              <a:rPr lang="en-US" dirty="0"/>
              <a:t> = 2,521 </a:t>
            </a:r>
            <a:r>
              <a:rPr lang="en-US" dirty="0" err="1"/>
              <a:t>lbs</a:t>
            </a:r>
            <a:r>
              <a:rPr lang="en-US" dirty="0"/>
              <a:t>/in.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3C75DB-24E1-4770-2D29-AB5E3479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55" y="1819339"/>
            <a:ext cx="4237841" cy="3919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70AEBD-C65F-AB5C-AE18-F2BA3DBA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7" y="2720093"/>
            <a:ext cx="3857767" cy="1575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04D347-2913-73D8-F9B4-F83E14BA1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22" y="4328632"/>
            <a:ext cx="4237842" cy="144386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13A31-CFEC-4863-AC59-8D6C83FB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10819-C557-27F1-0E00-682784CD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2840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 for Panel 2 straight-sided 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C49C-2E98-4DF7-AE8C-5B06A283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19785"/>
            <a:ext cx="7832963" cy="38613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CBD calculations are able to replicate FEA results exactly at 0”-2.0” from the edge of the hole.</a:t>
            </a:r>
          </a:p>
          <a:p>
            <a:pPr lvl="1"/>
            <a:r>
              <a:rPr lang="en-US" dirty="0"/>
              <a:t>Excellent results considering that all loads and laminate properties are reverse engineered.</a:t>
            </a:r>
          </a:p>
          <a:p>
            <a:r>
              <a:rPr lang="en-US" dirty="0"/>
              <a:t>DIC results vary from both CBD and FEA at 0”-0.3” from the edge of the hole due to inaccuracies in the DIC results.</a:t>
            </a:r>
          </a:p>
          <a:p>
            <a:r>
              <a:rPr lang="en-US" dirty="0"/>
              <a:t>Far-field strain gauge results vary between CBD and DIC due to the stress redistribution caused by the ABST test panel </a:t>
            </a:r>
            <a:r>
              <a:rPr lang="en-US" dirty="0" err="1"/>
              <a:t>edgeband</a:t>
            </a:r>
            <a:r>
              <a:rPr lang="en-US" dirty="0"/>
              <a:t> build-up.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11C34-6EA5-C287-0B4F-E6A3C785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23065-FD0D-6F56-A201-C0F821B6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99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DCC3-CC2A-BB1D-E2C9-EEE46483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Abaris &amp; Top Flight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1828C-8723-D7CD-8100-92921FEAA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42531"/>
            <a:ext cx="8201451" cy="41191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Advanced hole and bonded repair analysis.</a:t>
            </a:r>
          </a:p>
          <a:p>
            <a:pPr lvl="1"/>
            <a:r>
              <a:rPr lang="en-US" dirty="0" err="1"/>
              <a:t>Lekhnitskii</a:t>
            </a:r>
            <a:r>
              <a:rPr lang="en-US" dirty="0"/>
              <a:t>, Potential Theory, Stress Field Solution, Method.</a:t>
            </a:r>
          </a:p>
          <a:p>
            <a:pPr lvl="1"/>
            <a:r>
              <a:rPr lang="en-US" dirty="0"/>
              <a:t>Complex Boundary Displacement (CBD) Method.</a:t>
            </a:r>
          </a:p>
          <a:p>
            <a:r>
              <a:rPr lang="en-US" dirty="0"/>
              <a:t>Finite Element Analysis.</a:t>
            </a:r>
          </a:p>
          <a:p>
            <a:pPr lvl="1"/>
            <a:r>
              <a:rPr lang="en-US" dirty="0" err="1"/>
              <a:t>Femap</a:t>
            </a:r>
            <a:r>
              <a:rPr lang="en-US" dirty="0"/>
              <a:t>/Nastran:  Flat panel, laminated, shell analysis.</a:t>
            </a:r>
          </a:p>
          <a:p>
            <a:r>
              <a:rPr lang="en-US" dirty="0"/>
              <a:t>Mechanical testing.</a:t>
            </a:r>
          </a:p>
          <a:p>
            <a:pPr lvl="1"/>
            <a:r>
              <a:rPr lang="en-US" dirty="0"/>
              <a:t>6” x 13” panels, 5-ply thick, reinforced </a:t>
            </a:r>
            <a:r>
              <a:rPr lang="en-US" dirty="0" err="1"/>
              <a:t>edgeband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With 2” diameter straight sided and tapered hole (BRSL).</a:t>
            </a:r>
          </a:p>
          <a:p>
            <a:pPr lvl="1"/>
            <a:r>
              <a:rPr lang="en-US" dirty="0"/>
              <a:t>Co-cured, flush &amp; overlay, USDWC &amp; RSUWC.</a:t>
            </a:r>
          </a:p>
          <a:p>
            <a:pPr lvl="1"/>
            <a:r>
              <a:rPr lang="en-US" dirty="0"/>
              <a:t>Precured patch, secondarily bonded.</a:t>
            </a:r>
          </a:p>
          <a:p>
            <a:pPr lvl="1"/>
            <a:r>
              <a:rPr lang="en-US" dirty="0"/>
              <a:t>Uniaxial tension.  15,000 </a:t>
            </a:r>
            <a:r>
              <a:rPr lang="en-US" dirty="0" err="1"/>
              <a:t>lb</a:t>
            </a:r>
            <a:r>
              <a:rPr lang="en-US" dirty="0"/>
              <a:t> UNT failure load.</a:t>
            </a:r>
          </a:p>
          <a:p>
            <a:pPr lvl="1"/>
            <a:r>
              <a:rPr lang="en-US" dirty="0"/>
              <a:t>Digital Image Correlation (DIC).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D43E8-907B-4225-571D-31723F6E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023A816-B740-075C-AB18-7D68655C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2F7DABA-D52E-F49B-1B66-F27657B0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1022522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3C70-787B-2AD4-77BC-D4762140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true essence of the CBD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30C3-3B8F-1AD1-1E73-D1E9567D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6997"/>
            <a:ext cx="8267700" cy="393415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Lekhnitskii</a:t>
            </a:r>
            <a:r>
              <a:rPr lang="en-US" dirty="0"/>
              <a:t> can evaluate both a hole and a single inclusion.  Examples of an inclusion are:</a:t>
            </a:r>
          </a:p>
          <a:p>
            <a:pPr lvl="1"/>
            <a:r>
              <a:rPr lang="en-US" dirty="0"/>
              <a:t>A circular or oval repair.</a:t>
            </a:r>
          </a:p>
          <a:p>
            <a:pPr lvl="1"/>
            <a:r>
              <a:rPr lang="en-US" dirty="0"/>
              <a:t>A partial depth damage removal.</a:t>
            </a:r>
          </a:p>
          <a:p>
            <a:r>
              <a:rPr lang="en-US" dirty="0"/>
              <a:t>However, </a:t>
            </a:r>
            <a:r>
              <a:rPr lang="en-US" dirty="0" err="1"/>
              <a:t>Lekhnitskii</a:t>
            </a:r>
            <a:r>
              <a:rPr lang="en-US" dirty="0"/>
              <a:t> can only accommodate one boundary.</a:t>
            </a:r>
          </a:p>
          <a:p>
            <a:r>
              <a:rPr lang="en-US" dirty="0"/>
              <a:t>The intent of CBD is to account for layered boundaries.</a:t>
            </a:r>
          </a:p>
          <a:p>
            <a:pPr lvl="1"/>
            <a:r>
              <a:rPr lang="en-US" dirty="0"/>
              <a:t>Tapered partial-depth damage removal (multiple boundaries).</a:t>
            </a:r>
          </a:p>
          <a:p>
            <a:pPr lvl="1"/>
            <a:r>
              <a:rPr lang="en-US" dirty="0"/>
              <a:t>Tapered full-depth damage removal (multiple boundaries).</a:t>
            </a:r>
          </a:p>
          <a:p>
            <a:pPr lvl="1"/>
            <a:r>
              <a:rPr lang="en-US" dirty="0"/>
              <a:t>Tapered flush repair (multiple boundaries).</a:t>
            </a:r>
          </a:p>
          <a:p>
            <a:pPr lvl="1"/>
            <a:r>
              <a:rPr lang="en-US" dirty="0"/>
              <a:t>Precured </a:t>
            </a:r>
            <a:r>
              <a:rPr lang="en-US" dirty="0" err="1"/>
              <a:t>doubler</a:t>
            </a:r>
            <a:r>
              <a:rPr lang="en-US" dirty="0"/>
              <a:t> repair (two boundaries).</a:t>
            </a:r>
          </a:p>
          <a:p>
            <a:r>
              <a:rPr lang="en-US" dirty="0"/>
              <a:t>There is an issues with using multiple boundaries based on the proximity of subsequent boundaries to the previous.</a:t>
            </a:r>
          </a:p>
          <a:p>
            <a:pPr lvl="1"/>
            <a:r>
              <a:rPr lang="en-US" dirty="0"/>
              <a:t>This is the true intent of the R&amp;D effort.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98D0-22F6-FDF3-1937-0FA26590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FEF6A-2068-874C-1FE1-E058E1F8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F9ED-4320-E9B0-9603-83C7318B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159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1104080"/>
            <a:ext cx="7996735" cy="901196"/>
          </a:xfrm>
        </p:spPr>
        <p:txBody>
          <a:bodyPr>
            <a:noAutofit/>
          </a:bodyPr>
          <a:lstStyle/>
          <a:p>
            <a:r>
              <a:rPr lang="en-US" sz="3600" dirty="0"/>
              <a:t>Panel 3 upper surface strain gauge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A1F270-5CED-5CC1-B634-8231C690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05277"/>
            <a:ext cx="7337094" cy="1492220"/>
          </a:xfrm>
        </p:spPr>
        <p:txBody>
          <a:bodyPr>
            <a:normAutofit/>
          </a:bodyPr>
          <a:lstStyle/>
          <a:p>
            <a:r>
              <a:rPr lang="en-US" dirty="0"/>
              <a:t>Locations of interest highlighted in yellow.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126" y="2544101"/>
            <a:ext cx="4806202" cy="3147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9D6AD6-E1F1-1CAD-8DF7-25697861C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22" y="2631706"/>
            <a:ext cx="2322381" cy="2599935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303455C-1DBD-1C12-EB02-E15C1724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DF83F-7D32-0BEB-D33C-9C036A60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649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Panel 3 DIC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ED96C8-CCB3-20A6-2C42-D10C81E6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05277"/>
            <a:ext cx="7337094" cy="1492220"/>
          </a:xfrm>
        </p:spPr>
        <p:txBody>
          <a:bodyPr>
            <a:normAutofit/>
          </a:bodyPr>
          <a:lstStyle/>
          <a:p>
            <a:r>
              <a:rPr lang="en-US" sz="2400" dirty="0" err="1"/>
              <a:t>Microstrain</a:t>
            </a:r>
            <a:r>
              <a:rPr lang="en-US" sz="2400" dirty="0"/>
              <a:t> measured along the vertical black line.</a:t>
            </a:r>
          </a:p>
          <a:p>
            <a:pPr lvl="1"/>
            <a:r>
              <a:rPr lang="en-US" sz="2000" dirty="0"/>
              <a:t>Y-distance from the center of the hole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16231" r="36905" b="15862"/>
          <a:stretch/>
        </p:blipFill>
        <p:spPr>
          <a:xfrm flipV="1">
            <a:off x="392833" y="2854067"/>
            <a:ext cx="3650668" cy="2898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4"/>
          <a:stretch/>
        </p:blipFill>
        <p:spPr>
          <a:xfrm>
            <a:off x="4128381" y="2932909"/>
            <a:ext cx="668874" cy="2707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9BB42E-8DF3-8972-3FBE-17881CFFF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410" y="2323911"/>
            <a:ext cx="1268176" cy="3360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AEDBE6-2A05-7356-69BF-8F01A12F5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78" y="2452048"/>
            <a:ext cx="1269790" cy="323219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B00B4-D34A-7B22-99DB-2E61B349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19736-0C42-87F5-FB31-B6D28278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201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Panel 3 CBD to strain gauge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95C4F6-9F71-C693-2DA2-F4EFEE1A8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78" y="1852646"/>
            <a:ext cx="7337094" cy="644097"/>
          </a:xfrm>
        </p:spPr>
        <p:txBody>
          <a:bodyPr>
            <a:normAutofit/>
          </a:bodyPr>
          <a:lstStyle/>
          <a:p>
            <a:r>
              <a:rPr lang="en-US" sz="2800" dirty="0" err="1"/>
              <a:t>Nx</a:t>
            </a:r>
            <a:r>
              <a:rPr lang="en-US" sz="2800" dirty="0"/>
              <a:t> = 1,670 </a:t>
            </a:r>
            <a:r>
              <a:rPr lang="en-US" sz="2800" dirty="0" err="1"/>
              <a:t>lbs</a:t>
            </a:r>
            <a:r>
              <a:rPr lang="en-US" sz="2800" dirty="0"/>
              <a:t>/in to achieve </a:t>
            </a:r>
            <a:r>
              <a:rPr lang="en-US" sz="2800" dirty="0">
                <a:latin typeface="Symbol" panose="05050102010706020507" pitchFamily="18" charset="2"/>
              </a:rPr>
              <a:t>e</a:t>
            </a:r>
            <a:r>
              <a:rPr lang="en-US" sz="2800" baseline="30000" dirty="0">
                <a:latin typeface="Symbol" panose="05050102010706020507" pitchFamily="18" charset="2"/>
                <a:sym typeface="Symbol" panose="05050102010706020507" pitchFamily="18" charset="2"/>
              </a:rPr>
              <a:t></a:t>
            </a:r>
            <a:r>
              <a:rPr lang="en-US" sz="2800" dirty="0"/>
              <a:t> = 1,760 </a:t>
            </a:r>
            <a:r>
              <a:rPr lang="en-US" sz="2800" dirty="0">
                <a:latin typeface="Symbol" panose="05050102010706020507" pitchFamily="18" charset="2"/>
              </a:rPr>
              <a:t>m</a:t>
            </a:r>
            <a:r>
              <a:rPr lang="en-US" sz="2800" dirty="0"/>
              <a:t>in/in.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EDAFC6-08D9-2327-982D-761682D22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0" y="2436246"/>
            <a:ext cx="3474244" cy="1574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7D61EC-7B6D-C666-B225-1458D531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92" y="4057240"/>
            <a:ext cx="3245033" cy="1696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62F590-91BB-FC6A-3DEE-2E280DD69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344" y="2281200"/>
            <a:ext cx="3807988" cy="3552080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1BDA8EB-0A4C-CF30-D156-5F7C2B3F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CE4146F-0125-BB02-F20C-30600A26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361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17" y="1104080"/>
            <a:ext cx="8570558" cy="901196"/>
          </a:xfrm>
        </p:spPr>
        <p:txBody>
          <a:bodyPr>
            <a:noAutofit/>
          </a:bodyPr>
          <a:lstStyle/>
          <a:p>
            <a:r>
              <a:rPr lang="en-US" sz="3600" dirty="0"/>
              <a:t>CBD to DIC results from Panel 3 spreadsheet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ED96C8-CCB3-20A6-2C42-D10C81E6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776413"/>
            <a:ext cx="8267702" cy="42910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Good comparison in the inclusion and away from the taper.</a:t>
            </a:r>
          </a:p>
          <a:p>
            <a:r>
              <a:rPr lang="en-US" sz="2400" dirty="0"/>
              <a:t>Y-distance from the center of the hole.</a:t>
            </a:r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r>
              <a:rPr lang="en-US" sz="2400" dirty="0"/>
              <a:t>Excellent results at the peak strain locations.</a:t>
            </a:r>
          </a:p>
          <a:p>
            <a:r>
              <a:rPr lang="en-US" sz="2400" dirty="0"/>
              <a:t>Far field and inclusion strains distribution requires a closer look?</a:t>
            </a: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C437A880-9382-A188-DB07-8C7281F9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563" y="5969657"/>
            <a:ext cx="3898998" cy="6440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FAA/Boeing/TFA/Abaris BRSL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5ED4A-D0AD-3DEF-3D4E-643D03E4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236" y="2459644"/>
            <a:ext cx="2452688" cy="2572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618FA-1E75-6B14-E3C2-564C5E8A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3" y="2500740"/>
            <a:ext cx="3716935" cy="2531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AB6C59-7518-96FE-21FE-0246EF4BB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672" y="2669414"/>
            <a:ext cx="2523028" cy="2353110"/>
          </a:xfrm>
          <a:prstGeom prst="rect">
            <a:avLst/>
          </a:prstGeom>
        </p:spPr>
      </p:pic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541462FD-6AA6-07DE-46D1-29A50C6E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2661" y="6139076"/>
            <a:ext cx="1421618" cy="365125"/>
          </a:xfrm>
        </p:spPr>
        <p:txBody>
          <a:bodyPr/>
          <a:lstStyle/>
          <a:p>
            <a:r>
              <a:rPr lang="en-US" dirty="0"/>
              <a:t>May 23, 2023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19E34C-F74F-766F-8386-8993307A3B30}"/>
              </a:ext>
            </a:extLst>
          </p:cNvPr>
          <p:cNvSpPr/>
          <p:nvPr/>
        </p:nvSpPr>
        <p:spPr>
          <a:xfrm rot="21306408">
            <a:off x="1341007" y="4224327"/>
            <a:ext cx="868591" cy="42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387359-8A1F-859B-612C-A682E26A1CFA}"/>
              </a:ext>
            </a:extLst>
          </p:cNvPr>
          <p:cNvSpPr/>
          <p:nvPr/>
        </p:nvSpPr>
        <p:spPr>
          <a:xfrm>
            <a:off x="2521595" y="4235356"/>
            <a:ext cx="1176948" cy="245660"/>
          </a:xfrm>
          <a:prstGeom prst="ellipse">
            <a:avLst/>
          </a:prstGeom>
          <a:noFill/>
          <a:ln w="2857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032A77-7289-5DD4-DD52-6BB2306CA241}"/>
              </a:ext>
            </a:extLst>
          </p:cNvPr>
          <p:cNvSpPr/>
          <p:nvPr/>
        </p:nvSpPr>
        <p:spPr>
          <a:xfrm>
            <a:off x="472551" y="4384987"/>
            <a:ext cx="413080" cy="200661"/>
          </a:xfrm>
          <a:prstGeom prst="ellipse">
            <a:avLst/>
          </a:prstGeom>
          <a:noFill/>
          <a:ln w="2857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DC3F58-6096-AECB-8816-D275885D994D}"/>
              </a:ext>
            </a:extLst>
          </p:cNvPr>
          <p:cNvSpPr/>
          <p:nvPr/>
        </p:nvSpPr>
        <p:spPr>
          <a:xfrm>
            <a:off x="897907" y="4382715"/>
            <a:ext cx="413080" cy="20066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7696A-2880-539D-3092-4D6933F60259}"/>
              </a:ext>
            </a:extLst>
          </p:cNvPr>
          <p:cNvSpPr/>
          <p:nvPr/>
        </p:nvSpPr>
        <p:spPr>
          <a:xfrm>
            <a:off x="2200307" y="4294498"/>
            <a:ext cx="356374" cy="20414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5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8E81-4A69-122B-63F3-F427681A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04080"/>
            <a:ext cx="8010383" cy="901196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3 DIC to CBD direct comparison.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D195-BE39-EEAE-FC3C-0C3020E9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DIC                                              CBD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BE060-9260-AA37-55F6-7B9B08AB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F815D-68E9-C385-2A9A-AC219018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D3D5D-544F-34CC-88D8-D4A9EAA4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B9A4E-B486-10C2-6590-C96691246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16231" r="36905" b="15862"/>
          <a:stretch/>
        </p:blipFill>
        <p:spPr>
          <a:xfrm flipV="1">
            <a:off x="711281" y="2567464"/>
            <a:ext cx="3650668" cy="2898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29924-DF01-3500-7101-49DDBC606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571" y="2451275"/>
            <a:ext cx="3428410" cy="319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59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 for Panel 3 partial-depth 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C49C-2E98-4DF7-AE8C-5B06A283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6096"/>
            <a:ext cx="8042229" cy="39987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CBD calculations are able to replicate DIC results exactly at within the inclusion.</a:t>
            </a:r>
          </a:p>
          <a:p>
            <a:r>
              <a:rPr lang="en-US" dirty="0"/>
              <a:t>CBD calculations replicate DIC results very well at the bottom of the taper.</a:t>
            </a:r>
          </a:p>
          <a:p>
            <a:r>
              <a:rPr lang="en-US" dirty="0"/>
              <a:t>CBD calculations start to deviate from DIC results approaching the top of the taper.</a:t>
            </a:r>
          </a:p>
          <a:p>
            <a:r>
              <a:rPr lang="en-US" dirty="0"/>
              <a:t>CBD calculations move back to DIC results approaching the moving away from the tapered region.</a:t>
            </a:r>
          </a:p>
          <a:p>
            <a:r>
              <a:rPr lang="en-US" dirty="0"/>
              <a:t>Slight irregularity in overall strain distribution from the middle to the top of the taper.</a:t>
            </a:r>
          </a:p>
          <a:p>
            <a:pPr lvl="1"/>
            <a:r>
              <a:rPr lang="en-US" dirty="0"/>
              <a:t>CBD should have more yellow in the upper portion of the taper, and more red at the 12:00 and 6:00 locations.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11C34-6EA5-C287-0B4F-E6A3C785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23065-FD0D-6F56-A201-C0F821B6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239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4 strain gauge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7DCE24F-CAD6-E2D7-B2E6-5C27714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563" y="5969657"/>
            <a:ext cx="3898998" cy="6440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FAA/Boeing/TFA/Abaris BRSL study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A1F270-5CED-5CC1-B634-8231C690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05277"/>
            <a:ext cx="7337094" cy="1492220"/>
          </a:xfrm>
        </p:spPr>
        <p:txBody>
          <a:bodyPr>
            <a:normAutofit/>
          </a:bodyPr>
          <a:lstStyle/>
          <a:p>
            <a:r>
              <a:rPr lang="en-US" dirty="0"/>
              <a:t>Locations of interest highlighted in yellow.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02" y="2511227"/>
            <a:ext cx="5110198" cy="3349182"/>
          </a:xfrm>
          <a:prstGeom prst="rect">
            <a:avLst/>
          </a:prstGeom>
        </p:spPr>
      </p:pic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D147F87E-59FC-1DC4-0462-1008AD09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2661" y="6139076"/>
            <a:ext cx="1421618" cy="365125"/>
          </a:xfrm>
        </p:spPr>
        <p:txBody>
          <a:bodyPr/>
          <a:lstStyle/>
          <a:p>
            <a:r>
              <a:rPr lang="en-US" dirty="0"/>
              <a:t>April 12,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B59505-F208-12AA-5C91-E246ACF8D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45" y="2443857"/>
            <a:ext cx="1952625" cy="30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8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r="34137" b="13869"/>
          <a:stretch/>
        </p:blipFill>
        <p:spPr>
          <a:xfrm>
            <a:off x="938360" y="2715666"/>
            <a:ext cx="2770720" cy="2689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DIC results from Panel 4 spreadsheet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7DCE24F-CAD6-E2D7-B2E6-5C27714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563" y="5969657"/>
            <a:ext cx="3898998" cy="6440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FAA / Boeing/TFA/Abaris BRSL study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ED96C8-CCB3-20A6-2C42-D10C81E6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2005276"/>
            <a:ext cx="7943022" cy="1492220"/>
          </a:xfrm>
        </p:spPr>
        <p:txBody>
          <a:bodyPr>
            <a:normAutofit/>
          </a:bodyPr>
          <a:lstStyle/>
          <a:p>
            <a:r>
              <a:rPr lang="en-US" sz="2400" dirty="0" err="1"/>
              <a:t>Microstrain</a:t>
            </a:r>
            <a:r>
              <a:rPr lang="en-US" sz="2400" dirty="0"/>
              <a:t> measured along the vertical black line.</a:t>
            </a:r>
          </a:p>
          <a:p>
            <a:pPr lvl="1"/>
            <a:r>
              <a:rPr lang="en-US" sz="2000" dirty="0"/>
              <a:t>Y-distance from the center of the hole.</a:t>
            </a:r>
          </a:p>
          <a:p>
            <a:pPr lvl="1"/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5"/>
          <a:stretch/>
        </p:blipFill>
        <p:spPr>
          <a:xfrm>
            <a:off x="3771156" y="2961641"/>
            <a:ext cx="596810" cy="26212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pSpPr/>
          <p:nvPr/>
        </p:nvGrpSpPr>
        <p:grpSpPr>
          <a:xfrm>
            <a:off x="451270" y="4207887"/>
            <a:ext cx="1312905" cy="1566521"/>
            <a:chOff x="0" y="1200149"/>
            <a:chExt cx="1239426" cy="15665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0000000-0008-0000-0000-000008000000}"/>
                </a:ext>
              </a:extLst>
            </p:cNvPr>
            <p:cNvCxnSpPr/>
            <p:nvPr/>
          </p:nvCxnSpPr>
          <p:spPr>
            <a:xfrm>
              <a:off x="368569" y="2375808"/>
              <a:ext cx="870857" cy="0"/>
            </a:xfrm>
            <a:prstGeom prst="straightConnector1">
              <a:avLst/>
            </a:prstGeom>
            <a:ln w="57150">
              <a:solidFill>
                <a:sysClr val="windowText" lastClr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000000-0008-0000-0000-00000E000000}"/>
                </a:ext>
              </a:extLst>
            </p:cNvPr>
            <p:cNvCxnSpPr/>
            <p:nvPr/>
          </p:nvCxnSpPr>
          <p:spPr>
            <a:xfrm rot="16200000">
              <a:off x="-34202" y="1940379"/>
              <a:ext cx="870857" cy="0"/>
            </a:xfrm>
            <a:prstGeom prst="straightConnector1">
              <a:avLst/>
            </a:prstGeom>
            <a:ln w="57150">
              <a:solidFill>
                <a:sysClr val="windowText" lastClr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00000000-0008-0000-0000-00000F000000}"/>
                </a:ext>
              </a:extLst>
            </p:cNvPr>
            <p:cNvSpPr txBox="1"/>
            <p:nvPr/>
          </p:nvSpPr>
          <p:spPr>
            <a:xfrm>
              <a:off x="300345" y="2467870"/>
              <a:ext cx="884653" cy="298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sz="1400" b="0"/>
                <a:t>Axial (X)</a:t>
              </a:r>
            </a:p>
          </p:txBody>
        </p:sp>
        <p:sp>
          <p:nvSpPr>
            <p:cNvPr id="16" name="TextBox 40">
              <a:extLst>
                <a:ext uri="{FF2B5EF4-FFF2-40B4-BE49-F238E27FC236}">
                  <a16:creationId xmlns:a16="http://schemas.microsoft.com/office/drawing/2014/main" id="{00000000-0008-0000-0000-000010000000}"/>
                </a:ext>
              </a:extLst>
            </p:cNvPr>
            <p:cNvSpPr txBox="1"/>
            <p:nvPr/>
          </p:nvSpPr>
          <p:spPr>
            <a:xfrm rot="16200000">
              <a:off x="-538117" y="1738266"/>
              <a:ext cx="1375034" cy="298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sz="1400" b="0"/>
                <a:t>Transverse (Y)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B9C54F-A076-A686-99D4-B3022FB8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98" y="2794319"/>
            <a:ext cx="1210008" cy="2955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F55EB6-6FD2-9AA1-4412-279EBBBF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35" y="2828291"/>
            <a:ext cx="1183544" cy="2887979"/>
          </a:xfrm>
          <a:prstGeom prst="rect">
            <a:avLst/>
          </a:prstGeom>
        </p:spPr>
      </p:pic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C92E2D1B-60C6-140C-3372-AA26A662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2661" y="6139076"/>
            <a:ext cx="1421618" cy="365125"/>
          </a:xfrm>
        </p:spPr>
        <p:txBody>
          <a:bodyPr/>
          <a:lstStyle/>
          <a:p>
            <a:r>
              <a:rPr lang="en-US" dirty="0"/>
              <a:t>April 12, 2023</a:t>
            </a:r>
          </a:p>
        </p:txBody>
      </p:sp>
    </p:spTree>
    <p:extLst>
      <p:ext uri="{BB962C8B-B14F-4D97-AF65-F5344CB8AC3E}">
        <p14:creationId xmlns:p14="http://schemas.microsoft.com/office/powerpoint/2010/main" val="1234317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Panel 4 CBD to strain gauge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7DCE24F-CAD6-E2D7-B2E6-5C27714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563" y="5969657"/>
            <a:ext cx="3898998" cy="6440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FAA/Boeing/TFA/Abaris BRSL study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95C4F6-9F71-C693-2DA2-F4EFEE1A8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1519"/>
            <a:ext cx="7337094" cy="7978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Increased load to 2,167 </a:t>
            </a:r>
            <a:r>
              <a:rPr lang="en-US" dirty="0" err="1"/>
              <a:t>lbs</a:t>
            </a:r>
            <a:r>
              <a:rPr lang="en-US" dirty="0"/>
              <a:t>/in to achieve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baseline="30000" dirty="0">
                <a:latin typeface="Symbol" panose="05050102010706020507" pitchFamily="18" charset="2"/>
                <a:sym typeface="Symbol" panose="05050102010706020507" pitchFamily="18" charset="2"/>
              </a:rPr>
              <a:t></a:t>
            </a:r>
            <a:r>
              <a:rPr lang="en-US" dirty="0"/>
              <a:t> = 2,213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in/in.</a:t>
            </a:r>
          </a:p>
          <a:p>
            <a:r>
              <a:rPr lang="en-US" dirty="0"/>
              <a:t>50% of top ply thickness.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95EA736D-C735-5393-81DF-6A7FB28A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2661" y="6139076"/>
            <a:ext cx="1421618" cy="365125"/>
          </a:xfrm>
        </p:spPr>
        <p:txBody>
          <a:bodyPr/>
          <a:lstStyle/>
          <a:p>
            <a:r>
              <a:rPr lang="en-US" dirty="0"/>
              <a:t>May 23,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85085-E8B3-A4FA-8188-B82FBF7A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0" y="4065358"/>
            <a:ext cx="3604661" cy="168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0B3FB-12D3-A42A-D1D1-3EE22B30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50" y="2616037"/>
            <a:ext cx="3604661" cy="141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BE280-FDBE-FF30-2794-82ADF5952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87" y="2135715"/>
            <a:ext cx="4010025" cy="3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8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374311-054A-3276-321B-7F7578E0B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966" y="1705481"/>
            <a:ext cx="5077923" cy="34470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81E50-BAEB-4053-91AE-6690E39A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6BDD32-BBBE-D6ED-6144-1B467343702D}"/>
              </a:ext>
            </a:extLst>
          </p:cNvPr>
          <p:cNvSpPr/>
          <p:nvPr/>
        </p:nvSpPr>
        <p:spPr>
          <a:xfrm>
            <a:off x="2469900" y="823552"/>
            <a:ext cx="4706607" cy="112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AD297-4452-8924-222E-7DC3249086A9}"/>
              </a:ext>
            </a:extLst>
          </p:cNvPr>
          <p:cNvSpPr/>
          <p:nvPr/>
        </p:nvSpPr>
        <p:spPr>
          <a:xfrm>
            <a:off x="2402030" y="5128995"/>
            <a:ext cx="4277267" cy="52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601F1-5B55-4F70-A661-F5FC30269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1957"/>
            <a:ext cx="3259448" cy="3885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5F41C-209E-447C-ABFE-F922367A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6784"/>
            <a:ext cx="7886700" cy="901196"/>
          </a:xfrm>
        </p:spPr>
        <p:txBody>
          <a:bodyPr/>
          <a:lstStyle/>
          <a:p>
            <a:r>
              <a:rPr lang="en-US" dirty="0"/>
              <a:t>Lekhnitskii Method hole analysis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9C2EAE-1A95-7B76-2CCA-85944FEFD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114" y="1811669"/>
            <a:ext cx="3387319" cy="3556449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6ADE90E-8A9E-981E-D458-01B69FA9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165DADF-AA7B-B41D-8742-399329E9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2732841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88" y="1104081"/>
            <a:ext cx="8407009" cy="901196"/>
          </a:xfrm>
        </p:spPr>
        <p:txBody>
          <a:bodyPr>
            <a:noAutofit/>
          </a:bodyPr>
          <a:lstStyle/>
          <a:p>
            <a:r>
              <a:rPr lang="en-US" sz="3600" dirty="0"/>
              <a:t>CBD to DIC results from Panel 4 spreadsheet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54B25781-B1BB-EAA9-D81E-6D13EF6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2661" y="6139076"/>
            <a:ext cx="1421618" cy="365125"/>
          </a:xfrm>
        </p:spPr>
        <p:txBody>
          <a:bodyPr/>
          <a:lstStyle/>
          <a:p>
            <a:r>
              <a:rPr lang="en-US" dirty="0"/>
              <a:t>May 23, 2023</a:t>
            </a:r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7DCE24F-CAD6-E2D7-B2E6-5C27714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563" y="5969657"/>
            <a:ext cx="3898998" cy="6440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FAA / Boeing/TFA/Abaris BRSL study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ED96C8-CCB3-20A6-2C42-D10C81E6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05277"/>
            <a:ext cx="7337094" cy="1492220"/>
          </a:xfrm>
        </p:spPr>
        <p:txBody>
          <a:bodyPr>
            <a:normAutofit/>
          </a:bodyPr>
          <a:lstStyle/>
          <a:p>
            <a:r>
              <a:rPr lang="en-US" sz="2400" dirty="0" err="1"/>
              <a:t>Microstrain</a:t>
            </a:r>
            <a:r>
              <a:rPr lang="en-US" sz="2400" dirty="0"/>
              <a:t> measured along the vertical black line.</a:t>
            </a:r>
          </a:p>
          <a:p>
            <a:pPr lvl="1"/>
            <a:r>
              <a:rPr lang="en-US" sz="2000" dirty="0"/>
              <a:t>Y-distance from the center of the hole.</a:t>
            </a:r>
          </a:p>
          <a:p>
            <a:pPr lvl="1"/>
            <a:r>
              <a:rPr lang="en-US" sz="2000" dirty="0"/>
              <a:t>50% of top ply thickness.</a:t>
            </a:r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71CE0-02AA-E91D-0708-A0A28AB6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3" y="3208171"/>
            <a:ext cx="2984797" cy="2494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30FC4-D33D-9C27-7AB0-A82F04AC1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954" y="3049822"/>
            <a:ext cx="2852796" cy="2625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EB47B-02A4-E4A3-4C66-8E4C60E88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072" y="3235158"/>
            <a:ext cx="2875965" cy="242704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67B4F5-A3D8-B759-1D73-BB80B201A169}"/>
              </a:ext>
            </a:extLst>
          </p:cNvPr>
          <p:cNvSpPr/>
          <p:nvPr/>
        </p:nvSpPr>
        <p:spPr>
          <a:xfrm rot="16970290">
            <a:off x="2056637" y="4344698"/>
            <a:ext cx="1479476" cy="400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06094B-6803-B3CB-2165-F4CF1C674E78}"/>
              </a:ext>
            </a:extLst>
          </p:cNvPr>
          <p:cNvSpPr/>
          <p:nvPr/>
        </p:nvSpPr>
        <p:spPr>
          <a:xfrm rot="21222652">
            <a:off x="602915" y="5061621"/>
            <a:ext cx="1928816" cy="394590"/>
          </a:xfrm>
          <a:prstGeom prst="ellipse">
            <a:avLst/>
          </a:prstGeom>
          <a:noFill/>
          <a:ln w="2857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Panel 4 CBD to strain gauge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7DCE24F-CAD6-E2D7-B2E6-5C27714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563" y="5969657"/>
            <a:ext cx="3898998" cy="6440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FAA/Boeing/TFA/Abaris BRSL study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95C4F6-9F71-C693-2DA2-F4EFEE1A8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1519"/>
            <a:ext cx="7337094" cy="7978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1,630 </a:t>
            </a:r>
            <a:r>
              <a:rPr lang="en-US" dirty="0" err="1"/>
              <a:t>lbs</a:t>
            </a:r>
            <a:r>
              <a:rPr lang="en-US" dirty="0"/>
              <a:t>/in remote load to achieve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baseline="30000" dirty="0">
                <a:latin typeface="Symbol" panose="05050102010706020507" pitchFamily="18" charset="2"/>
                <a:sym typeface="Symbol" panose="05050102010706020507" pitchFamily="18" charset="2"/>
              </a:rPr>
              <a:t></a:t>
            </a:r>
            <a:r>
              <a:rPr lang="en-US" dirty="0"/>
              <a:t> = </a:t>
            </a:r>
            <a:r>
              <a:rPr lang="en-US" sz="2800" dirty="0"/>
              <a:t>1,665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in/in.</a:t>
            </a:r>
          </a:p>
          <a:p>
            <a:r>
              <a:rPr lang="en-US" dirty="0"/>
              <a:t>Area ratioed inclusion laminate.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95EA736D-C735-5393-81DF-6A7FB28A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2661" y="6139076"/>
            <a:ext cx="1421618" cy="365125"/>
          </a:xfrm>
        </p:spPr>
        <p:txBody>
          <a:bodyPr/>
          <a:lstStyle/>
          <a:p>
            <a:r>
              <a:rPr lang="en-US" dirty="0"/>
              <a:t>May 23, 2023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71E3A6-21EB-381C-7124-03647DB6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7" y="2583293"/>
            <a:ext cx="3796988" cy="1488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87E260-C7C6-08C8-BFF0-3DEC1F049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82" y="4125107"/>
            <a:ext cx="3477110" cy="16288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24FFC9-69AC-D33E-93FF-D75466C97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590" y="2174695"/>
            <a:ext cx="3916240" cy="35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85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88" y="1104081"/>
            <a:ext cx="8407009" cy="901196"/>
          </a:xfrm>
        </p:spPr>
        <p:txBody>
          <a:bodyPr>
            <a:noAutofit/>
          </a:bodyPr>
          <a:lstStyle/>
          <a:p>
            <a:r>
              <a:rPr lang="en-US" sz="3600" dirty="0"/>
              <a:t>CBD to DIC results from Panel 4 spreadsheet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54B25781-B1BB-EAA9-D81E-6D13EF6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2661" y="6139076"/>
            <a:ext cx="1421618" cy="365125"/>
          </a:xfrm>
        </p:spPr>
        <p:txBody>
          <a:bodyPr/>
          <a:lstStyle/>
          <a:p>
            <a:r>
              <a:rPr lang="en-US" dirty="0"/>
              <a:t>May 23, 2023</a:t>
            </a:r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7DCE24F-CAD6-E2D7-B2E6-5C27714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563" y="5969657"/>
            <a:ext cx="3898998" cy="6440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FAA / Boeing/TFA/Abaris BRSL study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ED96C8-CCB3-20A6-2C42-D10C81E6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7" y="1771650"/>
            <a:ext cx="8362173" cy="17258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Full stiffness of segment directly outside of the boundary.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Area ratioed taper stiffness inside the boundary.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100% of top ply thickness.</a:t>
            </a:r>
          </a:p>
          <a:p>
            <a:pPr lvl="1"/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CE2F3F-4154-0755-6CC0-8A4BED37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475" y="3061252"/>
            <a:ext cx="2819915" cy="2595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E1EF01-D139-DD80-9CE0-05B07103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76" y="3312917"/>
            <a:ext cx="2777445" cy="2343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5F0AF0-3FD5-E6A4-BCB5-C4F27ED2A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3" y="3077993"/>
            <a:ext cx="3099566" cy="259557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2EA80-43AC-22B3-E51D-E014E6F1A65E}"/>
              </a:ext>
            </a:extLst>
          </p:cNvPr>
          <p:cNvSpPr/>
          <p:nvPr/>
        </p:nvSpPr>
        <p:spPr>
          <a:xfrm>
            <a:off x="4638675" y="2933700"/>
            <a:ext cx="566738" cy="16716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2AA0E3-A3CF-5D1E-A1E3-867927061241}"/>
              </a:ext>
            </a:extLst>
          </p:cNvPr>
          <p:cNvSpPr/>
          <p:nvPr/>
        </p:nvSpPr>
        <p:spPr>
          <a:xfrm rot="21400119">
            <a:off x="1138366" y="4880389"/>
            <a:ext cx="2107807" cy="6544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96DD28-1C4C-BD58-C568-72BA8F136608}"/>
              </a:ext>
            </a:extLst>
          </p:cNvPr>
          <p:cNvSpPr/>
          <p:nvPr/>
        </p:nvSpPr>
        <p:spPr>
          <a:xfrm rot="21420175">
            <a:off x="626157" y="5178239"/>
            <a:ext cx="479528" cy="271553"/>
          </a:xfrm>
          <a:prstGeom prst="ellipse">
            <a:avLst/>
          </a:prstGeom>
          <a:noFill/>
          <a:ln w="2857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9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Remote/inclusion laminate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7DCE24F-CAD6-E2D7-B2E6-5C27714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563" y="5969657"/>
            <a:ext cx="3898998" cy="6440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FAA/Boeing/TFA/Abaris BRSL study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95C4F6-9F71-C693-2DA2-F4EFEE1A8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851519"/>
            <a:ext cx="7772401" cy="5389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1,630 </a:t>
            </a:r>
            <a:r>
              <a:rPr lang="en-US" dirty="0" err="1"/>
              <a:t>lbs</a:t>
            </a:r>
            <a:r>
              <a:rPr lang="en-US" dirty="0"/>
              <a:t>/in remote load to achieve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baseline="30000" dirty="0">
                <a:latin typeface="Symbol" panose="05050102010706020507" pitchFamily="18" charset="2"/>
                <a:sym typeface="Symbol" panose="05050102010706020507" pitchFamily="18" charset="2"/>
              </a:rPr>
              <a:t></a:t>
            </a:r>
            <a:r>
              <a:rPr lang="en-US" dirty="0"/>
              <a:t> = 2,213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in/in.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95EA736D-C735-5393-81DF-6A7FB28A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2661" y="6139076"/>
            <a:ext cx="1421618" cy="365125"/>
          </a:xfrm>
        </p:spPr>
        <p:txBody>
          <a:bodyPr/>
          <a:lstStyle/>
          <a:p>
            <a:r>
              <a:rPr lang="en-US" dirty="0"/>
              <a:t>May 23, 2023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24FFC9-69AC-D33E-93FF-D75466C9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740" y="2235636"/>
            <a:ext cx="3229460" cy="2951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91315-D9FB-8D77-9A10-1E0CCE6CE7AE}"/>
              </a:ext>
            </a:extLst>
          </p:cNvPr>
          <p:cNvSpPr txBox="1"/>
          <p:nvPr/>
        </p:nvSpPr>
        <p:spPr>
          <a:xfrm>
            <a:off x="5872163" y="5110589"/>
            <a:ext cx="239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Area ratioed stiffness inclusion laminate only.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C4897-0150-B1DB-9B3B-026FFE728953}"/>
              </a:ext>
            </a:extLst>
          </p:cNvPr>
          <p:cNvSpPr txBox="1"/>
          <p:nvPr/>
        </p:nvSpPr>
        <p:spPr>
          <a:xfrm>
            <a:off x="995363" y="5084870"/>
            <a:ext cx="344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Immediate laminate stiffness on both sides of the boundary.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4856FF-604E-40DD-A680-47501B68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3" y="2248163"/>
            <a:ext cx="3198782" cy="29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43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Remote/inclusion laminate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7DCE24F-CAD6-E2D7-B2E6-5C27714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563" y="5969657"/>
            <a:ext cx="3898998" cy="6440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FAA/Boeing/TFA/Abaris BRSL study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95EA736D-C735-5393-81DF-6A7FB28A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2661" y="6139076"/>
            <a:ext cx="1421618" cy="365125"/>
          </a:xfrm>
        </p:spPr>
        <p:txBody>
          <a:bodyPr/>
          <a:lstStyle/>
          <a:p>
            <a:r>
              <a:rPr lang="en-US" dirty="0"/>
              <a:t>May 23, 2023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24FFC9-69AC-D33E-93FF-D75466C9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90" y="1696442"/>
            <a:ext cx="3229460" cy="2951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856FF-604E-40DD-A680-47501B68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1" y="1721498"/>
            <a:ext cx="3198782" cy="292649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95C4F6-9F71-C693-2DA2-F4EFEE1A8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8" y="4491038"/>
            <a:ext cx="7772401" cy="1369066"/>
          </a:xfrm>
        </p:spPr>
        <p:txBody>
          <a:bodyPr numCol="2">
            <a:normAutofit/>
          </a:bodyPr>
          <a:lstStyle/>
          <a:p>
            <a:r>
              <a:rPr lang="en-US" sz="2000" dirty="0"/>
              <a:t>Correct stress concentration location.</a:t>
            </a:r>
          </a:p>
          <a:p>
            <a:r>
              <a:rPr lang="en-US" sz="2000" dirty="0"/>
              <a:t>Incorrect far-field stress distribution.</a:t>
            </a:r>
          </a:p>
          <a:p>
            <a:r>
              <a:rPr lang="en-US" sz="2000" dirty="0"/>
              <a:t>Too compliant inside the boundary.</a:t>
            </a:r>
          </a:p>
        </p:txBody>
      </p:sp>
    </p:spTree>
    <p:extLst>
      <p:ext uri="{BB962C8B-B14F-4D97-AF65-F5344CB8AC3E}">
        <p14:creationId xmlns:p14="http://schemas.microsoft.com/office/powerpoint/2010/main" val="2439146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B64-9881-4CBB-8E05-F58E343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 for Panel 4 straight-sided 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C49C-2E98-4DF7-AE8C-5B06A283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19785"/>
            <a:ext cx="7973990" cy="38613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boundary induced irregularity was much more obvious for the full-depth taper.</a:t>
            </a:r>
          </a:p>
          <a:p>
            <a:pPr lvl="1"/>
            <a:r>
              <a:rPr lang="en-US" dirty="0"/>
              <a:t>Unmodified CBD uses actual stiffness on either side of the boundary.  Resulted in:</a:t>
            </a:r>
          </a:p>
          <a:p>
            <a:pPr lvl="2"/>
            <a:r>
              <a:rPr lang="en-US" dirty="0"/>
              <a:t>High strain concentration at the bottom of the taper.</a:t>
            </a:r>
          </a:p>
          <a:p>
            <a:pPr lvl="2"/>
            <a:r>
              <a:rPr lang="en-US" dirty="0"/>
              <a:t>Strain concentration too low at top of the taper.</a:t>
            </a:r>
          </a:p>
          <a:p>
            <a:pPr lvl="1"/>
            <a:r>
              <a:rPr lang="en-US" dirty="0"/>
              <a:t>Modified CBD calculations was adjusted to use ratio the stiffness on either side of the boundary.  Resulted in:</a:t>
            </a:r>
          </a:p>
          <a:p>
            <a:pPr lvl="2"/>
            <a:r>
              <a:rPr lang="en-US" dirty="0"/>
              <a:t>Strain concentration too low at top of the taper.</a:t>
            </a:r>
          </a:p>
          <a:p>
            <a:pPr lvl="2"/>
            <a:r>
              <a:rPr lang="en-US" dirty="0"/>
              <a:t>High strain concentration at the bottom of the taper.</a:t>
            </a:r>
          </a:p>
          <a:p>
            <a:r>
              <a:rPr lang="en-US" dirty="0"/>
              <a:t>R&amp;D needed to find the middle ground.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5857-1EFC-4A3A-9D7D-165D71A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11C34-6EA5-C287-0B4F-E6A3C785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23065-FD0D-6F56-A201-C0F821B6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248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831D-4710-73BC-47F6-84C9C6E1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to apples comparison?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4698-84CE-10A6-2098-9EE5C9D4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276"/>
            <a:ext cx="8333381" cy="39923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BRSL panels tested on the ABST fixture provide phenomenal results.</a:t>
            </a:r>
          </a:p>
          <a:p>
            <a:r>
              <a:rPr lang="en-US" dirty="0"/>
              <a:t>The ABST fixture represents “real-world” wing beam bending.</a:t>
            </a:r>
          </a:p>
          <a:p>
            <a:r>
              <a:rPr lang="en-US" dirty="0"/>
              <a:t>Beam bending does not quite reflect true in-plane, axial loading.</a:t>
            </a:r>
          </a:p>
          <a:p>
            <a:r>
              <a:rPr lang="en-US" dirty="0"/>
              <a:t>Current state of CBD does reflect pure in-plane axial loading.</a:t>
            </a:r>
          </a:p>
          <a:p>
            <a:r>
              <a:rPr lang="en-US" dirty="0"/>
              <a:t>CBD does not account for </a:t>
            </a:r>
            <a:r>
              <a:rPr lang="en-US" dirty="0" err="1"/>
              <a:t>edgeband</a:t>
            </a:r>
            <a:r>
              <a:rPr lang="en-US" dirty="0"/>
              <a:t> reinforcements effects.</a:t>
            </a:r>
          </a:p>
          <a:p>
            <a:r>
              <a:rPr lang="en-US" dirty="0"/>
              <a:t>True CBD validation requires taking the analysis to the next level . . . </a:t>
            </a:r>
          </a:p>
          <a:p>
            <a:pPr lvl="1"/>
            <a:r>
              <a:rPr lang="en-US" dirty="0"/>
              <a:t>In-plane, axial loaded, FEA modelling.</a:t>
            </a:r>
          </a:p>
          <a:p>
            <a:r>
              <a:rPr lang="en-US" dirty="0"/>
              <a:t>It is time for the FEA games to begin.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5C903-5F18-E7A1-D1DF-8EAD797C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C10E-D30F-E32E-86BE-4BD2891E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0EE26-5212-95AA-DD52-3E8DCC2C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72749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C643-56B7-218C-F8B9-1E9B7FCD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04080"/>
            <a:ext cx="8060425" cy="901196"/>
          </a:xfrm>
        </p:spPr>
        <p:txBody>
          <a:bodyPr>
            <a:normAutofit fontScale="90000"/>
          </a:bodyPr>
          <a:lstStyle/>
          <a:p>
            <a:r>
              <a:rPr lang="en-US" dirty="0"/>
              <a:t>FEA model configuration for all panels.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5071-C9E0-D4F2-2AD5-9F55DFC2D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00" y="1939824"/>
            <a:ext cx="8843749" cy="1286109"/>
          </a:xfrm>
        </p:spPr>
        <p:txBody>
          <a:bodyPr/>
          <a:lstStyle/>
          <a:p>
            <a:r>
              <a:rPr lang="en-US" dirty="0"/>
              <a:t>Multiple meshing options.</a:t>
            </a:r>
          </a:p>
          <a:p>
            <a:r>
              <a:rPr lang="en-US" dirty="0"/>
              <a:t>CBD mesh surface.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EB41-8B14-8A3A-DA70-0D30DD95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D022D-8148-494B-F21A-1F6E3ABC9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38" y="2529203"/>
            <a:ext cx="5197312" cy="3064947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57FC13C-C3D7-7173-ECC6-99D87278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427A961-25F2-CD63-9F7F-D3BB9C49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491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C643-56B7-218C-F8B9-1E9B7FCD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04080"/>
            <a:ext cx="8060425" cy="901196"/>
          </a:xfrm>
        </p:spPr>
        <p:txBody>
          <a:bodyPr>
            <a:normAutofit fontScale="90000"/>
          </a:bodyPr>
          <a:lstStyle/>
          <a:p>
            <a:r>
              <a:rPr lang="en-US" dirty="0"/>
              <a:t>FEA model configuration for all panels.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5071-C9E0-D4F2-2AD5-9F55DFC2D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01" y="1939824"/>
            <a:ext cx="8275090" cy="3655758"/>
          </a:xfrm>
        </p:spPr>
        <p:txBody>
          <a:bodyPr>
            <a:normAutofit/>
          </a:bodyPr>
          <a:lstStyle/>
          <a:p>
            <a:r>
              <a:rPr lang="en-US" dirty="0"/>
              <a:t>Allows </a:t>
            </a:r>
            <a:r>
              <a:rPr lang="en-US" dirty="0" err="1"/>
              <a:t>inplane</a:t>
            </a:r>
            <a:r>
              <a:rPr lang="en-US" dirty="0"/>
              <a:t> loading to replicate the CBD Method.</a:t>
            </a:r>
          </a:p>
          <a:p>
            <a:r>
              <a:rPr lang="en-US" dirty="0"/>
              <a:t>Multiple meshing options for R&amp;D.</a:t>
            </a:r>
          </a:p>
          <a:p>
            <a:pPr lvl="1"/>
            <a:r>
              <a:rPr lang="en-US" dirty="0"/>
              <a:t>Undamaged ,all 18-ply panel to use as true baseline.</a:t>
            </a:r>
          </a:p>
          <a:p>
            <a:pPr lvl="1"/>
            <a:r>
              <a:rPr lang="en-US" dirty="0"/>
              <a:t>Allows 36-ply tapered build-up to allow </a:t>
            </a:r>
            <a:r>
              <a:rPr lang="en-US" dirty="0" err="1"/>
              <a:t>edgeband</a:t>
            </a:r>
            <a:r>
              <a:rPr lang="en-US" dirty="0"/>
              <a:t> effects to be evaluated.</a:t>
            </a:r>
          </a:p>
          <a:p>
            <a:pPr lvl="1"/>
            <a:r>
              <a:rPr lang="en-US" dirty="0"/>
              <a:t>Full-depth 18-ply taper.</a:t>
            </a:r>
          </a:p>
          <a:p>
            <a:pPr lvl="1"/>
            <a:r>
              <a:rPr lang="en-US" dirty="0"/>
              <a:t>Partial-depth, 9-ply taper.</a:t>
            </a:r>
          </a:p>
          <a:p>
            <a:r>
              <a:rPr lang="en-US" dirty="0"/>
              <a:t>Future R&amp;D to validate flush and precured repairs.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EB41-8B14-8A3A-DA70-0D30DD95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21400-A443-6102-AECB-732BAFE9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9CDA3-CC9B-7B89-5B4B-80EC5C83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0575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C643-56B7-218C-F8B9-1E9B7FCD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Pristine 24” x 40” 18-ply panel.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5071-C9E0-D4F2-2AD5-9F55DFC2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baseline to validate Classical Laminate Plate Theory.</a:t>
            </a:r>
          </a:p>
          <a:p>
            <a:r>
              <a:rPr lang="en-US" sz="2800" dirty="0"/>
              <a:t>Square mesh.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EB41-8B14-8A3A-DA70-0D30DD95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5743A-DE1E-1A53-C2A2-5707B1A0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246" y="2674093"/>
            <a:ext cx="5714747" cy="2794110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B1FE2B0-124D-BABB-E743-1DCB1D1C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BF10824-0CE8-E228-DBE1-33B4285B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147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045D-2E6E-675D-6272-40FCE910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JCAMS all about.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C4119-ED68-6220-300D-F58E2DB2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04" y="1999055"/>
            <a:ext cx="8217029" cy="39474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Collaboration between DoD, governments, OEMs, and operators.</a:t>
            </a:r>
          </a:p>
          <a:p>
            <a:r>
              <a:rPr lang="en-US" dirty="0"/>
              <a:t>Guess what happened after last years meeting:</a:t>
            </a:r>
          </a:p>
          <a:p>
            <a:pPr lvl="1"/>
            <a:r>
              <a:rPr lang="en-US" dirty="0"/>
              <a:t>Collaboration with:</a:t>
            </a:r>
          </a:p>
          <a:p>
            <a:pPr lvl="2"/>
            <a:r>
              <a:rPr lang="en-US" dirty="0"/>
              <a:t>FAA.  Larry Ilcewicz, John Bakuckas, &amp; </a:t>
            </a:r>
            <a:r>
              <a:rPr lang="en-US" dirty="0" err="1"/>
              <a:t>Rewanshu</a:t>
            </a:r>
            <a:r>
              <a:rPr lang="en-US" dirty="0"/>
              <a:t> Chadha.</a:t>
            </a:r>
          </a:p>
          <a:p>
            <a:pPr lvl="2"/>
            <a:r>
              <a:rPr lang="en-US" dirty="0"/>
              <a:t>Boeing.  John Lin.</a:t>
            </a:r>
          </a:p>
          <a:p>
            <a:pPr lvl="2"/>
            <a:r>
              <a:rPr lang="en-US" dirty="0"/>
              <a:t>CMH-17.  Larry Gintert.</a:t>
            </a:r>
          </a:p>
          <a:p>
            <a:pPr lvl="2"/>
            <a:r>
              <a:rPr lang="en-US" dirty="0"/>
              <a:t>US Army.  Ft Eustis &amp; Huntsville, DEVCOM, AVMC.</a:t>
            </a:r>
          </a:p>
          <a:p>
            <a:pPr lvl="1"/>
            <a:r>
              <a:rPr lang="en-US" dirty="0"/>
              <a:t>Validate advanced repair analysis repair analysis methodology.</a:t>
            </a:r>
          </a:p>
          <a:p>
            <a:pPr lvl="2"/>
            <a:r>
              <a:rPr lang="en-US" dirty="0"/>
              <a:t>Initial effort:  Bonded Repair Size Limits (BRSL).</a:t>
            </a:r>
          </a:p>
          <a:p>
            <a:r>
              <a:rPr lang="en-US" dirty="0"/>
              <a:t>I opened ONE HUGE CAN OF WORMS!!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41B5A-81FA-F839-B7B7-CC553A97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A583CA7-C524-37D9-11D4-8498E3AC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96B804A-2454-0383-6660-14D92E0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34184505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9103-2280-33E2-2DDA-4E7C2858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4080"/>
            <a:ext cx="8087720" cy="901196"/>
          </a:xfrm>
        </p:spPr>
        <p:txBody>
          <a:bodyPr>
            <a:normAutofit/>
          </a:bodyPr>
          <a:lstStyle/>
          <a:p>
            <a:r>
              <a:rPr lang="en-US" sz="3800" dirty="0"/>
              <a:t>Pristine 24” x 40” 18-ply with CBD mesh.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005E-28F7-383B-9C1C-692874E14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to validate mesh configuration.</a:t>
            </a:r>
          </a:p>
          <a:p>
            <a:r>
              <a:rPr lang="en-US" dirty="0"/>
              <a:t>No hole.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E81A5-ED56-696C-AFB5-03B69C2E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9A1D-D2EA-E2A1-CB34-801A2496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02A0A-237B-4F3D-4692-43683D1C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8B2F2-5AD0-39D3-8A19-8639E81D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99" y="2695114"/>
            <a:ext cx="6050507" cy="29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636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9103-2280-33E2-2DDA-4E7C2858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4080"/>
            <a:ext cx="8087720" cy="901196"/>
          </a:xfrm>
        </p:spPr>
        <p:txBody>
          <a:bodyPr>
            <a:normAutofit/>
          </a:bodyPr>
          <a:lstStyle/>
          <a:p>
            <a:r>
              <a:rPr lang="en-US" sz="3800" dirty="0"/>
              <a:t>BRSL 24” x 40” 18-ply with CBD mesh.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005E-28F7-383B-9C1C-692874E14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to validate mesh configuration.</a:t>
            </a:r>
          </a:p>
          <a:p>
            <a:r>
              <a:rPr lang="en-US" dirty="0"/>
              <a:t>3” hole.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E81A5-ED56-696C-AFB5-03B69C2E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9A1D-D2EA-E2A1-CB34-801A2496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02A0A-237B-4F3D-4692-43683D1C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0DA2E-60F1-2622-E5A9-DE734E84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30" y="2583978"/>
            <a:ext cx="6179351" cy="30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5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C643-56B7-218C-F8B9-1E9B7FCD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BRSL 24” x 40” full panel with CBD mesh.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5071-C9E0-D4F2-2AD5-9F55DFC2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Panel 2 with </a:t>
            </a:r>
            <a:r>
              <a:rPr lang="en-US" dirty="0" err="1"/>
              <a:t>edgeband</a:t>
            </a:r>
            <a:r>
              <a:rPr lang="en-US" dirty="0"/>
              <a:t> configuration.</a:t>
            </a:r>
          </a:p>
          <a:p>
            <a:r>
              <a:rPr lang="en-US" dirty="0"/>
              <a:t>3” hole.</a:t>
            </a:r>
          </a:p>
          <a:p>
            <a:r>
              <a:rPr lang="en-US" dirty="0"/>
              <a:t>No taper.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EB41-8B14-8A3A-DA70-0D30DD95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93E8352-F8E1-8095-09C8-17F166B9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F941965-B07A-43A7-926B-09CC63A8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BE7E0C-A0AD-CFEB-DEB6-1FE07A83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11" y="2567276"/>
            <a:ext cx="5987158" cy="31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48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9103-2280-33E2-2DDA-4E7C2858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4080"/>
            <a:ext cx="8087720" cy="901196"/>
          </a:xfrm>
        </p:spPr>
        <p:txBody>
          <a:bodyPr>
            <a:normAutofit/>
          </a:bodyPr>
          <a:lstStyle/>
          <a:p>
            <a:r>
              <a:rPr lang="en-US" sz="3800" dirty="0"/>
              <a:t>BRSL 24” x 40” 18-ply with CBD mesh.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005E-28F7-383B-9C1C-692874E14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Edgeband</a:t>
            </a:r>
            <a:r>
              <a:rPr lang="en-US" dirty="0"/>
              <a:t> and Panel 3 partial-depth taper.</a:t>
            </a:r>
          </a:p>
          <a:p>
            <a:r>
              <a:rPr lang="en-US" dirty="0"/>
              <a:t>3” hole.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E81A5-ED56-696C-AFB5-03B69C2E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9A1D-D2EA-E2A1-CB34-801A2496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02A0A-237B-4F3D-4692-43683D1C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B2E46F-A8E5-0A08-5F96-4322841F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41" y="2414925"/>
            <a:ext cx="6346209" cy="33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12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9103-2280-33E2-2DDA-4E7C2858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4080"/>
            <a:ext cx="8087720" cy="901196"/>
          </a:xfrm>
        </p:spPr>
        <p:txBody>
          <a:bodyPr>
            <a:normAutofit/>
          </a:bodyPr>
          <a:lstStyle/>
          <a:p>
            <a:r>
              <a:rPr lang="en-US" sz="3800" dirty="0"/>
              <a:t>BRSL 24” x 40” 18-ply with CBD mesh.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005E-28F7-383B-9C1C-692874E14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Edgeband</a:t>
            </a:r>
            <a:r>
              <a:rPr lang="en-US" dirty="0"/>
              <a:t> and Panel 4 full-depth taper.</a:t>
            </a:r>
          </a:p>
          <a:p>
            <a:r>
              <a:rPr lang="en-US" dirty="0"/>
              <a:t>3” hole.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E81A5-ED56-696C-AFB5-03B69C2E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9A1D-D2EA-E2A1-CB34-801A2496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02A0A-237B-4F3D-4692-43683D1C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7AF444-E69E-70BC-D7E4-AF662078C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02" y="2510828"/>
            <a:ext cx="6108946" cy="30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143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F5F5-38E4-DA35-D09C-9EBFC950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efforts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630C-B745-805A-DD04-F41764A1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3267"/>
            <a:ext cx="7886700" cy="44183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Continuing CBD validation and modification for layered inclusions methodology.</a:t>
            </a:r>
          </a:p>
          <a:p>
            <a:r>
              <a:rPr lang="en-US" dirty="0"/>
              <a:t>Continuing FEA evaluation for </a:t>
            </a:r>
            <a:r>
              <a:rPr lang="en-US" dirty="0" err="1"/>
              <a:t>inplane</a:t>
            </a:r>
            <a:r>
              <a:rPr lang="en-US" dirty="0"/>
              <a:t> analysis.</a:t>
            </a:r>
          </a:p>
          <a:p>
            <a:r>
              <a:rPr lang="en-US" dirty="0"/>
              <a:t>Receiving donated material to fabricate additional test panels.</a:t>
            </a:r>
          </a:p>
          <a:p>
            <a:r>
              <a:rPr lang="en-US" dirty="0"/>
              <a:t>In the process of FAA coordination to utilize ABST fixture.</a:t>
            </a:r>
          </a:p>
          <a:p>
            <a:r>
              <a:rPr lang="en-US" dirty="0"/>
              <a:t>Fabricate, test, and analyze repair panels.</a:t>
            </a:r>
          </a:p>
          <a:p>
            <a:r>
              <a:rPr lang="en-US" dirty="0"/>
              <a:t>Continuing discussion with US Army for possible SBIR program.</a:t>
            </a:r>
          </a:p>
          <a:p>
            <a:pPr lvl="1"/>
            <a:r>
              <a:rPr lang="en-US" dirty="0"/>
              <a:t>Looking for other interested parties.</a:t>
            </a:r>
          </a:p>
          <a:p>
            <a:r>
              <a:rPr lang="en-US" dirty="0"/>
              <a:t>SBIR will continue R&amp;D with the deliverable being standalone software.</a:t>
            </a:r>
          </a:p>
          <a:p>
            <a:pPr lvl="1"/>
            <a:r>
              <a:rPr lang="en-US" dirty="0"/>
              <a:t>FEA is HARD, takes significant experience, takes days and weeks to perform. </a:t>
            </a:r>
          </a:p>
          <a:p>
            <a:pPr lvl="1"/>
            <a:r>
              <a:rPr lang="en-US" dirty="0"/>
              <a:t>CBD can be run in minutes to hours.</a:t>
            </a:r>
          </a:p>
          <a:p>
            <a:pPr lvl="1"/>
            <a:r>
              <a:rPr lang="en-US" dirty="0"/>
              <a:t>Software will auto generate an FEA model for validation</a:t>
            </a:r>
          </a:p>
          <a:p>
            <a:r>
              <a:rPr lang="en-US" dirty="0"/>
              <a:t>Composites are the future . . . Repair analysis is a MUST!!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D1EA7-BF53-2044-EB68-1392C993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D8FE3-49F2-8ADE-ED5A-6E20F50E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EA7D7-8590-A816-6B68-01F2DF8E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8448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ACC7-EC78-46FB-82E9-A1C282EB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Abaris Training engineering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D38F-8E15-4A9F-879A-9A4067F72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6" y="1936532"/>
            <a:ext cx="3289530" cy="36959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Composite repair analysis falls under the ER curriculum, E for engineering, R for repair. </a:t>
            </a:r>
          </a:p>
          <a:p>
            <a:r>
              <a:rPr lang="en-US" dirty="0"/>
              <a:t>ER-1 is introductory repair analysis.</a:t>
            </a:r>
          </a:p>
          <a:p>
            <a:r>
              <a:rPr lang="en-US" dirty="0"/>
              <a:t>The CBD Method is presented in ER-2.</a:t>
            </a:r>
          </a:p>
          <a:p>
            <a:r>
              <a:rPr lang="en-US" dirty="0"/>
              <a:t>FEA analysis is presented in ER-3.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6842B-49DB-4E7F-B2DD-97C298DF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796E3-F50B-B41B-0400-49CEB6E5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50" y="1901044"/>
            <a:ext cx="5278553" cy="3580618"/>
          </a:xfrm>
          <a:prstGeom prst="rect">
            <a:avLst/>
          </a:prstGeom>
        </p:spPr>
      </p:pic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EA0BAF1-DF99-5DC0-81F2-5D2C7EE7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74D9338-F9F2-9EAD-4B1C-BBBDDFCB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4019BF2-C696-1371-A097-0FE947ADA7EA}"/>
              </a:ext>
            </a:extLst>
          </p:cNvPr>
          <p:cNvSpPr/>
          <p:nvPr/>
        </p:nvSpPr>
        <p:spPr>
          <a:xfrm>
            <a:off x="6469038" y="4098878"/>
            <a:ext cx="1155511" cy="928047"/>
          </a:xfrm>
          <a:custGeom>
            <a:avLst/>
            <a:gdLst>
              <a:gd name="connsiteX0" fmla="*/ 0 w 1173707"/>
              <a:gd name="connsiteY0" fmla="*/ 918949 h 918949"/>
              <a:gd name="connsiteX1" fmla="*/ 0 w 1173707"/>
              <a:gd name="connsiteY1" fmla="*/ 277505 h 918949"/>
              <a:gd name="connsiteX2" fmla="*/ 309349 w 1173707"/>
              <a:gd name="connsiteY2" fmla="*/ 277505 h 918949"/>
              <a:gd name="connsiteX3" fmla="*/ 309349 w 1173707"/>
              <a:gd name="connsiteY3" fmla="*/ 0 h 918949"/>
              <a:gd name="connsiteX4" fmla="*/ 823415 w 1173707"/>
              <a:gd name="connsiteY4" fmla="*/ 0 h 918949"/>
              <a:gd name="connsiteX5" fmla="*/ 1173707 w 1173707"/>
              <a:gd name="connsiteY5" fmla="*/ 891654 h 918949"/>
              <a:gd name="connsiteX6" fmla="*/ 0 w 1173707"/>
              <a:gd name="connsiteY6" fmla="*/ 918949 h 918949"/>
              <a:gd name="connsiteX0" fmla="*/ 27835 w 1201542"/>
              <a:gd name="connsiteY0" fmla="*/ 918949 h 918949"/>
              <a:gd name="connsiteX1" fmla="*/ 0 w 1201542"/>
              <a:gd name="connsiteY1" fmla="*/ 313720 h 918949"/>
              <a:gd name="connsiteX2" fmla="*/ 337184 w 1201542"/>
              <a:gd name="connsiteY2" fmla="*/ 277505 h 918949"/>
              <a:gd name="connsiteX3" fmla="*/ 337184 w 1201542"/>
              <a:gd name="connsiteY3" fmla="*/ 0 h 918949"/>
              <a:gd name="connsiteX4" fmla="*/ 851250 w 1201542"/>
              <a:gd name="connsiteY4" fmla="*/ 0 h 918949"/>
              <a:gd name="connsiteX5" fmla="*/ 1201542 w 1201542"/>
              <a:gd name="connsiteY5" fmla="*/ 891654 h 918949"/>
              <a:gd name="connsiteX6" fmla="*/ 27835 w 1201542"/>
              <a:gd name="connsiteY6" fmla="*/ 918949 h 918949"/>
              <a:gd name="connsiteX0" fmla="*/ 27835 w 1201542"/>
              <a:gd name="connsiteY0" fmla="*/ 918949 h 918949"/>
              <a:gd name="connsiteX1" fmla="*/ 0 w 1201542"/>
              <a:gd name="connsiteY1" fmla="*/ 313720 h 918949"/>
              <a:gd name="connsiteX2" fmla="*/ 300071 w 1201542"/>
              <a:gd name="connsiteY2" fmla="*/ 277505 h 918949"/>
              <a:gd name="connsiteX3" fmla="*/ 337184 w 1201542"/>
              <a:gd name="connsiteY3" fmla="*/ 0 h 918949"/>
              <a:gd name="connsiteX4" fmla="*/ 851250 w 1201542"/>
              <a:gd name="connsiteY4" fmla="*/ 0 h 918949"/>
              <a:gd name="connsiteX5" fmla="*/ 1201542 w 1201542"/>
              <a:gd name="connsiteY5" fmla="*/ 891654 h 918949"/>
              <a:gd name="connsiteX6" fmla="*/ 27835 w 1201542"/>
              <a:gd name="connsiteY6" fmla="*/ 918949 h 918949"/>
              <a:gd name="connsiteX0" fmla="*/ 4639 w 1178346"/>
              <a:gd name="connsiteY0" fmla="*/ 918949 h 918949"/>
              <a:gd name="connsiteX1" fmla="*/ 0 w 1178346"/>
              <a:gd name="connsiteY1" fmla="*/ 313720 h 918949"/>
              <a:gd name="connsiteX2" fmla="*/ 276875 w 1178346"/>
              <a:gd name="connsiteY2" fmla="*/ 277505 h 918949"/>
              <a:gd name="connsiteX3" fmla="*/ 313988 w 1178346"/>
              <a:gd name="connsiteY3" fmla="*/ 0 h 918949"/>
              <a:gd name="connsiteX4" fmla="*/ 828054 w 1178346"/>
              <a:gd name="connsiteY4" fmla="*/ 0 h 918949"/>
              <a:gd name="connsiteX5" fmla="*/ 1178346 w 1178346"/>
              <a:gd name="connsiteY5" fmla="*/ 891654 h 918949"/>
              <a:gd name="connsiteX6" fmla="*/ 4639 w 1178346"/>
              <a:gd name="connsiteY6" fmla="*/ 918949 h 918949"/>
              <a:gd name="connsiteX0" fmla="*/ 4639 w 1178346"/>
              <a:gd name="connsiteY0" fmla="*/ 923476 h 923476"/>
              <a:gd name="connsiteX1" fmla="*/ 0 w 1178346"/>
              <a:gd name="connsiteY1" fmla="*/ 318247 h 923476"/>
              <a:gd name="connsiteX2" fmla="*/ 276875 w 1178346"/>
              <a:gd name="connsiteY2" fmla="*/ 282032 h 923476"/>
              <a:gd name="connsiteX3" fmla="*/ 295431 w 1178346"/>
              <a:gd name="connsiteY3" fmla="*/ 0 h 923476"/>
              <a:gd name="connsiteX4" fmla="*/ 828054 w 1178346"/>
              <a:gd name="connsiteY4" fmla="*/ 4527 h 923476"/>
              <a:gd name="connsiteX5" fmla="*/ 1178346 w 1178346"/>
              <a:gd name="connsiteY5" fmla="*/ 896181 h 923476"/>
              <a:gd name="connsiteX6" fmla="*/ 4639 w 1178346"/>
              <a:gd name="connsiteY6" fmla="*/ 923476 h 92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346" h="923476">
                <a:moveTo>
                  <a:pt x="4639" y="923476"/>
                </a:moveTo>
                <a:cubicBezTo>
                  <a:pt x="3093" y="721733"/>
                  <a:pt x="1546" y="519990"/>
                  <a:pt x="0" y="318247"/>
                </a:cubicBezTo>
                <a:lnTo>
                  <a:pt x="276875" y="282032"/>
                </a:lnTo>
                <a:lnTo>
                  <a:pt x="295431" y="0"/>
                </a:lnTo>
                <a:lnTo>
                  <a:pt x="828054" y="4527"/>
                </a:lnTo>
                <a:lnTo>
                  <a:pt x="1178346" y="896181"/>
                </a:lnTo>
                <a:lnTo>
                  <a:pt x="4639" y="9234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2885D3-6975-FFB5-C95C-360B028F7A94}"/>
              </a:ext>
            </a:extLst>
          </p:cNvPr>
          <p:cNvSpPr/>
          <p:nvPr/>
        </p:nvSpPr>
        <p:spPr>
          <a:xfrm>
            <a:off x="7874758" y="4267200"/>
            <a:ext cx="1021592" cy="5504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A0CDB7-DF10-CB84-5B33-101C1EEF6249}"/>
              </a:ext>
            </a:extLst>
          </p:cNvPr>
          <p:cNvSpPr/>
          <p:nvPr/>
        </p:nvSpPr>
        <p:spPr>
          <a:xfrm>
            <a:off x="7890254" y="3327967"/>
            <a:ext cx="1021592" cy="6526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390BB1-52E9-1395-48EF-C292B794C767}"/>
              </a:ext>
            </a:extLst>
          </p:cNvPr>
          <p:cNvSpPr/>
          <p:nvPr/>
        </p:nvSpPr>
        <p:spPr>
          <a:xfrm>
            <a:off x="7933472" y="2205722"/>
            <a:ext cx="828391" cy="10469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CB3CD1-915B-C175-3077-2AD28B5FDB93}"/>
              </a:ext>
            </a:extLst>
          </p:cNvPr>
          <p:cNvSpPr/>
          <p:nvPr/>
        </p:nvSpPr>
        <p:spPr>
          <a:xfrm>
            <a:off x="6474418" y="3216326"/>
            <a:ext cx="806663" cy="900616"/>
          </a:xfrm>
          <a:custGeom>
            <a:avLst/>
            <a:gdLst>
              <a:gd name="connsiteX0" fmla="*/ 0 w 1173707"/>
              <a:gd name="connsiteY0" fmla="*/ 918949 h 918949"/>
              <a:gd name="connsiteX1" fmla="*/ 0 w 1173707"/>
              <a:gd name="connsiteY1" fmla="*/ 277505 h 918949"/>
              <a:gd name="connsiteX2" fmla="*/ 309349 w 1173707"/>
              <a:gd name="connsiteY2" fmla="*/ 277505 h 918949"/>
              <a:gd name="connsiteX3" fmla="*/ 309349 w 1173707"/>
              <a:gd name="connsiteY3" fmla="*/ 0 h 918949"/>
              <a:gd name="connsiteX4" fmla="*/ 823415 w 1173707"/>
              <a:gd name="connsiteY4" fmla="*/ 0 h 918949"/>
              <a:gd name="connsiteX5" fmla="*/ 1173707 w 1173707"/>
              <a:gd name="connsiteY5" fmla="*/ 891654 h 918949"/>
              <a:gd name="connsiteX6" fmla="*/ 0 w 1173707"/>
              <a:gd name="connsiteY6" fmla="*/ 918949 h 918949"/>
              <a:gd name="connsiteX0" fmla="*/ 672678 w 1173707"/>
              <a:gd name="connsiteY0" fmla="*/ 896315 h 896315"/>
              <a:gd name="connsiteX1" fmla="*/ 0 w 1173707"/>
              <a:gd name="connsiteY1" fmla="*/ 277505 h 896315"/>
              <a:gd name="connsiteX2" fmla="*/ 309349 w 1173707"/>
              <a:gd name="connsiteY2" fmla="*/ 277505 h 896315"/>
              <a:gd name="connsiteX3" fmla="*/ 309349 w 1173707"/>
              <a:gd name="connsiteY3" fmla="*/ 0 h 896315"/>
              <a:gd name="connsiteX4" fmla="*/ 823415 w 1173707"/>
              <a:gd name="connsiteY4" fmla="*/ 0 h 896315"/>
              <a:gd name="connsiteX5" fmla="*/ 1173707 w 1173707"/>
              <a:gd name="connsiteY5" fmla="*/ 891654 h 896315"/>
              <a:gd name="connsiteX6" fmla="*/ 672678 w 1173707"/>
              <a:gd name="connsiteY6" fmla="*/ 896315 h 896315"/>
              <a:gd name="connsiteX0" fmla="*/ 363329 w 864358"/>
              <a:gd name="connsiteY0" fmla="*/ 896315 h 896315"/>
              <a:gd name="connsiteX1" fmla="*/ 321576 w 864358"/>
              <a:gd name="connsiteY1" fmla="*/ 272979 h 896315"/>
              <a:gd name="connsiteX2" fmla="*/ 0 w 864358"/>
              <a:gd name="connsiteY2" fmla="*/ 277505 h 896315"/>
              <a:gd name="connsiteX3" fmla="*/ 0 w 864358"/>
              <a:gd name="connsiteY3" fmla="*/ 0 h 896315"/>
              <a:gd name="connsiteX4" fmla="*/ 514066 w 864358"/>
              <a:gd name="connsiteY4" fmla="*/ 0 h 896315"/>
              <a:gd name="connsiteX5" fmla="*/ 864358 w 864358"/>
              <a:gd name="connsiteY5" fmla="*/ 891654 h 896315"/>
              <a:gd name="connsiteX6" fmla="*/ 363329 w 864358"/>
              <a:gd name="connsiteY6" fmla="*/ 896315 h 896315"/>
              <a:gd name="connsiteX0" fmla="*/ 363329 w 864358"/>
              <a:gd name="connsiteY0" fmla="*/ 896315 h 896315"/>
              <a:gd name="connsiteX1" fmla="*/ 381885 w 864358"/>
              <a:gd name="connsiteY1" fmla="*/ 671342 h 896315"/>
              <a:gd name="connsiteX2" fmla="*/ 0 w 864358"/>
              <a:gd name="connsiteY2" fmla="*/ 277505 h 896315"/>
              <a:gd name="connsiteX3" fmla="*/ 0 w 864358"/>
              <a:gd name="connsiteY3" fmla="*/ 0 h 896315"/>
              <a:gd name="connsiteX4" fmla="*/ 514066 w 864358"/>
              <a:gd name="connsiteY4" fmla="*/ 0 h 896315"/>
              <a:gd name="connsiteX5" fmla="*/ 864358 w 864358"/>
              <a:gd name="connsiteY5" fmla="*/ 891654 h 896315"/>
              <a:gd name="connsiteX6" fmla="*/ 363329 w 864358"/>
              <a:gd name="connsiteY6" fmla="*/ 896315 h 896315"/>
              <a:gd name="connsiteX0" fmla="*/ 363329 w 864358"/>
              <a:gd name="connsiteY0" fmla="*/ 896315 h 896315"/>
              <a:gd name="connsiteX1" fmla="*/ 358688 w 864358"/>
              <a:gd name="connsiteY1" fmla="*/ 703029 h 896315"/>
              <a:gd name="connsiteX2" fmla="*/ 0 w 864358"/>
              <a:gd name="connsiteY2" fmla="*/ 277505 h 896315"/>
              <a:gd name="connsiteX3" fmla="*/ 0 w 864358"/>
              <a:gd name="connsiteY3" fmla="*/ 0 h 896315"/>
              <a:gd name="connsiteX4" fmla="*/ 514066 w 864358"/>
              <a:gd name="connsiteY4" fmla="*/ 0 h 896315"/>
              <a:gd name="connsiteX5" fmla="*/ 864358 w 864358"/>
              <a:gd name="connsiteY5" fmla="*/ 891654 h 896315"/>
              <a:gd name="connsiteX6" fmla="*/ 363329 w 864358"/>
              <a:gd name="connsiteY6" fmla="*/ 896315 h 896315"/>
              <a:gd name="connsiteX0" fmla="*/ 363329 w 864358"/>
              <a:gd name="connsiteY0" fmla="*/ 896315 h 896315"/>
              <a:gd name="connsiteX1" fmla="*/ 358688 w 864358"/>
              <a:gd name="connsiteY1" fmla="*/ 703029 h 896315"/>
              <a:gd name="connsiteX2" fmla="*/ 78865 w 864358"/>
              <a:gd name="connsiteY2" fmla="*/ 630599 h 896315"/>
              <a:gd name="connsiteX3" fmla="*/ 0 w 864358"/>
              <a:gd name="connsiteY3" fmla="*/ 0 h 896315"/>
              <a:gd name="connsiteX4" fmla="*/ 514066 w 864358"/>
              <a:gd name="connsiteY4" fmla="*/ 0 h 896315"/>
              <a:gd name="connsiteX5" fmla="*/ 864358 w 864358"/>
              <a:gd name="connsiteY5" fmla="*/ 891654 h 896315"/>
              <a:gd name="connsiteX6" fmla="*/ 363329 w 864358"/>
              <a:gd name="connsiteY6" fmla="*/ 896315 h 896315"/>
              <a:gd name="connsiteX0" fmla="*/ 293741 w 794770"/>
              <a:gd name="connsiteY0" fmla="*/ 896315 h 896315"/>
              <a:gd name="connsiteX1" fmla="*/ 289100 w 794770"/>
              <a:gd name="connsiteY1" fmla="*/ 703029 h 896315"/>
              <a:gd name="connsiteX2" fmla="*/ 9277 w 794770"/>
              <a:gd name="connsiteY2" fmla="*/ 630599 h 896315"/>
              <a:gd name="connsiteX3" fmla="*/ 0 w 794770"/>
              <a:gd name="connsiteY3" fmla="*/ 40741 h 896315"/>
              <a:gd name="connsiteX4" fmla="*/ 444478 w 794770"/>
              <a:gd name="connsiteY4" fmla="*/ 0 h 896315"/>
              <a:gd name="connsiteX5" fmla="*/ 794770 w 794770"/>
              <a:gd name="connsiteY5" fmla="*/ 891654 h 896315"/>
              <a:gd name="connsiteX6" fmla="*/ 293741 w 794770"/>
              <a:gd name="connsiteY6" fmla="*/ 896315 h 896315"/>
              <a:gd name="connsiteX0" fmla="*/ 293741 w 794770"/>
              <a:gd name="connsiteY0" fmla="*/ 855574 h 855574"/>
              <a:gd name="connsiteX1" fmla="*/ 289100 w 794770"/>
              <a:gd name="connsiteY1" fmla="*/ 662288 h 855574"/>
              <a:gd name="connsiteX2" fmla="*/ 9277 w 794770"/>
              <a:gd name="connsiteY2" fmla="*/ 589858 h 855574"/>
              <a:gd name="connsiteX3" fmla="*/ 0 w 794770"/>
              <a:gd name="connsiteY3" fmla="*/ 0 h 855574"/>
              <a:gd name="connsiteX4" fmla="*/ 481591 w 794770"/>
              <a:gd name="connsiteY4" fmla="*/ 1 h 855574"/>
              <a:gd name="connsiteX5" fmla="*/ 794770 w 794770"/>
              <a:gd name="connsiteY5" fmla="*/ 850913 h 855574"/>
              <a:gd name="connsiteX6" fmla="*/ 293741 w 794770"/>
              <a:gd name="connsiteY6" fmla="*/ 855574 h 855574"/>
              <a:gd name="connsiteX0" fmla="*/ 293741 w 794770"/>
              <a:gd name="connsiteY0" fmla="*/ 855574 h 855574"/>
              <a:gd name="connsiteX1" fmla="*/ 261264 w 794770"/>
              <a:gd name="connsiteY1" fmla="*/ 621545 h 855574"/>
              <a:gd name="connsiteX2" fmla="*/ 9277 w 794770"/>
              <a:gd name="connsiteY2" fmla="*/ 589858 h 855574"/>
              <a:gd name="connsiteX3" fmla="*/ 0 w 794770"/>
              <a:gd name="connsiteY3" fmla="*/ 0 h 855574"/>
              <a:gd name="connsiteX4" fmla="*/ 481591 w 794770"/>
              <a:gd name="connsiteY4" fmla="*/ 1 h 855574"/>
              <a:gd name="connsiteX5" fmla="*/ 794770 w 794770"/>
              <a:gd name="connsiteY5" fmla="*/ 850913 h 855574"/>
              <a:gd name="connsiteX6" fmla="*/ 293741 w 794770"/>
              <a:gd name="connsiteY6" fmla="*/ 855574 h 855574"/>
              <a:gd name="connsiteX0" fmla="*/ 293741 w 794770"/>
              <a:gd name="connsiteY0" fmla="*/ 855574 h 855574"/>
              <a:gd name="connsiteX1" fmla="*/ 261264 w 794770"/>
              <a:gd name="connsiteY1" fmla="*/ 621545 h 855574"/>
              <a:gd name="connsiteX2" fmla="*/ 9277 w 794770"/>
              <a:gd name="connsiteY2" fmla="*/ 594385 h 855574"/>
              <a:gd name="connsiteX3" fmla="*/ 0 w 794770"/>
              <a:gd name="connsiteY3" fmla="*/ 0 h 855574"/>
              <a:gd name="connsiteX4" fmla="*/ 481591 w 794770"/>
              <a:gd name="connsiteY4" fmla="*/ 1 h 855574"/>
              <a:gd name="connsiteX5" fmla="*/ 794770 w 794770"/>
              <a:gd name="connsiteY5" fmla="*/ 850913 h 855574"/>
              <a:gd name="connsiteX6" fmla="*/ 293741 w 794770"/>
              <a:gd name="connsiteY6" fmla="*/ 855574 h 855574"/>
              <a:gd name="connsiteX0" fmla="*/ 303019 w 794770"/>
              <a:gd name="connsiteY0" fmla="*/ 882736 h 882736"/>
              <a:gd name="connsiteX1" fmla="*/ 261264 w 794770"/>
              <a:gd name="connsiteY1" fmla="*/ 621545 h 882736"/>
              <a:gd name="connsiteX2" fmla="*/ 9277 w 794770"/>
              <a:gd name="connsiteY2" fmla="*/ 594385 h 882736"/>
              <a:gd name="connsiteX3" fmla="*/ 0 w 794770"/>
              <a:gd name="connsiteY3" fmla="*/ 0 h 882736"/>
              <a:gd name="connsiteX4" fmla="*/ 481591 w 794770"/>
              <a:gd name="connsiteY4" fmla="*/ 1 h 882736"/>
              <a:gd name="connsiteX5" fmla="*/ 794770 w 794770"/>
              <a:gd name="connsiteY5" fmla="*/ 850913 h 882736"/>
              <a:gd name="connsiteX6" fmla="*/ 303019 w 794770"/>
              <a:gd name="connsiteY6" fmla="*/ 882736 h 882736"/>
              <a:gd name="connsiteX0" fmla="*/ 303019 w 794770"/>
              <a:gd name="connsiteY0" fmla="*/ 882736 h 882736"/>
              <a:gd name="connsiteX1" fmla="*/ 279821 w 794770"/>
              <a:gd name="connsiteY1" fmla="*/ 621545 h 882736"/>
              <a:gd name="connsiteX2" fmla="*/ 9277 w 794770"/>
              <a:gd name="connsiteY2" fmla="*/ 594385 h 882736"/>
              <a:gd name="connsiteX3" fmla="*/ 0 w 794770"/>
              <a:gd name="connsiteY3" fmla="*/ 0 h 882736"/>
              <a:gd name="connsiteX4" fmla="*/ 481591 w 794770"/>
              <a:gd name="connsiteY4" fmla="*/ 1 h 882736"/>
              <a:gd name="connsiteX5" fmla="*/ 794770 w 794770"/>
              <a:gd name="connsiteY5" fmla="*/ 850913 h 882736"/>
              <a:gd name="connsiteX6" fmla="*/ 303019 w 794770"/>
              <a:gd name="connsiteY6" fmla="*/ 882736 h 882736"/>
              <a:gd name="connsiteX0" fmla="*/ 261267 w 794770"/>
              <a:gd name="connsiteY0" fmla="*/ 882736 h 882736"/>
              <a:gd name="connsiteX1" fmla="*/ 279821 w 794770"/>
              <a:gd name="connsiteY1" fmla="*/ 621545 h 882736"/>
              <a:gd name="connsiteX2" fmla="*/ 9277 w 794770"/>
              <a:gd name="connsiteY2" fmla="*/ 594385 h 882736"/>
              <a:gd name="connsiteX3" fmla="*/ 0 w 794770"/>
              <a:gd name="connsiteY3" fmla="*/ 0 h 882736"/>
              <a:gd name="connsiteX4" fmla="*/ 481591 w 794770"/>
              <a:gd name="connsiteY4" fmla="*/ 1 h 882736"/>
              <a:gd name="connsiteX5" fmla="*/ 794770 w 794770"/>
              <a:gd name="connsiteY5" fmla="*/ 850913 h 882736"/>
              <a:gd name="connsiteX6" fmla="*/ 261267 w 794770"/>
              <a:gd name="connsiteY6" fmla="*/ 882736 h 882736"/>
              <a:gd name="connsiteX0" fmla="*/ 261267 w 822604"/>
              <a:gd name="connsiteY0" fmla="*/ 882736 h 891655"/>
              <a:gd name="connsiteX1" fmla="*/ 279821 w 822604"/>
              <a:gd name="connsiteY1" fmla="*/ 621545 h 891655"/>
              <a:gd name="connsiteX2" fmla="*/ 9277 w 822604"/>
              <a:gd name="connsiteY2" fmla="*/ 594385 h 891655"/>
              <a:gd name="connsiteX3" fmla="*/ 0 w 822604"/>
              <a:gd name="connsiteY3" fmla="*/ 0 h 891655"/>
              <a:gd name="connsiteX4" fmla="*/ 481591 w 822604"/>
              <a:gd name="connsiteY4" fmla="*/ 1 h 891655"/>
              <a:gd name="connsiteX5" fmla="*/ 822604 w 822604"/>
              <a:gd name="connsiteY5" fmla="*/ 891655 h 891655"/>
              <a:gd name="connsiteX6" fmla="*/ 261267 w 822604"/>
              <a:gd name="connsiteY6" fmla="*/ 882736 h 891655"/>
              <a:gd name="connsiteX0" fmla="*/ 284464 w 822604"/>
              <a:gd name="connsiteY0" fmla="*/ 864629 h 891655"/>
              <a:gd name="connsiteX1" fmla="*/ 279821 w 822604"/>
              <a:gd name="connsiteY1" fmla="*/ 621545 h 891655"/>
              <a:gd name="connsiteX2" fmla="*/ 9277 w 822604"/>
              <a:gd name="connsiteY2" fmla="*/ 594385 h 891655"/>
              <a:gd name="connsiteX3" fmla="*/ 0 w 822604"/>
              <a:gd name="connsiteY3" fmla="*/ 0 h 891655"/>
              <a:gd name="connsiteX4" fmla="*/ 481591 w 822604"/>
              <a:gd name="connsiteY4" fmla="*/ 1 h 891655"/>
              <a:gd name="connsiteX5" fmla="*/ 822604 w 822604"/>
              <a:gd name="connsiteY5" fmla="*/ 891655 h 891655"/>
              <a:gd name="connsiteX6" fmla="*/ 284464 w 822604"/>
              <a:gd name="connsiteY6" fmla="*/ 864629 h 891655"/>
              <a:gd name="connsiteX0" fmla="*/ 284464 w 822604"/>
              <a:gd name="connsiteY0" fmla="*/ 864629 h 891655"/>
              <a:gd name="connsiteX1" fmla="*/ 275182 w 822604"/>
              <a:gd name="connsiteY1" fmla="*/ 621545 h 891655"/>
              <a:gd name="connsiteX2" fmla="*/ 9277 w 822604"/>
              <a:gd name="connsiteY2" fmla="*/ 594385 h 891655"/>
              <a:gd name="connsiteX3" fmla="*/ 0 w 822604"/>
              <a:gd name="connsiteY3" fmla="*/ 0 h 891655"/>
              <a:gd name="connsiteX4" fmla="*/ 481591 w 822604"/>
              <a:gd name="connsiteY4" fmla="*/ 1 h 891655"/>
              <a:gd name="connsiteX5" fmla="*/ 822604 w 822604"/>
              <a:gd name="connsiteY5" fmla="*/ 891655 h 891655"/>
              <a:gd name="connsiteX6" fmla="*/ 284464 w 822604"/>
              <a:gd name="connsiteY6" fmla="*/ 864629 h 891655"/>
              <a:gd name="connsiteX0" fmla="*/ 284464 w 822604"/>
              <a:gd name="connsiteY0" fmla="*/ 864629 h 891655"/>
              <a:gd name="connsiteX1" fmla="*/ 275182 w 822604"/>
              <a:gd name="connsiteY1" fmla="*/ 621545 h 891655"/>
              <a:gd name="connsiteX2" fmla="*/ 13917 w 822604"/>
              <a:gd name="connsiteY2" fmla="*/ 621546 h 891655"/>
              <a:gd name="connsiteX3" fmla="*/ 0 w 822604"/>
              <a:gd name="connsiteY3" fmla="*/ 0 h 891655"/>
              <a:gd name="connsiteX4" fmla="*/ 481591 w 822604"/>
              <a:gd name="connsiteY4" fmla="*/ 1 h 891655"/>
              <a:gd name="connsiteX5" fmla="*/ 822604 w 822604"/>
              <a:gd name="connsiteY5" fmla="*/ 891655 h 891655"/>
              <a:gd name="connsiteX6" fmla="*/ 284464 w 822604"/>
              <a:gd name="connsiteY6" fmla="*/ 864629 h 891655"/>
              <a:gd name="connsiteX0" fmla="*/ 284464 w 822604"/>
              <a:gd name="connsiteY0" fmla="*/ 869155 h 896181"/>
              <a:gd name="connsiteX1" fmla="*/ 275182 w 822604"/>
              <a:gd name="connsiteY1" fmla="*/ 626071 h 896181"/>
              <a:gd name="connsiteX2" fmla="*/ 13917 w 822604"/>
              <a:gd name="connsiteY2" fmla="*/ 626072 h 896181"/>
              <a:gd name="connsiteX3" fmla="*/ 0 w 822604"/>
              <a:gd name="connsiteY3" fmla="*/ 4526 h 896181"/>
              <a:gd name="connsiteX4" fmla="*/ 453755 w 822604"/>
              <a:gd name="connsiteY4" fmla="*/ 0 h 896181"/>
              <a:gd name="connsiteX5" fmla="*/ 822604 w 822604"/>
              <a:gd name="connsiteY5" fmla="*/ 896181 h 896181"/>
              <a:gd name="connsiteX6" fmla="*/ 284464 w 822604"/>
              <a:gd name="connsiteY6" fmla="*/ 869155 h 89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604" h="896181">
                <a:moveTo>
                  <a:pt x="284464" y="869155"/>
                </a:moveTo>
                <a:cubicBezTo>
                  <a:pt x="282916" y="788127"/>
                  <a:pt x="276730" y="707099"/>
                  <a:pt x="275182" y="626071"/>
                </a:cubicBezTo>
                <a:lnTo>
                  <a:pt x="13917" y="626072"/>
                </a:lnTo>
                <a:lnTo>
                  <a:pt x="0" y="4526"/>
                </a:lnTo>
                <a:lnTo>
                  <a:pt x="453755" y="0"/>
                </a:lnTo>
                <a:lnTo>
                  <a:pt x="822604" y="896181"/>
                </a:lnTo>
                <a:lnTo>
                  <a:pt x="284464" y="86915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5862FF1-D711-A0B5-83F1-9F6228ABB4F9}"/>
              </a:ext>
            </a:extLst>
          </p:cNvPr>
          <p:cNvSpPr/>
          <p:nvPr/>
        </p:nvSpPr>
        <p:spPr>
          <a:xfrm>
            <a:off x="6043226" y="2071713"/>
            <a:ext cx="882555" cy="1126412"/>
          </a:xfrm>
          <a:prstGeom prst="triangle">
            <a:avLst>
              <a:gd name="adj" fmla="val 47423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980936"/>
            <a:ext cx="7886700" cy="985839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D63FD48-24FB-49D9-8A48-0562CC99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8CEACB-3F4E-4695-A8E3-FEBF3E9E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2245747"/>
            <a:ext cx="4560716" cy="26686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Greg Kress</a:t>
            </a:r>
          </a:p>
          <a:p>
            <a:pPr marL="0" indent="0">
              <a:buNone/>
            </a:pPr>
            <a:r>
              <a:rPr lang="en-US" dirty="0"/>
              <a:t>Top Flight Aerostructures</a:t>
            </a:r>
          </a:p>
          <a:p>
            <a:pPr marL="0" indent="0">
              <a:buNone/>
            </a:pPr>
            <a:r>
              <a:rPr lang="en-US" dirty="0"/>
              <a:t>351 Cadillac Parkway</a:t>
            </a:r>
          </a:p>
          <a:p>
            <a:pPr marL="0" indent="0">
              <a:buNone/>
            </a:pPr>
            <a:r>
              <a:rPr lang="en-US" dirty="0"/>
              <a:t>Dallas, GA  30157</a:t>
            </a:r>
          </a:p>
          <a:p>
            <a:pPr marL="0" indent="0">
              <a:buNone/>
            </a:pPr>
            <a:r>
              <a:rPr lang="en-US" dirty="0"/>
              <a:t>678-378-7750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greg.kress@topflightaero.com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www.topflightaero.com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234DC6-B287-5FC6-90DD-652ED2ECA2FF}"/>
              </a:ext>
            </a:extLst>
          </p:cNvPr>
          <p:cNvSpPr txBox="1">
            <a:spLocks/>
          </p:cNvSpPr>
          <p:nvPr/>
        </p:nvSpPr>
        <p:spPr>
          <a:xfrm>
            <a:off x="4889253" y="2245747"/>
            <a:ext cx="4312989" cy="2703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Greg Kress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Abaris Training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5401 Longley Lane, Suite 49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Reno, NV 89511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775-827-6568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hlinkClick r:id="rId2"/>
              </a:rPr>
              <a:t>greg.kress@topflightaero.com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hlinkClick r:id="rId4"/>
              </a:rPr>
              <a:t>www.abaris.com</a:t>
            </a:r>
            <a:r>
              <a:rPr lang="en-US" dirty="0"/>
              <a:t> 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EFF88FA-257F-9262-D0DC-26019B91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B20918F1-B7CD-6027-D85A-3E390508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106607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1746-7EE2-597E-FF7B-CC4C6E8D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FAA &amp; Boeing BRSL testing &amp; analysis.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FBFC-99D3-1409-E6F8-25FA2C77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6013"/>
            <a:ext cx="7886700" cy="40988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DOT/FAA/TC-21/17 </a:t>
            </a:r>
          </a:p>
          <a:p>
            <a:pPr lvl="1"/>
            <a:r>
              <a:rPr lang="en-US" i="0" u="none" strike="noStrike" baseline="0" dirty="0">
                <a:solidFill>
                  <a:srgbClr val="000000"/>
                </a:solidFill>
              </a:rPr>
              <a:t>Bonded Repairs to Composite Wing Panel Structure, </a:t>
            </a:r>
            <a:r>
              <a:rPr lang="en-US" dirty="0"/>
              <a:t>Phase 2, Baseline Study.</a:t>
            </a:r>
          </a:p>
          <a:p>
            <a:pPr lvl="1"/>
            <a:r>
              <a:rPr lang="en-US" dirty="0"/>
              <a:t>ABST fixture description &amp; operation.</a:t>
            </a:r>
          </a:p>
          <a:p>
            <a:pPr lvl="1"/>
            <a:r>
              <a:rPr lang="en-US" dirty="0"/>
              <a:t>3” diameter damage.</a:t>
            </a:r>
          </a:p>
          <a:p>
            <a:pPr lvl="1"/>
            <a:r>
              <a:rPr lang="en-US" dirty="0"/>
              <a:t>Panel 1:  Pristine panel, no hole or damage removal.</a:t>
            </a:r>
          </a:p>
          <a:p>
            <a:pPr lvl="1"/>
            <a:r>
              <a:rPr lang="en-US" dirty="0"/>
              <a:t>Panel 2:  Non-tapered damage removal, straight sided hole.</a:t>
            </a:r>
          </a:p>
          <a:p>
            <a:r>
              <a:rPr lang="en-US" dirty="0"/>
              <a:t>DOT/FAA/TC-21/27 </a:t>
            </a:r>
          </a:p>
          <a:p>
            <a:pPr lvl="1"/>
            <a:r>
              <a:rPr lang="en-US" sz="2500" i="0" u="none" strike="noStrike" baseline="0" dirty="0">
                <a:solidFill>
                  <a:srgbClr val="000000"/>
                </a:solidFill>
              </a:rPr>
              <a:t>Bonded Repairs to Composite Wing Panel Structure: Phase 3—Bonded Repair Size Limits Study </a:t>
            </a:r>
            <a:r>
              <a:rPr lang="en-US" sz="25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 lvl="1"/>
            <a:r>
              <a:rPr lang="en-US" dirty="0"/>
              <a:t>Panel 3:  Partial-depth damage removal, 30:1 taper ratio.</a:t>
            </a:r>
          </a:p>
          <a:p>
            <a:pPr lvl="1"/>
            <a:r>
              <a:rPr lang="en-US" dirty="0"/>
              <a:t>Panel 4:  Full-depth damage removal, 30-1 taper ratio.</a:t>
            </a:r>
          </a:p>
          <a:p>
            <a:pPr lvl="1"/>
            <a:r>
              <a:rPr lang="en-US" dirty="0"/>
              <a:t>Panels 5 &amp; 6 were used for fatigue testing.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95623-FA76-9D4F-0040-87848852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F42E86B-13CC-0E31-A212-BFF1DE0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B748576-AD63-1EA3-CC34-142FCF4B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214480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4D7E3-3D61-CE7C-FA0B-A81F2356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349" y="1859075"/>
            <a:ext cx="5705714" cy="3721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DC5FD3-6FEB-DD2F-66EB-390F4A79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4080"/>
            <a:ext cx="8083170" cy="901196"/>
          </a:xfrm>
        </p:spPr>
        <p:txBody>
          <a:bodyPr>
            <a:noAutofit/>
          </a:bodyPr>
          <a:lstStyle/>
          <a:p>
            <a:r>
              <a:rPr lang="en-US" sz="3600" dirty="0"/>
              <a:t>Aircraft Beam Structural Test (ABST) fixture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47F70-51B2-CD3A-87BC-87988274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28" y="1859075"/>
            <a:ext cx="3384645" cy="3922078"/>
          </a:xfrm>
        </p:spPr>
        <p:txBody>
          <a:bodyPr/>
          <a:lstStyle/>
          <a:p>
            <a:r>
              <a:rPr lang="en-US" dirty="0"/>
              <a:t>FAA Tech Center.</a:t>
            </a:r>
          </a:p>
          <a:p>
            <a:pPr lvl="1"/>
            <a:r>
              <a:rPr lang="en-US" dirty="0"/>
              <a:t>Test panel shown in light blue.</a:t>
            </a:r>
          </a:p>
          <a:p>
            <a:pPr lvl="1"/>
            <a:r>
              <a:rPr lang="en-US" dirty="0"/>
              <a:t>Achieve tension in test panel via beam bending.</a:t>
            </a:r>
          </a:p>
          <a:p>
            <a:pPr lvl="1"/>
            <a:r>
              <a:rPr lang="en-US" dirty="0"/>
              <a:t>Tension on the top.</a:t>
            </a:r>
          </a:p>
          <a:p>
            <a:pPr lvl="1"/>
            <a:r>
              <a:rPr lang="en-US" dirty="0"/>
              <a:t>Compression on the bottom.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E772C-60AD-534F-459C-4C307B68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EEB77BE-C58C-0F2C-3CCE-31C8059B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5232870-0282-58DD-9C9E-BB224FDA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130435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1746-7EE2-597E-FF7B-CC4C6E8D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TC-21/17 ABST Panel 1 &amp; 2 testing.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FBFC-99D3-1409-E6F8-25FA2C77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97039"/>
            <a:ext cx="8365225" cy="3980597"/>
          </a:xfrm>
        </p:spPr>
        <p:txBody>
          <a:bodyPr>
            <a:normAutofit/>
          </a:bodyPr>
          <a:lstStyle/>
          <a:p>
            <a:r>
              <a:rPr lang="en-US" dirty="0"/>
              <a:t>Panel configuration:</a:t>
            </a:r>
          </a:p>
          <a:p>
            <a:pPr lvl="1"/>
            <a:r>
              <a:rPr lang="en-US" dirty="0"/>
              <a:t>24” x 40” panels size.</a:t>
            </a:r>
          </a:p>
          <a:p>
            <a:pPr lvl="1"/>
            <a:r>
              <a:rPr lang="en-US" dirty="0"/>
              <a:t>18-ply test area.</a:t>
            </a:r>
          </a:p>
          <a:p>
            <a:pPr lvl="1"/>
            <a:r>
              <a:rPr lang="en-US" dirty="0"/>
              <a:t>32-ply reinforced </a:t>
            </a:r>
            <a:r>
              <a:rPr lang="en-US" dirty="0" err="1"/>
              <a:t>edgeband</a:t>
            </a:r>
            <a:r>
              <a:rPr lang="en-US" dirty="0"/>
              <a:t> with 2 </a:t>
            </a:r>
            <a:r>
              <a:rPr lang="en-US" dirty="0" err="1"/>
              <a:t>edgeband</a:t>
            </a:r>
            <a:r>
              <a:rPr lang="en-US" dirty="0"/>
              <a:t> config.</a:t>
            </a:r>
          </a:p>
          <a:p>
            <a:pPr lvl="1"/>
            <a:r>
              <a:rPr lang="en-US" dirty="0"/>
              <a:t>Toray 3900-2, Gr 190 UD tape, 3K-PW woven fabric.</a:t>
            </a:r>
          </a:p>
          <a:p>
            <a:r>
              <a:rPr lang="en-US" dirty="0"/>
              <a:t>Strain gauges on all panels.</a:t>
            </a:r>
          </a:p>
          <a:p>
            <a:r>
              <a:rPr lang="en-US" dirty="0"/>
              <a:t>Digital Image Correlation on all holes.</a:t>
            </a:r>
          </a:p>
          <a:p>
            <a:r>
              <a:rPr lang="en-US" dirty="0"/>
              <a:t>FEA (on 3” diameter straight sided hole only).</a:t>
            </a:r>
          </a:p>
          <a:p>
            <a:pPr lvl="1"/>
            <a:r>
              <a:rPr lang="en-US" dirty="0"/>
              <a:t>Represents a disbonded precured </a:t>
            </a:r>
            <a:r>
              <a:rPr lang="en-US" dirty="0" err="1"/>
              <a:t>doubler</a:t>
            </a:r>
            <a:r>
              <a:rPr lang="en-US" dirty="0"/>
              <a:t> repair.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95623-FA76-9D4F-0040-87848852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F489-877A-4FA9-9B80-75E62F3CE9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04EA69C-DBBD-D841-9649-1DF6FC4C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7808" y="6177715"/>
            <a:ext cx="1771367" cy="365125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84F84C-CC25-D438-941D-4074C0F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66" y="5940255"/>
            <a:ext cx="3435539" cy="6924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JCAMS 2023. 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Advanced Repair Analysis, Update.</a:t>
            </a:r>
          </a:p>
        </p:txBody>
      </p:sp>
    </p:spTree>
    <p:extLst>
      <p:ext uri="{BB962C8B-B14F-4D97-AF65-F5344CB8AC3E}">
        <p14:creationId xmlns:p14="http://schemas.microsoft.com/office/powerpoint/2010/main" val="2048315463"/>
      </p:ext>
    </p:extLst>
  </p:cSld>
  <p:clrMapOvr>
    <a:masterClrMapping/>
  </p:clrMapOvr>
</p:sld>
</file>

<file path=ppt/theme/theme1.xml><?xml version="1.0" encoding="utf-8"?>
<a:theme xmlns:a="http://schemas.openxmlformats.org/drawingml/2006/main" name="Top Flight Aerostructures 2018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A - Abaris" id="{9D40FB19-6AD4-4F55-9EF5-D0E9CE846328}" vid="{B6C91D24-5FC8-45C0-9F82-2AE6F016D7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9c987578-06a5-4e03-951c-d2495dd78898" xsi:nil="true"/>
    <lcf76f155ced4ddcb4097134ff3c332f xmlns="9c987578-06a5-4e03-951c-d2495dd78898">
      <Terms xmlns="http://schemas.microsoft.com/office/infopath/2007/PartnerControls"/>
    </lcf76f155ced4ddcb4097134ff3c332f>
    <MigrationWizIdPermissionLevels xmlns="9c987578-06a5-4e03-951c-d2495dd78898" xsi:nil="true"/>
    <MigrationWizId xmlns="9c987578-06a5-4e03-951c-d2495dd78898" xsi:nil="true"/>
    <Comment xmlns="9c987578-06a5-4e03-951c-d2495dd78898" xsi:nil="true"/>
    <MigrationWizIdPermissions xmlns="9c987578-06a5-4e03-951c-d2495dd78898" xsi:nil="true"/>
    <TaxCatchAll xmlns="bba6f56a-61a0-4f67-abd0-83f29a10bef6" xsi:nil="true"/>
    <MigrationWizIdSecurityGroups xmlns="9c987578-06a5-4e03-951c-d2495dd788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D9126B88274E4496CD52E7219D0572" ma:contentTypeVersion="35" ma:contentTypeDescription="Create a new document." ma:contentTypeScope="" ma:versionID="cc7b0a542357d17f79dfb5b7c776e73e">
  <xsd:schema xmlns:xsd="http://www.w3.org/2001/XMLSchema" xmlns:xs="http://www.w3.org/2001/XMLSchema" xmlns:p="http://schemas.microsoft.com/office/2006/metadata/properties" xmlns:ns2="9c987578-06a5-4e03-951c-d2495dd78898" xmlns:ns3="bba6f56a-61a0-4f67-abd0-83f29a10bef6" targetNamespace="http://schemas.microsoft.com/office/2006/metadata/properties" ma:root="true" ma:fieldsID="a8ae2a983a5aa18b22bc6cd12da95656" ns2:_="" ns3:_="">
    <xsd:import namespace="9c987578-06a5-4e03-951c-d2495dd78898"/>
    <xsd:import namespace="bba6f56a-61a0-4f67-abd0-83f29a10b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Comment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87578-06a5-4e03-951c-d2495dd78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" ma:index="2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ef4f2e3-2616-4c2c-91b5-2afd5740d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igrationWizId" ma:index="25" nillable="true" ma:displayName="MigrationWizId" ma:internalName="MigrationWizId">
      <xsd:simpleType>
        <xsd:restriction base="dms:Text"/>
      </xsd:simpleType>
    </xsd:element>
    <xsd:element name="MigrationWizIdPermissions" ma:index="26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27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8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9" nillable="true" ma:displayName="MigrationWizIdSecurityGroups" ma:internalName="MigrationWizIdSecurityGroup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f56a-61a0-4f67-abd0-83f29a10b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6334c3-3ce3-4d2e-a900-2a53a13f2240}" ma:internalName="TaxCatchAll" ma:readOnly="false" ma:showField="CatchAllData" ma:web="bba6f56a-61a0-4f67-abd0-83f29a10b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9F2BCA-0979-4578-BC3C-0F3B93E0C644}">
  <ds:schemaRefs>
    <ds:schemaRef ds:uri="http://schemas.microsoft.com/office/2006/metadata/properties"/>
    <ds:schemaRef ds:uri="http://schemas.microsoft.com/office/infopath/2007/PartnerControls"/>
    <ds:schemaRef ds:uri="9c987578-06a5-4e03-951c-d2495dd78898"/>
    <ds:schemaRef ds:uri="bba6f56a-61a0-4f67-abd0-83f29a10bef6"/>
  </ds:schemaRefs>
</ds:datastoreItem>
</file>

<file path=customXml/itemProps2.xml><?xml version="1.0" encoding="utf-8"?>
<ds:datastoreItem xmlns:ds="http://schemas.openxmlformats.org/officeDocument/2006/customXml" ds:itemID="{14725728-ACBC-42C7-9128-821D4CAC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87578-06a5-4e03-951c-d2495dd78898"/>
    <ds:schemaRef ds:uri="bba6f56a-61a0-4f67-abd0-83f29a10b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E9CD30-D61E-4827-B947-4D3B09503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38805</TotalTime>
  <Words>4245</Words>
  <Application>Microsoft Office PowerPoint</Application>
  <PresentationFormat>On-screen Show (4:3)</PresentationFormat>
  <Paragraphs>647</Paragraphs>
  <Slides>67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Adobe Heiti Std R</vt:lpstr>
      <vt:lpstr>Arial</vt:lpstr>
      <vt:lpstr>BankGothic Md BT</vt:lpstr>
      <vt:lpstr>Calibri</vt:lpstr>
      <vt:lpstr>Calibri Light</vt:lpstr>
      <vt:lpstr>Cambria Math</vt:lpstr>
      <vt:lpstr>Courier New</vt:lpstr>
      <vt:lpstr>Symbol</vt:lpstr>
      <vt:lpstr>Wingdings</vt:lpstr>
      <vt:lpstr>Top Flight Aerostructures 2018</vt:lpstr>
      <vt:lpstr>Equation</vt:lpstr>
      <vt:lpstr>  Advanced Composite Repair Analysis – 2023 Update </vt:lpstr>
      <vt:lpstr>Introductions . . .</vt:lpstr>
      <vt:lpstr>Last year’s discussion . . .</vt:lpstr>
      <vt:lpstr>Previous Abaris &amp; Top Flight effort</vt:lpstr>
      <vt:lpstr>Lekhnitskii Method hole analysis</vt:lpstr>
      <vt:lpstr>What is JCAMS all about.</vt:lpstr>
      <vt:lpstr>FAA &amp; Boeing BRSL testing &amp; analysis. </vt:lpstr>
      <vt:lpstr>Aircraft Beam Structural Test (ABST) fixture</vt:lpstr>
      <vt:lpstr>TC-21/17 ABST Panel 1 &amp; 2 testing. </vt:lpstr>
      <vt:lpstr>Pristine Panel 1 drawing.</vt:lpstr>
      <vt:lpstr>Panel 1 strain gauges</vt:lpstr>
      <vt:lpstr>DOT/FAA/TC-17/21 Phase 2 FEA.</vt:lpstr>
      <vt:lpstr>Pristine Panel 2 drawing.</vt:lpstr>
      <vt:lpstr>Panel 2 strain gauges</vt:lpstr>
      <vt:lpstr>DOT/FAA/TC-17/21 Phase 2 (Cont)</vt:lpstr>
      <vt:lpstr>DOT/FAA/TC-17/21 Panel 2 Dic</vt:lpstr>
      <vt:lpstr>TC-21/27 ABST Panel 3 &amp; 4 testing. </vt:lpstr>
      <vt:lpstr>DOT/FAA/TC-27/17 Phase 3</vt:lpstr>
      <vt:lpstr>Panel 3 drawing</vt:lpstr>
      <vt:lpstr>Panel 3 details.</vt:lpstr>
      <vt:lpstr>Panel 4 drawing</vt:lpstr>
      <vt:lpstr>Panel 4 strain gauges</vt:lpstr>
      <vt:lpstr>Wow!!  That was a lot!</vt:lpstr>
      <vt:lpstr>Remember:  The Lekhnitskii Method for advanced hole  analysis in composites  . . . from last year.</vt:lpstr>
      <vt:lpstr>Large holes:  Lekhnitskii Method</vt:lpstr>
      <vt:lpstr>Lekhnitskii Stress Function</vt:lpstr>
      <vt:lpstr>Lekhnitskii Method summary</vt:lpstr>
      <vt:lpstr>Lekhnitskii stress results at a hole (BRSL)</vt:lpstr>
      <vt:lpstr>Utilizing the concepts of a Stress Potential</vt:lpstr>
      <vt:lpstr>Lekhnitskii stress calculation</vt:lpstr>
      <vt:lpstr>. . . even more fun math to calculate strains. </vt:lpstr>
      <vt:lpstr>The remember:  The CBD Method for advanced repair  analysis in composites  . . . from last year.</vt:lpstr>
      <vt:lpstr>CBD Method analysis background</vt:lpstr>
      <vt:lpstr>CBD Method variation</vt:lpstr>
      <vt:lpstr>Enough background</vt:lpstr>
      <vt:lpstr>Panel 2 CBD results close to the hole</vt:lpstr>
      <vt:lpstr>Pane 2 DIC, CBD, and FEA comparison</vt:lpstr>
      <vt:lpstr>Panel 2 DIC, CBD, and FEA comparison</vt:lpstr>
      <vt:lpstr>Conclusion for Panel 2 straight-sided hole</vt:lpstr>
      <vt:lpstr>The true essence of the CBD Method</vt:lpstr>
      <vt:lpstr>Panel 3 upper surface strain gauge results.</vt:lpstr>
      <vt:lpstr>Panel 3 DIC results</vt:lpstr>
      <vt:lpstr>Panel 3 CBD to strain gauge results</vt:lpstr>
      <vt:lpstr>CBD to DIC results from Panel 3 spreadsheet</vt:lpstr>
      <vt:lpstr>Panel 3 DIC to CBD direct comparison.</vt:lpstr>
      <vt:lpstr>Conclusion for Panel 3 partial-depth hole</vt:lpstr>
      <vt:lpstr>Panel 4 strain gauge results</vt:lpstr>
      <vt:lpstr>DIC results from Panel 4 spreadsheet</vt:lpstr>
      <vt:lpstr>Panel 4 CBD to strain gauge results</vt:lpstr>
      <vt:lpstr>CBD to DIC results from Panel 4 spreadsheet</vt:lpstr>
      <vt:lpstr>Panel 4 CBD to strain gauge results</vt:lpstr>
      <vt:lpstr>CBD to DIC results from Panel 4 spreadsheet</vt:lpstr>
      <vt:lpstr>Remote/inclusion laminate variations</vt:lpstr>
      <vt:lpstr>Remote/inclusion laminate variations</vt:lpstr>
      <vt:lpstr>Conclusion for Panel 4 straight-sided hole</vt:lpstr>
      <vt:lpstr>Apples to apples comparison?</vt:lpstr>
      <vt:lpstr>FEA model configuration for all panels.</vt:lpstr>
      <vt:lpstr>FEA model configuration for all panels.</vt:lpstr>
      <vt:lpstr>Pristine 24” x 40” 18-ply panel.</vt:lpstr>
      <vt:lpstr>Pristine 24” x 40” 18-ply with CBD mesh.</vt:lpstr>
      <vt:lpstr>BRSL 24” x 40” 18-ply with CBD mesh.</vt:lpstr>
      <vt:lpstr>BRSL 24” x 40” full panel with CBD mesh.</vt:lpstr>
      <vt:lpstr>BRSL 24” x 40” 18-ply with CBD mesh.</vt:lpstr>
      <vt:lpstr>BRSL 24” x 40” 18-ply with CBD mesh.</vt:lpstr>
      <vt:lpstr>Future efforts . . . </vt:lpstr>
      <vt:lpstr>Abaris Training engineering training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Kress</dc:creator>
  <cp:lastModifiedBy>James Trzeciak</cp:lastModifiedBy>
  <cp:revision>254</cp:revision>
  <cp:lastPrinted>2022-08-26T13:49:20Z</cp:lastPrinted>
  <dcterms:created xsi:type="dcterms:W3CDTF">2017-06-07T07:49:57Z</dcterms:created>
  <dcterms:modified xsi:type="dcterms:W3CDTF">2023-06-13T19:05:43Z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0x010100B3D9126B88274E4496CD52E7219D0572</vt:lpwstr>
  </property>
</Properties>
</file>