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278" r:id="rId6"/>
    <p:sldId id="284" r:id="rId7"/>
    <p:sldId id="308" r:id="rId8"/>
    <p:sldId id="288" r:id="rId9"/>
    <p:sldId id="309" r:id="rId10"/>
    <p:sldId id="287" r:id="rId11"/>
    <p:sldId id="292" r:id="rId12"/>
    <p:sldId id="298" r:id="rId13"/>
    <p:sldId id="303" r:id="rId14"/>
    <p:sldId id="299" r:id="rId15"/>
    <p:sldId id="291" r:id="rId16"/>
    <p:sldId id="304" r:id="rId17"/>
    <p:sldId id="305" r:id="rId18"/>
    <p:sldId id="320" r:id="rId19"/>
    <p:sldId id="289" r:id="rId20"/>
    <p:sldId id="319" r:id="rId21"/>
    <p:sldId id="286" r:id="rId22"/>
    <p:sldId id="293" r:id="rId23"/>
    <p:sldId id="285" r:id="rId24"/>
    <p:sldId id="296" r:id="rId25"/>
    <p:sldId id="300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E11D68-FF94-6957-D8DE-0A4F6C558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D7D6E-94BC-AF69-FD1A-E7E2280B4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1516-5221-4AED-8C2B-C099D730182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F99F-9365-7237-C0D6-5627DE0D8D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61FF7-467B-E9EC-BA37-9090CE86C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BD221-F251-4A13-8FBE-B96D0CA3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4A39-FFB2-4813-856E-F15B31467BDD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14D4-09A8-4955-8ECE-2FADABF4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https://org4.eis.afmc.af.mil/sites/1472/Logos/AFLCMC-EN-EZ.png">
            <a:extLst>
              <a:ext uri="{FF2B5EF4-FFF2-40B4-BE49-F238E27FC236}">
                <a16:creationId xmlns:a16="http://schemas.microsoft.com/office/drawing/2014/main" id="{7C2185D0-AF99-9B22-B53C-8D460CE0DC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" y="3673778"/>
            <a:ext cx="2561764" cy="25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691640"/>
            <a:ext cx="11576304" cy="19293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5224" y="3666744"/>
            <a:ext cx="8942832" cy="2542032"/>
          </a:xfr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Rank/Grade Name</a:t>
            </a:r>
            <a:br>
              <a:rPr lang="en-US"/>
            </a:br>
            <a:r>
              <a:rPr lang="en-US"/>
              <a:t>Office Symbol</a:t>
            </a:r>
            <a:br>
              <a:rPr lang="en-US"/>
            </a:br>
            <a:r>
              <a:rPr lang="en-US"/>
              <a:t>Date of briefing</a:t>
            </a:r>
            <a:br>
              <a:rPr lang="en-US"/>
            </a:br>
            <a:r>
              <a:rPr lang="en-US"/>
              <a:t>Version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3736" y="6510528"/>
            <a:ext cx="530352" cy="246888"/>
          </a:xfrm>
        </p:spPr>
        <p:txBody>
          <a:bodyPr tIns="0" bIns="0"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31701" y="344561"/>
            <a:ext cx="911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Air Force Life Cycle</a:t>
            </a:r>
            <a:r>
              <a:rPr lang="en-US" sz="2400" b="1" i="1" baseline="0" dirty="0"/>
              <a:t> Management Center </a:t>
            </a:r>
          </a:p>
          <a:p>
            <a:pPr algn="ctr"/>
            <a:r>
              <a:rPr lang="en-US" sz="2400" b="1" i="1" baseline="0" dirty="0"/>
              <a:t>Engineering and Technical Management/Services Directorate</a:t>
            </a:r>
            <a:endParaRPr lang="en-US" sz="2400" b="1" i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47851" y="100584"/>
            <a:ext cx="1603709" cy="338554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600" b="1" dirty="0">
                <a:solidFill>
                  <a:srgbClr val="007A33"/>
                </a:solidFill>
              </a:rPr>
              <a:t>Distribution: 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935224" y="6521170"/>
            <a:ext cx="6944080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600" b="1" dirty="0">
                <a:solidFill>
                  <a:srgbClr val="007A33"/>
                </a:solidFill>
              </a:rPr>
              <a:t>Distribution: A 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Approved for public release; distribution is unlimited</a:t>
            </a:r>
            <a:endParaRPr lang="en-US" sz="1600" b="1" dirty="0">
              <a:solidFill>
                <a:srgbClr val="007A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F298D-B3F8-DD86-2089-9C43F5B03184}"/>
              </a:ext>
            </a:extLst>
          </p:cNvPr>
          <p:cNvSpPr txBox="1"/>
          <p:nvPr userDrawn="1"/>
        </p:nvSpPr>
        <p:spPr>
          <a:xfrm>
            <a:off x="1164921" y="1374936"/>
            <a:ext cx="9849966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Providing  the Warfighter’s Technical Edge</a:t>
            </a:r>
          </a:p>
        </p:txBody>
      </p:sp>
    </p:spTree>
    <p:extLst>
      <p:ext uri="{BB962C8B-B14F-4D97-AF65-F5344CB8AC3E}">
        <p14:creationId xmlns:p14="http://schemas.microsoft.com/office/powerpoint/2010/main" val="18757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2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2488" y="1389888"/>
            <a:ext cx="914400" cy="4837176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" y="1389888"/>
            <a:ext cx="10204704" cy="4837176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https://org4.eis.afmc.af.mil/sites/1472/Logos/AFLCMC-EN-EZ.png">
            <a:extLst>
              <a:ext uri="{FF2B5EF4-FFF2-40B4-BE49-F238E27FC236}">
                <a16:creationId xmlns:a16="http://schemas.microsoft.com/office/drawing/2014/main" id="{4122AE16-A295-377C-BF06-31D8573D4C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5" y="3673779"/>
            <a:ext cx="2568142" cy="25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691640"/>
            <a:ext cx="11576304" cy="19293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5224" y="3666744"/>
            <a:ext cx="8942832" cy="2542032"/>
          </a:xfr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Rank/Grade Name</a:t>
            </a:r>
            <a:br>
              <a:rPr lang="en-US"/>
            </a:br>
            <a:r>
              <a:rPr lang="en-US"/>
              <a:t>Office Symbol</a:t>
            </a:r>
            <a:br>
              <a:rPr lang="en-US"/>
            </a:br>
            <a:r>
              <a:rPr lang="en-US"/>
              <a:t>Date of briefing</a:t>
            </a:r>
            <a:br>
              <a:rPr lang="en-US"/>
            </a:br>
            <a:r>
              <a:rPr lang="en-US"/>
              <a:t>Version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3736" y="6510528"/>
            <a:ext cx="530352" cy="246888"/>
          </a:xfrm>
        </p:spPr>
        <p:txBody>
          <a:bodyPr t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31701" y="341043"/>
            <a:ext cx="9116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Air Force Life Cycle Management Center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Engineering and Technical Management/Services Directorate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27336" y="82934"/>
            <a:ext cx="537327" cy="338554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7336" y="6510842"/>
            <a:ext cx="537327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8B0D1-4C10-4AF6-7AE2-AFB646FC3E58}"/>
              </a:ext>
            </a:extLst>
          </p:cNvPr>
          <p:cNvSpPr txBox="1"/>
          <p:nvPr userDrawn="1"/>
        </p:nvSpPr>
        <p:spPr>
          <a:xfrm>
            <a:off x="2935224" y="4724413"/>
            <a:ext cx="590104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Controlled by: USAF</a:t>
            </a:r>
          </a:p>
          <a:p>
            <a:r>
              <a:rPr lang="en-US"/>
              <a:t>Controlled by: AFLCMC/</a:t>
            </a:r>
          </a:p>
          <a:p>
            <a:r>
              <a:rPr lang="en-US"/>
              <a:t>CUI </a:t>
            </a:r>
            <a:r>
              <a:rPr lang="en-US" err="1"/>
              <a:t>Categorie</a:t>
            </a:r>
            <a:r>
              <a:rPr lang="en-US"/>
              <a:t>(s):</a:t>
            </a:r>
          </a:p>
          <a:p>
            <a:r>
              <a:rPr lang="en-US"/>
              <a:t>Distribution/Dissemination Control:</a:t>
            </a:r>
          </a:p>
          <a:p>
            <a:r>
              <a:rPr lang="en-US"/>
              <a:t>POC: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F8D33-83D0-42AB-D608-BFA572CFE568}"/>
              </a:ext>
            </a:extLst>
          </p:cNvPr>
          <p:cNvSpPr txBox="1"/>
          <p:nvPr userDrawn="1"/>
        </p:nvSpPr>
        <p:spPr>
          <a:xfrm>
            <a:off x="2087275" y="1351972"/>
            <a:ext cx="800525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Providing  the Warfighter’s Technical Edge</a:t>
            </a:r>
          </a:p>
        </p:txBody>
      </p:sp>
    </p:spTree>
    <p:extLst>
      <p:ext uri="{BB962C8B-B14F-4D97-AF65-F5344CB8AC3E}">
        <p14:creationId xmlns:p14="http://schemas.microsoft.com/office/powerpoint/2010/main" val="192250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88" y="1280161"/>
            <a:ext cx="11164824" cy="5045824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7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89888"/>
            <a:ext cx="5559552" cy="4837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336" y="1389888"/>
            <a:ext cx="5559552" cy="4837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55595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" y="2212848"/>
            <a:ext cx="5559552" cy="4014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336" y="1389888"/>
            <a:ext cx="55595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336" y="2212848"/>
            <a:ext cx="5559552" cy="4014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9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430568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608" y="1389888"/>
            <a:ext cx="6812280" cy="48371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4305681" cy="3922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389888"/>
            <a:ext cx="4306824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1389888"/>
            <a:ext cx="6812280" cy="4837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2304288"/>
            <a:ext cx="4306824" cy="3922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t4dwph\AppData\Local\Microsoft\Windows\Temporary Internet Files\Content.Outlook\LELKI7OT\Atch 2 AFLCMC Emblem - Color 2012 (2).jpg">
            <a:extLst>
              <a:ext uri="{FF2B5EF4-FFF2-40B4-BE49-F238E27FC236}">
                <a16:creationId xmlns:a16="http://schemas.microsoft.com/office/drawing/2014/main" id="{0E541FA0-07A0-2904-F67E-6A4382FF3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728" y="179768"/>
            <a:ext cx="914400" cy="902335"/>
          </a:xfrm>
          <a:prstGeom prst="rect">
            <a:avLst/>
          </a:prstGeom>
          <a:noFill/>
        </p:spPr>
      </p:pic>
      <p:pic>
        <p:nvPicPr>
          <p:cNvPr id="4" name="Picture 3" descr="Engineering Directorate EN-EZ.wmf">
            <a:extLst>
              <a:ext uri="{FF2B5EF4-FFF2-40B4-BE49-F238E27FC236}">
                <a16:creationId xmlns:a16="http://schemas.microsoft.com/office/drawing/2014/main" id="{F1117F41-32CC-23C2-8AE2-184F9164092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128248" y="177801"/>
            <a:ext cx="910267" cy="9043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008" y="402336"/>
            <a:ext cx="9738360" cy="70408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11164824" cy="483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3736" y="6510528"/>
            <a:ext cx="530352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5DF3-B9AF-4EC4-A69C-2370B6286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" y="6510528"/>
            <a:ext cx="242374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73C3D-7AD5-B0AF-5982-BFAC2E3623EF}"/>
              </a:ext>
            </a:extLst>
          </p:cNvPr>
          <p:cNvSpPr txBox="1"/>
          <p:nvPr userDrawn="1"/>
        </p:nvSpPr>
        <p:spPr>
          <a:xfrm>
            <a:off x="2091847" y="6524357"/>
            <a:ext cx="800525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Providing  the Warfighter’s Technical Edge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46002" y="6510528"/>
            <a:ext cx="2257734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600" b="1" dirty="0">
                <a:solidFill>
                  <a:srgbClr val="007A33"/>
                </a:solidFill>
              </a:rPr>
              <a:t>Dist. A, see first slide</a:t>
            </a:r>
          </a:p>
        </p:txBody>
      </p:sp>
    </p:spTree>
    <p:extLst>
      <p:ext uri="{BB962C8B-B14F-4D97-AF65-F5344CB8AC3E}">
        <p14:creationId xmlns:p14="http://schemas.microsoft.com/office/powerpoint/2010/main" val="228091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ymbol" panose="05050102010706020507" pitchFamily="18" charset="2"/>
        <a:buChar char="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t4dwph\AppData\Local\Microsoft\Windows\Temporary Internet Files\Content.Outlook\LELKI7OT\Atch 2 AFLCMC Emblem - Color 2012 (2).jpg">
            <a:extLst>
              <a:ext uri="{FF2B5EF4-FFF2-40B4-BE49-F238E27FC236}">
                <a16:creationId xmlns:a16="http://schemas.microsoft.com/office/drawing/2014/main" id="{117CD5FD-F55F-D72B-BA3C-DBBAC5F67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" y="137159"/>
            <a:ext cx="914400" cy="902335"/>
          </a:xfrm>
          <a:prstGeom prst="rect">
            <a:avLst/>
          </a:prstGeom>
          <a:noFill/>
        </p:spPr>
      </p:pic>
      <p:pic>
        <p:nvPicPr>
          <p:cNvPr id="4" name="Picture 3" descr="Engineering Directorate EN-EZ.wmf">
            <a:extLst>
              <a:ext uri="{FF2B5EF4-FFF2-40B4-BE49-F238E27FC236}">
                <a16:creationId xmlns:a16="http://schemas.microsoft.com/office/drawing/2014/main" id="{F48B6538-11F8-0CF8-4181-31FBECA6EB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091672" y="137159"/>
            <a:ext cx="914400" cy="908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008" y="402336"/>
            <a:ext cx="9738360" cy="70408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11164824" cy="483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3736" y="6510528"/>
            <a:ext cx="530352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" y="6510528"/>
            <a:ext cx="973343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Briefer: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207008" y="100584"/>
            <a:ext cx="537327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85667" y="6510528"/>
            <a:ext cx="537327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B014C-515F-70D5-F2F7-D4A9FED229EC}"/>
              </a:ext>
            </a:extLst>
          </p:cNvPr>
          <p:cNvSpPr txBox="1"/>
          <p:nvPr userDrawn="1"/>
        </p:nvSpPr>
        <p:spPr>
          <a:xfrm>
            <a:off x="2091847" y="6524357"/>
            <a:ext cx="800525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chemeClr val="tx1"/>
                </a:solidFill>
                <a:latin typeface="Lucida Calligraphy" panose="03010101010101010101" pitchFamily="66" charset="0"/>
              </a:rPr>
              <a:t>Providing  the Warfighter’s Technical Edge</a:t>
            </a:r>
          </a:p>
        </p:txBody>
      </p:sp>
    </p:spTree>
    <p:extLst>
      <p:ext uri="{BB962C8B-B14F-4D97-AF65-F5344CB8AC3E}">
        <p14:creationId xmlns:p14="http://schemas.microsoft.com/office/powerpoint/2010/main" val="16564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ymbol" panose="05050102010706020507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kite.1@us.af.mil" TargetMode="External"/><Relationship Id="rId2" Type="http://schemas.openxmlformats.org/officeDocument/2006/relationships/hyperlink" Target="mailto:Chief-Jason.rich.3@us.af.m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 Advanced Composites Office </a:t>
            </a:r>
            <a:br>
              <a:rPr lang="en-US" dirty="0"/>
            </a:br>
            <a:r>
              <a:rPr lang="en-US" dirty="0"/>
              <a:t>Composite Sustainment Efforts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H. Kite</a:t>
            </a:r>
          </a:p>
          <a:p>
            <a:r>
              <a:rPr lang="en-US" dirty="0"/>
              <a:t>AFLCMC/EZPT-ACO</a:t>
            </a:r>
          </a:p>
          <a:p>
            <a:r>
              <a:rPr lang="en-US" dirty="0"/>
              <a:t>14 June 2023</a:t>
            </a:r>
          </a:p>
          <a:p>
            <a:r>
              <a:rPr lang="en-US" dirty="0"/>
              <a:t>Version –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83AA-4463-B9EE-3101-D3C1FE84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and 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89029-3690-7867-84C2-AB645378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Layup facility</a:t>
            </a:r>
          </a:p>
          <a:p>
            <a:pPr lvl="1"/>
            <a:r>
              <a:rPr lang="en-US" dirty="0"/>
              <a:t>Large tables for fabrication</a:t>
            </a:r>
          </a:p>
          <a:p>
            <a:pPr lvl="1"/>
            <a:r>
              <a:rPr lang="en-US" dirty="0"/>
              <a:t>Debulk table</a:t>
            </a:r>
          </a:p>
          <a:p>
            <a:pPr lvl="1"/>
            <a:r>
              <a:rPr lang="en-US" dirty="0"/>
              <a:t>Fume hood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B30A9-E574-196E-7B42-D419EDC7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278A8-C62A-D791-D610-DC11AF54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" y="3286723"/>
            <a:ext cx="5105400" cy="2872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67B92-99B4-9067-B81D-67A6FFF69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38" y="3286723"/>
            <a:ext cx="510540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Ply Cutting Machine</a:t>
            </a:r>
          </a:p>
          <a:p>
            <a:pPr lvl="1"/>
            <a:r>
              <a:rPr lang="en-US" dirty="0"/>
              <a:t>Create kits for training </a:t>
            </a:r>
          </a:p>
          <a:p>
            <a:pPr lvl="1"/>
            <a:r>
              <a:rPr lang="en-US" dirty="0"/>
              <a:t>Accurate cutting of complex shapes</a:t>
            </a:r>
          </a:p>
          <a:p>
            <a:pPr lvl="1"/>
            <a:r>
              <a:rPr lang="en-US" dirty="0"/>
              <a:t>Improved efficiency</a:t>
            </a:r>
          </a:p>
          <a:p>
            <a:r>
              <a:rPr lang="en-US" dirty="0"/>
              <a:t>5-axis Router </a:t>
            </a:r>
          </a:p>
          <a:p>
            <a:pPr lvl="1"/>
            <a:r>
              <a:rPr lang="en-US" dirty="0"/>
              <a:t>Upgraded capabilities over 3-axis</a:t>
            </a:r>
          </a:p>
          <a:p>
            <a:pPr lvl="1"/>
            <a:r>
              <a:rPr lang="en-US" dirty="0"/>
              <a:t>Complex honeycomb structures</a:t>
            </a:r>
          </a:p>
          <a:p>
            <a:r>
              <a:rPr lang="en-US" dirty="0"/>
              <a:t>Environmental Chamber for Instron</a:t>
            </a:r>
          </a:p>
          <a:p>
            <a:r>
              <a:rPr lang="en-US" dirty="0"/>
              <a:t>Conditioning Oven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9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72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162-20B6-BC91-085B-4E3FF941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EB2A4-1984-ECB3-CC59-6391F2B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1530D-3E6A-99CB-9C62-33D97BFE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49" y="3911816"/>
            <a:ext cx="3138587" cy="23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30E9AE-722C-9651-F155-46C703653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49" y="1389888"/>
            <a:ext cx="3138587" cy="2352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F8E3BC-27A5-4644-DF19-B67FE13C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7953085" cy="483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Engineering Courses</a:t>
            </a:r>
          </a:p>
          <a:p>
            <a:pPr lvl="1"/>
            <a:r>
              <a:rPr lang="en-US" dirty="0"/>
              <a:t>Introduction to Advanced Composites for Engineers</a:t>
            </a:r>
          </a:p>
          <a:p>
            <a:pPr lvl="1"/>
            <a:r>
              <a:rPr lang="en-US" dirty="0"/>
              <a:t>Composite Repair Engineering</a:t>
            </a:r>
          </a:p>
          <a:p>
            <a:r>
              <a:rPr lang="en-US" dirty="0"/>
              <a:t>Technician Courses</a:t>
            </a:r>
          </a:p>
          <a:p>
            <a:pPr lvl="1"/>
            <a:r>
              <a:rPr lang="en-US" dirty="0"/>
              <a:t>TO 1-1-690 training for AF field units responsible for maintenance of composite weapon systems</a:t>
            </a:r>
          </a:p>
          <a:p>
            <a:r>
              <a:rPr lang="en-US" dirty="0"/>
              <a:t>Depot Technician Courses</a:t>
            </a:r>
          </a:p>
          <a:p>
            <a:pPr lvl="1"/>
            <a:r>
              <a:rPr lang="en-US" dirty="0"/>
              <a:t>Advanced Composite Repair Certification</a:t>
            </a:r>
          </a:p>
          <a:p>
            <a:pPr lvl="1"/>
            <a:r>
              <a:rPr lang="en-US" dirty="0"/>
              <a:t>Initial Bond Preparation Certification</a:t>
            </a:r>
          </a:p>
          <a:p>
            <a:pPr lvl="1"/>
            <a:r>
              <a:rPr lang="en-US" dirty="0"/>
              <a:t>Sol Gel Re-certification (Hill AFB)</a:t>
            </a:r>
          </a:p>
          <a:p>
            <a:r>
              <a:rPr lang="en-US" dirty="0"/>
              <a:t>Computer Based Training</a:t>
            </a:r>
          </a:p>
          <a:p>
            <a:pPr lvl="1"/>
            <a:r>
              <a:rPr lang="en-US" dirty="0"/>
              <a:t>Introduction to Advanced Composite  </a:t>
            </a:r>
          </a:p>
          <a:p>
            <a:pPr lvl="2"/>
            <a:r>
              <a:rPr lang="en-US" dirty="0"/>
              <a:t>Program Managers, Equipment Specialists, Supervisors, Engineers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3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162-20B6-BC91-085B-4E3FF941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1266-2870-200A-73BB-98008548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11091672" cy="4837176"/>
          </a:xfrm>
        </p:spPr>
        <p:txBody>
          <a:bodyPr/>
          <a:lstStyle/>
          <a:p>
            <a:r>
              <a:rPr lang="en-US" dirty="0"/>
              <a:t>Technical Experts for T.O. 00-80C-1 Crash Damaged and Disabled Aircraft Recovery</a:t>
            </a:r>
          </a:p>
          <a:p>
            <a:pPr lvl="1"/>
            <a:r>
              <a:rPr lang="en-US" dirty="0"/>
              <a:t>Generated a large portion of the T.O. at inception</a:t>
            </a:r>
          </a:p>
          <a:p>
            <a:pPr lvl="1"/>
            <a:r>
              <a:rPr lang="en-US" dirty="0"/>
              <a:t>Periodic Technical Order updates</a:t>
            </a:r>
          </a:p>
          <a:p>
            <a:pPr lvl="1"/>
            <a:r>
              <a:rPr lang="en-US" dirty="0"/>
              <a:t>Provide training to units as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EB2A4-1984-ECB3-CC59-6391F2B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38068-A1D5-AF5F-4CC5-4795528A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14" y="3624217"/>
            <a:ext cx="4865030" cy="2517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DB0F6-9644-8875-017B-A0EC1C39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919" y="3624217"/>
            <a:ext cx="335309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162-20B6-BC91-085B-4E3FF941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SPO, Depot, and Industry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1266-2870-200A-73BB-98008548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11091672" cy="4837176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Program Offices often do not have enough organic engineering expertise in composite materials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Provide subject matter expertise for all composite matters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Technical support for 107/202 dispositions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Processing specification revisions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Technical Order rewrites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Engineer mentoring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First article inspections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Nonconformance dispositions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On-site process analysis and correction at supplier facilities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b="1" dirty="0"/>
              <a:t>MRB, ECCB, PCCB, PCA support as needed 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Composite Material Handbook 17 (CMH-17) content assistance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Standardizing composite training across all three ALC’s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EB2A4-1984-ECB3-CC59-6391F2B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1AE15-A0CE-4874-3E67-063EA2EB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079" y="1792549"/>
            <a:ext cx="256054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Radome Test Facility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88" y="1423444"/>
            <a:ext cx="11164824" cy="4837176"/>
          </a:xfrm>
        </p:spPr>
        <p:txBody>
          <a:bodyPr/>
          <a:lstStyle/>
          <a:p>
            <a:r>
              <a:rPr lang="en-US" dirty="0" err="1"/>
              <a:t>Radomes</a:t>
            </a:r>
            <a:r>
              <a:rPr lang="en-US" dirty="0"/>
              <a:t> built for maintenance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F41F8-8769-5F53-A5B5-3D3B9058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3" y="3683534"/>
            <a:ext cx="3208020" cy="2293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4557F-6586-AB3E-EF38-E952B695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03" y="3683534"/>
            <a:ext cx="3893820" cy="2293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CE772-EC55-2203-0E4D-DD5579BDC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83" y="3678763"/>
            <a:ext cx="355427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F-35 Fuel Shutoff Training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388</a:t>
            </a:r>
            <a:r>
              <a:rPr lang="en-US" baseline="30000" dirty="0"/>
              <a:t>th</a:t>
            </a:r>
            <a:r>
              <a:rPr lang="en-US" dirty="0"/>
              <a:t> Logistics Support Squadron</a:t>
            </a:r>
          </a:p>
          <a:p>
            <a:r>
              <a:rPr lang="en-US" dirty="0"/>
              <a:t>Fuel shutoff access panel trainer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2C97A-B86C-6113-370A-87E6B97A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0" y="3141915"/>
            <a:ext cx="4282440" cy="2941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4942A-CFE1-1632-BC77-93D3F5A7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57" y="2890455"/>
            <a:ext cx="2857500" cy="3192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49E72-A5D5-6D30-A834-AB2E98D17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44" y="1947154"/>
            <a:ext cx="3672840" cy="2004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32985-1517-4BF5-F43C-9B8049F5B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644" y="4083529"/>
            <a:ext cx="3672840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5779679" cy="4837176"/>
          </a:xfrm>
        </p:spPr>
        <p:txBody>
          <a:bodyPr/>
          <a:lstStyle/>
          <a:p>
            <a:r>
              <a:rPr lang="en-US" dirty="0"/>
              <a:t>Viability of Tailored Composite Scarf-Joint Repairs for Aircraft Applications</a:t>
            </a:r>
          </a:p>
          <a:p>
            <a:pPr lvl="1"/>
            <a:r>
              <a:rPr lang="en-US" dirty="0"/>
              <a:t>Jason Hamburg PhD student at the University of Utah</a:t>
            </a:r>
          </a:p>
          <a:p>
            <a:r>
              <a:rPr lang="en-US" dirty="0"/>
              <a:t>ACO consulting on proper panel fabrication and bonding</a:t>
            </a:r>
          </a:p>
          <a:p>
            <a:r>
              <a:rPr lang="en-US" dirty="0"/>
              <a:t>Haas VF3 being used for scarfing and patch creation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97947-EF8E-BE78-E850-22FDFD6D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90" y="1439685"/>
            <a:ext cx="3230880" cy="3139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4B850-9E70-F03A-EF85-93488C3E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990" y="4805251"/>
            <a:ext cx="3230880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 Advanced Composite Office</a:t>
            </a:r>
          </a:p>
          <a:p>
            <a:pPr lvl="1"/>
            <a:r>
              <a:rPr lang="en-US" dirty="0"/>
              <a:t>Who we are and what we do</a:t>
            </a:r>
          </a:p>
          <a:p>
            <a:pPr lvl="1"/>
            <a:r>
              <a:rPr lang="en-US" dirty="0"/>
              <a:t>ACO lab and capabilities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Current Sustainment Projects of Interest</a:t>
            </a:r>
          </a:p>
          <a:p>
            <a:pPr lvl="1"/>
            <a:r>
              <a:rPr lang="en-US" dirty="0"/>
              <a:t>SPO, Industry, and Academia support</a:t>
            </a:r>
          </a:p>
          <a:p>
            <a:pPr lvl="1"/>
            <a:r>
              <a:rPr lang="en-US" dirty="0"/>
              <a:t>Repair Material Database</a:t>
            </a:r>
          </a:p>
          <a:p>
            <a:pPr lvl="1"/>
            <a:r>
              <a:rPr lang="en-US" dirty="0"/>
              <a:t>Repair Engineering Allowable Generation</a:t>
            </a:r>
          </a:p>
          <a:p>
            <a:pPr lvl="1"/>
            <a:r>
              <a:rPr lang="en-US" dirty="0"/>
              <a:t>Composite De-paint</a:t>
            </a:r>
          </a:p>
          <a:p>
            <a:pPr lvl="1"/>
            <a:r>
              <a:rPr lang="en-US" dirty="0"/>
              <a:t>Repair Kits</a:t>
            </a:r>
          </a:p>
          <a:p>
            <a:pPr lvl="1"/>
            <a:r>
              <a:rPr lang="en-US" dirty="0"/>
              <a:t>Standardized Training</a:t>
            </a:r>
          </a:p>
          <a:p>
            <a:pPr lvl="1"/>
            <a:r>
              <a:rPr lang="en-US" dirty="0"/>
              <a:t>Site Assistance Visits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F-35 Depot Maintenance Covers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Throttle cover</a:t>
            </a:r>
          </a:p>
          <a:p>
            <a:r>
              <a:rPr lang="en-US" dirty="0"/>
              <a:t>Wing tip light cover</a:t>
            </a:r>
          </a:p>
          <a:p>
            <a:r>
              <a:rPr lang="en-US" dirty="0"/>
              <a:t>EOTS Cover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4B875B-60AE-C4B7-4B5F-69FC619D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8" y="3819116"/>
            <a:ext cx="1829695" cy="2407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3589A-E916-5020-8FAB-CCC10870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577" y="3819116"/>
            <a:ext cx="4151337" cy="2407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129BE0-DBA6-954A-C2B3-6900DB5D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338" y="3819116"/>
            <a:ext cx="3793122" cy="24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162-20B6-BC91-085B-4E3FF941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Panel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1266-2870-200A-73BB-98008548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5251173" cy="4837176"/>
          </a:xfrm>
        </p:spPr>
        <p:txBody>
          <a:bodyPr/>
          <a:lstStyle/>
          <a:p>
            <a:r>
              <a:rPr lang="en-US" dirty="0"/>
              <a:t>Composite repair training panels</a:t>
            </a:r>
          </a:p>
          <a:p>
            <a:pPr lvl="1"/>
            <a:r>
              <a:rPr lang="en-US" dirty="0"/>
              <a:t>C-17 </a:t>
            </a:r>
          </a:p>
          <a:p>
            <a:pPr lvl="1"/>
            <a:r>
              <a:rPr lang="en-US" dirty="0"/>
              <a:t>F-35</a:t>
            </a:r>
          </a:p>
          <a:p>
            <a:pPr lvl="1"/>
            <a:r>
              <a:rPr lang="en-US" dirty="0"/>
              <a:t>B-2</a:t>
            </a:r>
          </a:p>
          <a:p>
            <a:r>
              <a:rPr lang="en-US" dirty="0"/>
              <a:t>ACO classes</a:t>
            </a:r>
          </a:p>
          <a:p>
            <a:r>
              <a:rPr lang="en-US" dirty="0"/>
              <a:t>LO restoration panel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EB2A4-1984-ECB3-CC59-6391F2B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A5E80-F53B-0F71-F6D1-C7CC78E1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46" y="2316480"/>
            <a:ext cx="3253740" cy="2225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94AF9-4087-BD68-9C2E-52F3BC80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776" y="2316480"/>
            <a:ext cx="2727960" cy="2225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C6B9D-ED12-3B69-52B8-49D676F39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91" y="4706224"/>
            <a:ext cx="8737745" cy="15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65E5-9121-378D-BBB2-CF654BD3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64CA-1BDC-11CD-5DB0-E93767796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Composite Material Database</a:t>
            </a:r>
          </a:p>
          <a:p>
            <a:pPr lvl="1"/>
            <a:r>
              <a:rPr lang="en-US" dirty="0"/>
              <a:t>Create internal composite material database to improve sustainment efforts of AF weapon systems</a:t>
            </a:r>
          </a:p>
          <a:p>
            <a:pPr lvl="1"/>
            <a:r>
              <a:rPr lang="en-US" dirty="0"/>
              <a:t>Started with T.O. mining, move into TDPs as available</a:t>
            </a:r>
          </a:p>
          <a:p>
            <a:pPr lvl="2"/>
            <a:r>
              <a:rPr lang="en-US" dirty="0"/>
              <a:t>Digital transformation?</a:t>
            </a:r>
          </a:p>
          <a:p>
            <a:pPr lvl="1"/>
            <a:r>
              <a:rPr lang="en-US" dirty="0"/>
              <a:t>Assess each system and if applicable capture composite information</a:t>
            </a:r>
          </a:p>
          <a:p>
            <a:pPr lvl="1"/>
            <a:r>
              <a:rPr lang="en-US" dirty="0"/>
              <a:t>T.O.s reviewed: A-10, B-1, B-52, C-5, C-17, C-21, C-130J, KC-46, KC-135, E-3, E-4, F-15, F-16, T-1, T-6,T-38, UH-1N</a:t>
            </a:r>
          </a:p>
          <a:p>
            <a:pPr lvl="1"/>
            <a:r>
              <a:rPr lang="en-US" dirty="0"/>
              <a:t>Searchable by materials, material type, repair type, platform,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Possibilities</a:t>
            </a:r>
          </a:p>
          <a:p>
            <a:pPr lvl="1"/>
            <a:r>
              <a:rPr lang="en-US" dirty="0"/>
              <a:t>Address technical data deficiencies and process improvements as identified</a:t>
            </a:r>
          </a:p>
          <a:p>
            <a:pPr lvl="1"/>
            <a:r>
              <a:rPr lang="en-US" dirty="0"/>
              <a:t>Identify common repair materials and processes</a:t>
            </a:r>
          </a:p>
          <a:p>
            <a:pPr lvl="1"/>
            <a:r>
              <a:rPr lang="en-US" dirty="0"/>
              <a:t>Material obsolescence mitigation</a:t>
            </a:r>
          </a:p>
          <a:p>
            <a:pPr lvl="1"/>
            <a:r>
              <a:rPr lang="en-US" dirty="0"/>
              <a:t>Understand full material footprint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5A077-D81D-130B-68F0-34A7E3B0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8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1747-043D-5557-5485-9E458B65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Repair </a:t>
            </a:r>
            <a:r>
              <a:rPr lang="en-US" dirty="0" err="1"/>
              <a:t>Allowables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E02D-45C9-717E-08EF-FB200A04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Composite Repair </a:t>
            </a:r>
            <a:r>
              <a:rPr lang="en-US" dirty="0" err="1"/>
              <a:t>Allowables</a:t>
            </a:r>
            <a:endParaRPr lang="en-US" dirty="0"/>
          </a:p>
          <a:p>
            <a:pPr lvl="1"/>
            <a:r>
              <a:rPr lang="en-US" dirty="0"/>
              <a:t>Generate repair </a:t>
            </a:r>
            <a:r>
              <a:rPr lang="en-US" dirty="0" err="1"/>
              <a:t>allowables</a:t>
            </a:r>
            <a:r>
              <a:rPr lang="en-US" dirty="0"/>
              <a:t> for selected repair materials and processes to substantiate repair designs</a:t>
            </a:r>
          </a:p>
          <a:p>
            <a:pPr lvl="1"/>
            <a:r>
              <a:rPr lang="en-US" dirty="0"/>
              <a:t>Candidate systems-F155-76/3K-70-PW carbon, F155-5/style 120 and 7781 fiberglass, F161-108/ 1581 fiberglass</a:t>
            </a:r>
          </a:p>
          <a:p>
            <a:pPr lvl="1"/>
            <a:r>
              <a:rPr lang="en-US" dirty="0" err="1"/>
              <a:t>NavCoRe</a:t>
            </a:r>
            <a:r>
              <a:rPr lang="en-US" dirty="0"/>
              <a:t> (Navy) coordination to expand materials under review</a:t>
            </a:r>
          </a:p>
          <a:p>
            <a:pPr lvl="1"/>
            <a:r>
              <a:rPr lang="en-US" dirty="0"/>
              <a:t>CMH-17 reduced data test plan</a:t>
            </a:r>
          </a:p>
          <a:p>
            <a:r>
              <a:rPr lang="en-US" dirty="0"/>
              <a:t>Alternate to OEM Process </a:t>
            </a:r>
            <a:r>
              <a:rPr lang="en-US" dirty="0" err="1"/>
              <a:t>Allowables</a:t>
            </a:r>
            <a:endParaRPr lang="en-US" dirty="0"/>
          </a:p>
          <a:p>
            <a:pPr lvl="1"/>
            <a:r>
              <a:rPr lang="en-US" dirty="0"/>
              <a:t>Part cannot undergo original processing again</a:t>
            </a:r>
          </a:p>
          <a:p>
            <a:pPr lvl="1"/>
            <a:r>
              <a:rPr lang="en-US" dirty="0"/>
              <a:t>Size limitations/ assembly state</a:t>
            </a:r>
          </a:p>
          <a:p>
            <a:pPr lvl="1"/>
            <a:r>
              <a:rPr lang="en-US" dirty="0"/>
              <a:t>Environmental repairs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75EE7-1708-5B82-F778-A5661C3D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290A-3BBF-5364-2E87-9CF0CC6D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Test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B47D6-7E1C-9C8D-F1DD-EE96CCC3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3DB35-53FC-7A30-7A80-ABA5D1D79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70573" y="1298117"/>
            <a:ext cx="8050854" cy="50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928E-ACF7-B789-C455-FFE845C3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F37A-78DE-B91F-C1E5-C99CE09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11164824" cy="4960578"/>
          </a:xfrm>
        </p:spPr>
        <p:txBody>
          <a:bodyPr>
            <a:normAutofit/>
          </a:bodyPr>
          <a:lstStyle/>
          <a:p>
            <a:r>
              <a:rPr lang="en-US" dirty="0"/>
              <a:t>Chemical De-paint</a:t>
            </a:r>
          </a:p>
          <a:p>
            <a:pPr lvl="1"/>
            <a:r>
              <a:rPr lang="en-US" dirty="0"/>
              <a:t>Determine viability of Chemical de-paint processes for future life cycle management of advanced composites structures for applicable resin matrices. </a:t>
            </a:r>
          </a:p>
          <a:p>
            <a:r>
              <a:rPr lang="en-US" dirty="0"/>
              <a:t>Laser De-paint</a:t>
            </a:r>
          </a:p>
          <a:p>
            <a:pPr lvl="1"/>
            <a:r>
              <a:rPr lang="en-US" dirty="0"/>
              <a:t>Evaluate improved systems</a:t>
            </a:r>
          </a:p>
          <a:p>
            <a:pPr lvl="1"/>
            <a:r>
              <a:rPr lang="en-US" dirty="0"/>
              <a:t>Generate test plans</a:t>
            </a:r>
          </a:p>
          <a:p>
            <a:pPr lvl="1"/>
            <a:r>
              <a:rPr lang="en-US" dirty="0"/>
              <a:t>Review test results</a:t>
            </a:r>
          </a:p>
          <a:p>
            <a:r>
              <a:rPr lang="en-US" dirty="0"/>
              <a:t>Composite Shelf-Life Extension Study</a:t>
            </a:r>
          </a:p>
          <a:p>
            <a:pPr lvl="1"/>
            <a:r>
              <a:rPr lang="en-US" dirty="0"/>
              <a:t>How do materials age beyond the manufacturers shelf life?</a:t>
            </a:r>
          </a:p>
          <a:p>
            <a:pPr lvl="1"/>
            <a:r>
              <a:rPr lang="en-US" dirty="0"/>
              <a:t>Determine if alternate methods exist for recertifying material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D106-5DED-4125-238B-D805974D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6069-9435-C8E7-E191-E70FD8AF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126C-1BE9-2B82-D8EB-17EE0A3D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Repair Material Kits</a:t>
            </a:r>
          </a:p>
          <a:p>
            <a:pPr lvl="1"/>
            <a:r>
              <a:rPr lang="en-US" dirty="0"/>
              <a:t>Identify key composite repair materials for a platform</a:t>
            </a:r>
          </a:p>
          <a:p>
            <a:pPr lvl="1"/>
            <a:r>
              <a:rPr lang="en-US" dirty="0"/>
              <a:t>Evaluate the cost for the ALC’s purchasing materials and condensing them into “right-sized” kits for distribution to usage locations</a:t>
            </a:r>
          </a:p>
          <a:p>
            <a:pPr lvl="1"/>
            <a:r>
              <a:rPr lang="en-US" dirty="0"/>
              <a:t>ALC’s may already be using the materials</a:t>
            </a:r>
          </a:p>
          <a:p>
            <a:r>
              <a:rPr lang="en-US" dirty="0"/>
              <a:t>Potential savings</a:t>
            </a:r>
          </a:p>
          <a:p>
            <a:pPr lvl="1"/>
            <a:r>
              <a:rPr lang="en-US" dirty="0"/>
              <a:t>Time- less delay waiting for DLA to source or drop ship</a:t>
            </a:r>
          </a:p>
          <a:p>
            <a:pPr lvl="1"/>
            <a:r>
              <a:rPr lang="en-US" dirty="0"/>
              <a:t>Waste- avoid minimum orders from suppliers for multiple locations</a:t>
            </a:r>
          </a:p>
          <a:p>
            <a:pPr lvl="1"/>
            <a:r>
              <a:rPr lang="en-US" dirty="0"/>
              <a:t>Decreases SPO engineering efforts, </a:t>
            </a:r>
            <a:r>
              <a:rPr lang="en-US" dirty="0" err="1"/>
              <a:t>ie</a:t>
            </a:r>
            <a:r>
              <a:rPr lang="en-US" dirty="0"/>
              <a:t> less substitute Form 107s</a:t>
            </a:r>
          </a:p>
          <a:p>
            <a:r>
              <a:rPr lang="en-US" dirty="0"/>
              <a:t>Help Needed</a:t>
            </a:r>
          </a:p>
          <a:p>
            <a:pPr lvl="1"/>
            <a:r>
              <a:rPr lang="en-US" dirty="0"/>
              <a:t>Ensure T.O. composite repair materials are listed with HAZ unit on base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5C00E-4045-463B-C9B4-E06C85B3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7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407C-C08D-A0F4-14C7-BC2298A3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Assistance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109-81E9-523F-8B60-FC3FB605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operating locations with composite efforts</a:t>
            </a:r>
          </a:p>
          <a:p>
            <a:pPr lvl="1"/>
            <a:r>
              <a:rPr lang="en-US" dirty="0"/>
              <a:t>Facilities guidance for stand-up</a:t>
            </a:r>
          </a:p>
          <a:p>
            <a:pPr lvl="1"/>
            <a:r>
              <a:rPr lang="en-US" dirty="0"/>
              <a:t>Repair equipment selection and nuances</a:t>
            </a:r>
          </a:p>
          <a:p>
            <a:pPr lvl="1"/>
            <a:r>
              <a:rPr lang="en-US" dirty="0"/>
              <a:t>Training suggestions</a:t>
            </a:r>
          </a:p>
          <a:p>
            <a:pPr lvl="1"/>
            <a:r>
              <a:rPr lang="en-US" dirty="0"/>
              <a:t>Material Sources</a:t>
            </a:r>
          </a:p>
          <a:p>
            <a:pPr lvl="1"/>
            <a:r>
              <a:rPr lang="en-US" dirty="0"/>
              <a:t>Problem solving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7DE87-A33E-04A5-9FE7-2B0055CE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95DF-839D-A7D1-B9B2-DA195C67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4FAC-C16D-4022-036F-6CA7A8EA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389888"/>
            <a:ext cx="5704178" cy="4837176"/>
          </a:xfrm>
        </p:spPr>
        <p:txBody>
          <a:bodyPr/>
          <a:lstStyle/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ACO is a resource! Reach out!</a:t>
            </a:r>
          </a:p>
          <a:p>
            <a:pPr marL="742950" lvl="1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How can we better help you?</a:t>
            </a: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Jason Rich, Section Chief,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Jason.rich.3@us.af.mil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Adam Kite, Technical Expert,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Adam.kite.1@us.af.mil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A31F-534E-B500-BCF9-470E076D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BA7C1-EB2B-FF4B-4F41-ABDD3D02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52" y="1781556"/>
            <a:ext cx="547116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61FC-358B-0040-347D-3B2EA34F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 Advanced Composites Office (ACO)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174C-701E-5155-186E-1808D3D4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B6114F-7525-CB60-4569-80B073576EBC}"/>
              </a:ext>
            </a:extLst>
          </p:cNvPr>
          <p:cNvGrpSpPr/>
          <p:nvPr/>
        </p:nvGrpSpPr>
        <p:grpSpPr>
          <a:xfrm>
            <a:off x="512064" y="1389889"/>
            <a:ext cx="11091672" cy="1576864"/>
            <a:chOff x="1588754" y="1314070"/>
            <a:chExt cx="9227253" cy="15768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8F72E-76C3-93F9-31EB-E11B144337F9}"/>
                </a:ext>
              </a:extLst>
            </p:cNvPr>
            <p:cNvSpPr/>
            <p:nvPr/>
          </p:nvSpPr>
          <p:spPr>
            <a:xfrm>
              <a:off x="1612323" y="1335745"/>
              <a:ext cx="8973228" cy="54167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B12BA1-DDCE-083D-3BC9-E43E3CF6EE1E}"/>
                </a:ext>
              </a:extLst>
            </p:cNvPr>
            <p:cNvSpPr/>
            <p:nvPr/>
          </p:nvSpPr>
          <p:spPr>
            <a:xfrm>
              <a:off x="1588754" y="1375345"/>
              <a:ext cx="922725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725D2A-303B-9F7C-A75A-AF8ACE070A3F}"/>
                </a:ext>
              </a:extLst>
            </p:cNvPr>
            <p:cNvGrpSpPr/>
            <p:nvPr/>
          </p:nvGrpSpPr>
          <p:grpSpPr>
            <a:xfrm>
              <a:off x="1588754" y="1314070"/>
              <a:ext cx="9120872" cy="1576864"/>
              <a:chOff x="1588754" y="1314070"/>
              <a:chExt cx="9120872" cy="15768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7F91438-B802-F8DE-A884-D4C06A7B3A1E}"/>
                  </a:ext>
                </a:extLst>
              </p:cNvPr>
              <p:cNvGrpSpPr/>
              <p:nvPr/>
            </p:nvGrpSpPr>
            <p:grpSpPr>
              <a:xfrm>
                <a:off x="8167161" y="2046465"/>
                <a:ext cx="456606" cy="454477"/>
                <a:chOff x="1768510" y="2447530"/>
                <a:chExt cx="523497" cy="4752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DE58B9A-2F5F-F2E9-D5C7-C24221BC61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8659" y="2447530"/>
                  <a:ext cx="243348" cy="37438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F7739A8F-01BB-852D-A487-51F0FA78B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6001" y="2548363"/>
                  <a:ext cx="243348" cy="37438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518A94A3-6753-E29D-B914-A6241CF10D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8510" y="2482943"/>
                  <a:ext cx="243348" cy="374381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7FD66E-FC63-1000-517D-5D99C2998092}"/>
                  </a:ext>
                </a:extLst>
              </p:cNvPr>
              <p:cNvSpPr txBox="1"/>
              <p:nvPr/>
            </p:nvSpPr>
            <p:spPr>
              <a:xfrm>
                <a:off x="1913623" y="1929647"/>
                <a:ext cx="15771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Hill AFB UT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98D4533-F87C-2465-1F8F-8637ED5E757F}"/>
                  </a:ext>
                </a:extLst>
              </p:cNvPr>
              <p:cNvSpPr/>
              <p:nvPr/>
            </p:nvSpPr>
            <p:spPr>
              <a:xfrm>
                <a:off x="1588754" y="1314070"/>
                <a:ext cx="912087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300" b="1" u="sng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Mission</a:t>
                </a:r>
                <a:r>
                  <a:rPr lang="en-US" sz="1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Assure the supportability of advanced composites at field operational units &amp; air logistics centers and develop &amp; maintain engineering expertise to apply advanced composites to Air Force weapons systems</a:t>
                </a:r>
              </a:p>
              <a:p>
                <a:pPr algn="ctr">
                  <a:defRPr/>
                </a:pPr>
                <a:endPara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12CECA-0D74-513B-32F5-0FDB2C943326}"/>
                  </a:ext>
                </a:extLst>
              </p:cNvPr>
              <p:cNvSpPr/>
              <p:nvPr/>
            </p:nvSpPr>
            <p:spPr>
              <a:xfrm>
                <a:off x="8729429" y="1914548"/>
                <a:ext cx="1664989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3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ACO Personnel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Military: 0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Civilian: 7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Contractor: 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7EB685-1DB3-B920-C50C-D018F3621E15}"/>
                  </a:ext>
                </a:extLst>
              </p:cNvPr>
              <p:cNvSpPr txBox="1"/>
              <p:nvPr/>
            </p:nvSpPr>
            <p:spPr>
              <a:xfrm>
                <a:off x="1673456" y="2190138"/>
                <a:ext cx="26699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Section Chief: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Jason Rich</a:t>
                </a:r>
              </a:p>
              <a:p>
                <a:pPr algn="ctr"/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Technical Expert: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Adam Kite</a:t>
                </a:r>
                <a:endParaRPr lang="en-US" sz="1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E7080D2-FCE8-064B-83CA-9EE6FA2BC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832" y="1952099"/>
                <a:ext cx="1553097" cy="93883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1083FED-361A-B31B-9FE5-881ABA737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571" b="88571" l="10385" r="90385">
                            <a14:foregroundMark x1="40385" y1="75714" x2="40385" y2="757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3456" y="1865353"/>
                <a:ext cx="388246" cy="418111"/>
              </a:xfrm>
              <a:prstGeom prst="rect">
                <a:avLst/>
              </a:prstGeom>
            </p:spPr>
          </p:pic>
        </p:grp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5577A24E-73E9-64F7-0A84-4BBB5B7080B3}"/>
              </a:ext>
            </a:extLst>
          </p:cNvPr>
          <p:cNvSpPr txBox="1">
            <a:spLocks/>
          </p:cNvSpPr>
          <p:nvPr/>
        </p:nvSpPr>
        <p:spPr>
          <a:xfrm>
            <a:off x="512704" y="3116619"/>
            <a:ext cx="5559425" cy="82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What do we do?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8BCC95D-8282-9CBB-DE1E-D00B8FF1DBFB}"/>
              </a:ext>
            </a:extLst>
          </p:cNvPr>
          <p:cNvSpPr txBox="1">
            <a:spLocks/>
          </p:cNvSpPr>
          <p:nvPr/>
        </p:nvSpPr>
        <p:spPr>
          <a:xfrm>
            <a:off x="540395" y="3554413"/>
            <a:ext cx="5559552" cy="32302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Extensive SPO and ALC Support, 107/202/NCR</a:t>
            </a:r>
          </a:p>
          <a:p>
            <a:r>
              <a:rPr lang="en-US" sz="1600" dirty="0"/>
              <a:t>Maintain a composite testing, repair, and training facility at Hill AFB </a:t>
            </a:r>
          </a:p>
          <a:p>
            <a:r>
              <a:rPr lang="en-US" sz="1600" dirty="0"/>
              <a:t>Provide lab/onsite composite engineering and maintenance training </a:t>
            </a:r>
          </a:p>
          <a:p>
            <a:r>
              <a:rPr lang="en-US" sz="1600" dirty="0"/>
              <a:t>Support Joint Composite and Advanced Materials Technical Interchange Meeting (JCAMS) </a:t>
            </a:r>
          </a:p>
          <a:p>
            <a:r>
              <a:rPr lang="en-US" sz="1600" dirty="0"/>
              <a:t>Manage general series T.O. 1-1-690 Advanced Composite Repair and T.O. 1-1-80C Crash Damaged and Disabled Aircraft Recovery</a:t>
            </a:r>
          </a:p>
          <a:p>
            <a:endParaRPr lang="en-US" sz="1600" dirty="0"/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D9505D03-F3F9-6F92-1E3E-7B1B0D67E3CB}"/>
              </a:ext>
            </a:extLst>
          </p:cNvPr>
          <p:cNvSpPr txBox="1">
            <a:spLocks/>
          </p:cNvSpPr>
          <p:nvPr/>
        </p:nvSpPr>
        <p:spPr>
          <a:xfrm>
            <a:off x="6092180" y="3120395"/>
            <a:ext cx="5559425" cy="823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Recent Success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B1EA2CDC-6BA7-995F-57DD-7F078B51C6F6}"/>
              </a:ext>
            </a:extLst>
          </p:cNvPr>
          <p:cNvSpPr txBox="1">
            <a:spLocks/>
          </p:cNvSpPr>
          <p:nvPr/>
        </p:nvSpPr>
        <p:spPr>
          <a:xfrm>
            <a:off x="6044184" y="3502737"/>
            <a:ext cx="5559552" cy="32302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Lab upgrade</a:t>
            </a:r>
          </a:p>
          <a:p>
            <a:r>
              <a:rPr lang="en-US" sz="1600" dirty="0"/>
              <a:t>New training course “Advanced Composite Repair Engineering”</a:t>
            </a:r>
          </a:p>
          <a:p>
            <a:r>
              <a:rPr lang="en-US" sz="1600" dirty="0"/>
              <a:t>Composite Repair Material Database</a:t>
            </a:r>
          </a:p>
          <a:p>
            <a:r>
              <a:rPr lang="en-US" sz="1600" dirty="0"/>
              <a:t>Composite Repair Material </a:t>
            </a:r>
            <a:r>
              <a:rPr lang="en-US" sz="1600" dirty="0" err="1"/>
              <a:t>Allowables</a:t>
            </a:r>
            <a:r>
              <a:rPr lang="en-US" sz="1600" dirty="0"/>
              <a:t> Generation</a:t>
            </a:r>
          </a:p>
          <a:p>
            <a:r>
              <a:rPr lang="en-US" sz="1600" dirty="0"/>
              <a:t>Platform Wide Film Adhesive Substitution</a:t>
            </a:r>
          </a:p>
          <a:p>
            <a:r>
              <a:rPr lang="en-US" sz="1600" dirty="0"/>
              <a:t>Legacy systems Repair Materials Updates</a:t>
            </a:r>
          </a:p>
          <a:p>
            <a:r>
              <a:rPr lang="en-US" sz="1600" dirty="0"/>
              <a:t>A-10 Supplier Audits/assistance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04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 and Equipment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6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828E-938A-2750-BD36-BBF4C59D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 Lab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EE7C-A864-08A5-5E17-475CB606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Rapid support to the Program Offices &amp; Air Logistic Centers</a:t>
            </a:r>
          </a:p>
          <a:p>
            <a:pPr lvl="1"/>
            <a:r>
              <a:rPr lang="en-US" sz="1800" dirty="0"/>
              <a:t>11,000 ft2, 2-autoclaves, 2-ovens, clean room, testing capability, 5-axis milling</a:t>
            </a:r>
          </a:p>
          <a:p>
            <a:pPr lvl="1"/>
            <a:r>
              <a:rPr lang="en-US" sz="1800" dirty="0"/>
              <a:t>Training Space</a:t>
            </a:r>
          </a:p>
          <a:p>
            <a:pPr lvl="1"/>
            <a:r>
              <a:rPr lang="en-US" sz="1800" dirty="0"/>
              <a:t>Process development</a:t>
            </a:r>
          </a:p>
          <a:p>
            <a:pPr lvl="1"/>
            <a:r>
              <a:rPr lang="en-US" sz="1800" dirty="0"/>
              <a:t>Reverse engineering of aircraft components</a:t>
            </a:r>
          </a:p>
          <a:p>
            <a:pPr lvl="1"/>
            <a:r>
              <a:rPr lang="en-US" sz="1800" dirty="0"/>
              <a:t>Composite testing</a:t>
            </a:r>
          </a:p>
          <a:p>
            <a:pPr lvl="1"/>
            <a:r>
              <a:rPr lang="en-US" sz="1800" dirty="0"/>
              <a:t>Repair process validation</a:t>
            </a:r>
          </a:p>
          <a:p>
            <a:pPr lvl="1"/>
            <a:r>
              <a:rPr lang="en-US" sz="1800" dirty="0"/>
              <a:t>Component fabrication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4EAF5-C192-0D56-9C7E-3CC04201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C6188-DF1C-CD3B-012F-03F4A79C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168" r="10542"/>
          <a:stretch/>
        </p:blipFill>
        <p:spPr>
          <a:xfrm rot="5400000">
            <a:off x="4968572" y="4109653"/>
            <a:ext cx="2254854" cy="2127709"/>
          </a:xfrm>
          <a:prstGeom prst="rect">
            <a:avLst/>
          </a:prstGeom>
        </p:spPr>
      </p:pic>
      <p:pic>
        <p:nvPicPr>
          <p:cNvPr id="6" name="Picture 2" descr="7c5a7e82-2744-4f37-a49c-16ebd74eaffb@NAMP111">
            <a:extLst>
              <a:ext uri="{FF2B5EF4-FFF2-40B4-BE49-F238E27FC236}">
                <a16:creationId xmlns:a16="http://schemas.microsoft.com/office/drawing/2014/main" id="{4E7C5240-FE25-5B6E-FEC5-1DE409102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2119" r="25944" b="9938"/>
          <a:stretch/>
        </p:blipFill>
        <p:spPr bwMode="auto">
          <a:xfrm rot="5400000">
            <a:off x="2017431" y="3585366"/>
            <a:ext cx="2254854" cy="317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308850b-a05a-481f-80da-450764a89841@NAMP111">
            <a:extLst>
              <a:ext uri="{FF2B5EF4-FFF2-40B4-BE49-F238E27FC236}">
                <a16:creationId xmlns:a16="http://schemas.microsoft.com/office/drawing/2014/main" id="{2B1B4385-DECA-E79D-4786-0C714038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66" y="4046080"/>
            <a:ext cx="3006473" cy="22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0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Instron Test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3" y="1389888"/>
            <a:ext cx="7029640" cy="4943800"/>
          </a:xfrm>
        </p:spPr>
        <p:txBody>
          <a:bodyPr>
            <a:normAutofit/>
          </a:bodyPr>
          <a:lstStyle/>
          <a:p>
            <a:r>
              <a:rPr lang="en-US" sz="2000" dirty="0"/>
              <a:t>Short Beam Shear (ASTM D2344)</a:t>
            </a:r>
          </a:p>
          <a:p>
            <a:r>
              <a:rPr lang="en-US" sz="2000" dirty="0"/>
              <a:t>Wyoming Combined Loading Compression (ASTM D6641)</a:t>
            </a:r>
          </a:p>
          <a:p>
            <a:r>
              <a:rPr lang="en-US" sz="2000" dirty="0"/>
              <a:t>Sandwich Panel Edgewise Compression (ASTM C364)</a:t>
            </a:r>
          </a:p>
          <a:p>
            <a:r>
              <a:rPr lang="en-US" sz="2000" dirty="0"/>
              <a:t>Boeing Open-Hole Compression (ASTM D6484)</a:t>
            </a:r>
          </a:p>
          <a:p>
            <a:r>
              <a:rPr lang="en-US" sz="2000" dirty="0"/>
              <a:t>Three &amp; Four-point Flexure (ASTM D790, D6272 or D7264)</a:t>
            </a:r>
          </a:p>
          <a:p>
            <a:r>
              <a:rPr lang="en-US" sz="2000" dirty="0"/>
              <a:t>Climbing Drum Peel (ASTM D1781 or MIL-STD-401 B)</a:t>
            </a:r>
          </a:p>
          <a:p>
            <a:r>
              <a:rPr lang="en-US" sz="2000" dirty="0"/>
              <a:t>Sandwich Panel Flatwise Tensile (ASTM C297)</a:t>
            </a:r>
          </a:p>
          <a:p>
            <a:r>
              <a:rPr lang="en-US" sz="2000" dirty="0"/>
              <a:t>Standard Tensile Wedge Grips (ASTM D3039, D3518 or D5766)</a:t>
            </a:r>
          </a:p>
          <a:p>
            <a:endParaRPr lang="en-US" sz="2000" dirty="0"/>
          </a:p>
          <a:p>
            <a:r>
              <a:rPr lang="en-US" sz="2000" dirty="0"/>
              <a:t>Aramis Digital Image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DBDA4-5AB9-76A9-C479-347DB962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082" y="1388364"/>
            <a:ext cx="338328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Haas VF-3 Mill</a:t>
            </a:r>
          </a:p>
          <a:p>
            <a:r>
              <a:rPr lang="en-US" dirty="0"/>
              <a:t>Techno CNC HDS 3-axis Router </a:t>
            </a:r>
          </a:p>
          <a:p>
            <a:r>
              <a:rPr lang="en-US" dirty="0"/>
              <a:t>Monarch Lathe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C64E3-1F69-83E7-BA7C-37D2BBFC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1" y="3254927"/>
            <a:ext cx="3535680" cy="2674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432FBD-5ED6-87DD-ECBA-8C7EC412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3" y="3254927"/>
            <a:ext cx="3589020" cy="267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4697D-6306-B442-4109-39776A950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355" y="3254927"/>
            <a:ext cx="261366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Fabrication and 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4’ x 8’ Autoclave (500°F)</a:t>
            </a:r>
          </a:p>
          <a:p>
            <a:r>
              <a:rPr lang="en-US" dirty="0"/>
              <a:t>2’ x 4’ Autoclave (800°F)</a:t>
            </a:r>
          </a:p>
          <a:p>
            <a:r>
              <a:rPr lang="en-US" dirty="0"/>
              <a:t>Alpha Technologies Encapsulated Sample Rheometer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76405-E7C6-684E-4EF0-165D82C77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78" y="3429000"/>
            <a:ext cx="4526280" cy="2522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26E00-DB91-3E5A-B463-CDA39C23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72" y="3429000"/>
            <a:ext cx="2979420" cy="2522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3B102-A218-526D-9BEE-B42F3A329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006" y="3418114"/>
            <a:ext cx="2438400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A5D0-3ECA-373A-924A-698AD51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Fabrication and 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BC18-BDC5-B2A5-469C-E30DA10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4’ x 4’ Oven</a:t>
            </a:r>
          </a:p>
          <a:p>
            <a:r>
              <a:rPr lang="en-US" dirty="0"/>
              <a:t>5’ x 10’ Oven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B106A-4F50-39FF-5DC0-44A8595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EF500-2BF3-7CB1-F6DD-DB260B32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22" y="1707542"/>
            <a:ext cx="3619500" cy="432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11EA4-72A8-8455-8E11-8AC3FBBA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335" y="1707542"/>
            <a:ext cx="264414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4613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LCMC-EN Template" id="{88080C22-A040-44BD-8D1A-BC04D609B4F0}" vid="{F9676602-7B77-4C67-B7B4-5A8238B752D4}"/>
    </a:ext>
  </a:extLst>
</a:theme>
</file>

<file path=ppt/theme/theme2.xml><?xml version="1.0" encoding="utf-8"?>
<a:theme xmlns:a="http://schemas.openxmlformats.org/drawingml/2006/main" name="CUI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LCMC-EN Template" id="{88080C22-A040-44BD-8D1A-BC04D609B4F0}" vid="{FD21CC68-AD86-45A5-902A-5D07B2AD7D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9126B88274E4496CD52E7219D0572" ma:contentTypeVersion="35" ma:contentTypeDescription="Create a new document." ma:contentTypeScope="" ma:versionID="cc7b0a542357d17f79dfb5b7c776e73e">
  <xsd:schema xmlns:xsd="http://www.w3.org/2001/XMLSchema" xmlns:xs="http://www.w3.org/2001/XMLSchema" xmlns:p="http://schemas.microsoft.com/office/2006/metadata/properties" xmlns:ns2="9c987578-06a5-4e03-951c-d2495dd78898" xmlns:ns3="bba6f56a-61a0-4f67-abd0-83f29a10bef6" targetNamespace="http://schemas.microsoft.com/office/2006/metadata/properties" ma:root="true" ma:fieldsID="a8ae2a983a5aa18b22bc6cd12da95656" ns2:_="" ns3:_="">
    <xsd:import namespace="9c987578-06a5-4e03-951c-d2495dd78898"/>
    <xsd:import namespace="bba6f56a-61a0-4f67-abd0-83f29a10b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Comment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7578-06a5-4e03-951c-d2495dd78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" ma:index="2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f4f2e3-2616-4c2c-91b5-2afd5740d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igrationWizId" ma:index="25" nillable="true" ma:displayName="MigrationWizId" ma:internalName="MigrationWizId">
      <xsd:simpleType>
        <xsd:restriction base="dms:Text"/>
      </xsd:simpleType>
    </xsd:element>
    <xsd:element name="MigrationWizIdPermissions" ma:index="26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7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8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9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f56a-61a0-4f67-abd0-83f29a10b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6334c3-3ce3-4d2e-a900-2a53a13f2240}" ma:internalName="TaxCatchAll" ma:readOnly="false" ma:showField="CatchAllData" ma:web="bba6f56a-61a0-4f67-abd0-83f29a10b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a6f56a-61a0-4f67-abd0-83f29a10bef6">
      <Value>1</Value>
    </TaxCatchAll>
    <lcf76f155ced4ddcb4097134ff3c332f xmlns="9c987578-06a5-4e03-951c-d2495dd78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use until Sep 23</TermName>
          <TermId xmlns="http://schemas.microsoft.com/office/infopath/2007/PartnerControls">f983db02-98ce-4116-bea0-4253125e3a6d</TermId>
        </TermInfo>
      </Terms>
    </lcf76f155ced4ddcb4097134ff3c332f>
    <MigrationWizIdDocumentLibraryPermissions xmlns="9c987578-06a5-4e03-951c-d2495dd78898" xsi:nil="true"/>
    <MigrationWizIdPermissionLevels xmlns="9c987578-06a5-4e03-951c-d2495dd78898" xsi:nil="true"/>
    <MigrationWizId xmlns="9c987578-06a5-4e03-951c-d2495dd78898" xsi:nil="true"/>
    <Comment xmlns="9c987578-06a5-4e03-951c-d2495dd78898" xsi:nil="true"/>
    <MigrationWizIdPermissions xmlns="9c987578-06a5-4e03-951c-d2495dd78898" xsi:nil="true"/>
    <MigrationWizIdSecurityGroups xmlns="9c987578-06a5-4e03-951c-d2495dd78898" xsi:nil="true"/>
  </documentManagement>
</p:properties>
</file>

<file path=customXml/itemProps1.xml><?xml version="1.0" encoding="utf-8"?>
<ds:datastoreItem xmlns:ds="http://schemas.openxmlformats.org/officeDocument/2006/customXml" ds:itemID="{C98C47FD-E04D-4B2E-ABE9-80BC6C3D1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00F95-47EE-4796-9D89-D2BAA1351812}"/>
</file>

<file path=customXml/itemProps3.xml><?xml version="1.0" encoding="utf-8"?>
<ds:datastoreItem xmlns:ds="http://schemas.openxmlformats.org/officeDocument/2006/customXml" ds:itemID="{71B77137-C14E-485B-8342-6CC7F9345413}">
  <ds:schemaRefs>
    <ds:schemaRef ds:uri="bac4e3eb-747f-43bc-bf10-c1bbb893ecac"/>
    <ds:schemaRef ds:uri="http://purl.org/dc/terms/"/>
    <ds:schemaRef ds:uri="6bf8bf80-9fa7-489a-84c0-c74f907e5818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4cda40df-83eb-471c-b9e0-30b2e716c11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AFLCMC-EN Template</Template>
  <TotalTime>1750</TotalTime>
  <Words>1175</Words>
  <Application>Microsoft Office PowerPoint</Application>
  <PresentationFormat>Widescreen</PresentationFormat>
  <Paragraphs>228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Calligraphy</vt:lpstr>
      <vt:lpstr>Symbol</vt:lpstr>
      <vt:lpstr>Unclass</vt:lpstr>
      <vt:lpstr>CUI</vt:lpstr>
      <vt:lpstr>AF Advanced Composites Office  Composite Sustainment Efforts</vt:lpstr>
      <vt:lpstr>Overview</vt:lpstr>
      <vt:lpstr>AF Advanced Composites Office (ACO)</vt:lpstr>
      <vt:lpstr>Capabilities and Equipment</vt:lpstr>
      <vt:lpstr>ACO Lab Space</vt:lpstr>
      <vt:lpstr>Instron Test Fixture</vt:lpstr>
      <vt:lpstr>Machining</vt:lpstr>
      <vt:lpstr>Fabrication and Process Control</vt:lpstr>
      <vt:lpstr>Fabrication and Process Control</vt:lpstr>
      <vt:lpstr>Fabrication and Process Control</vt:lpstr>
      <vt:lpstr>Future Capabilities</vt:lpstr>
      <vt:lpstr>Training</vt:lpstr>
      <vt:lpstr>Training</vt:lpstr>
      <vt:lpstr>CDDAR</vt:lpstr>
      <vt:lpstr>Current Projects</vt:lpstr>
      <vt:lpstr>SPO, Depot, and Industry Support</vt:lpstr>
      <vt:lpstr>Radome Test Facility Project</vt:lpstr>
      <vt:lpstr>F-35 Fuel Shutoff Training Panel</vt:lpstr>
      <vt:lpstr>University Outreach</vt:lpstr>
      <vt:lpstr>F-35 Depot Maintenance Covers</vt:lpstr>
      <vt:lpstr>Training Panel Fabrication</vt:lpstr>
      <vt:lpstr>Materials Database</vt:lpstr>
      <vt:lpstr>Composite Repair Allowables</vt:lpstr>
      <vt:lpstr>Typical Test Matrix</vt:lpstr>
      <vt:lpstr>Current Projects</vt:lpstr>
      <vt:lpstr>Current Projects</vt:lpstr>
      <vt:lpstr>Site Assistance Visits</vt:lpstr>
      <vt:lpstr>Questions?</vt:lpstr>
    </vt:vector>
  </TitlesOfParts>
  <Company>United States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CHACON, RICHARD A CIV USAF AFMC AFLCMC/EZPT-ACO</dc:creator>
  <cp:lastModifiedBy>KITE, ADAM CIV USAF AFMC AFLCMC/EZPT-ACO</cp:lastModifiedBy>
  <cp:revision>20</cp:revision>
  <dcterms:created xsi:type="dcterms:W3CDTF">2023-05-15T15:46:26Z</dcterms:created>
  <dcterms:modified xsi:type="dcterms:W3CDTF">2023-05-26T15:39:06Z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0x010100B3D9126B88274E4496CD52E7219D0572</vt:lpwstr>
  </property>
  <property fmtid="{D5CDD505-2E9C-101B-9397-08002B2CF9AE}" pid="3" name="MediaServiceImageTags">
    <vt:lpwstr>1;#use until Sep 23|f983db02-98ce-4116-bea0-4253125e3a6d</vt:lpwstr>
  </property>
</Properties>
</file>