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wma" ContentType="audio/x-ms-wma"/>
  <Default Extension="wav" ContentType="audio/x-wav"/>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10" r:id="rId3"/>
    <p:sldId id="256" r:id="rId4"/>
    <p:sldId id="304" r:id="rId5"/>
    <p:sldId id="306" r:id="rId6"/>
    <p:sldId id="257" r:id="rId7"/>
    <p:sldId id="258" r:id="rId8"/>
    <p:sldId id="259" r:id="rId9"/>
    <p:sldId id="260" r:id="rId10"/>
    <p:sldId id="276" r:id="rId11"/>
    <p:sldId id="261" r:id="rId12"/>
    <p:sldId id="262" r:id="rId13"/>
    <p:sldId id="264" r:id="rId14"/>
    <p:sldId id="309" r:id="rId15"/>
    <p:sldId id="284" r:id="rId16"/>
    <p:sldId id="303" r:id="rId17"/>
    <p:sldId id="265" r:id="rId18"/>
    <p:sldId id="267" r:id="rId19"/>
    <p:sldId id="300" r:id="rId20"/>
    <p:sldId id="302" r:id="rId21"/>
    <p:sldId id="298" r:id="rId22"/>
    <p:sldId id="268" r:id="rId23"/>
    <p:sldId id="269" r:id="rId24"/>
    <p:sldId id="270" r:id="rId25"/>
    <p:sldId id="271" r:id="rId26"/>
    <p:sldId id="273" r:id="rId27"/>
    <p:sldId id="272" r:id="rId28"/>
    <p:sldId id="311" r:id="rId29"/>
    <p:sldId id="29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a:srgbClr val="529869"/>
    <a:srgbClr val="5F4DE1"/>
    <a:srgbClr val="CCECFF"/>
    <a:srgbClr val="D0D000"/>
    <a:srgbClr val="BFBFBF"/>
    <a:srgbClr val="4B7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howGuides="1">
      <p:cViewPr varScale="1">
        <p:scale>
          <a:sx n="106" d="100"/>
          <a:sy n="106" d="100"/>
        </p:scale>
        <p:origin x="1794" y="10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098C2-57E6-457F-8FBB-D520EB1DDE62}" type="datetimeFigureOut">
              <a:rPr lang="en-US" smtClean="0"/>
              <a:t>6/5/2023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7A5E1-0E5E-4F95-B845-9252584FA82F}" type="slidenum">
              <a:rPr lang="en-US" smtClean="0"/>
              <a:t>‹#›</a:t>
            </a:fld>
            <a:endParaRPr lang="en-US"/>
          </a:p>
        </p:txBody>
      </p:sp>
    </p:spTree>
    <p:extLst>
      <p:ext uri="{BB962C8B-B14F-4D97-AF65-F5344CB8AC3E}">
        <p14:creationId xmlns:p14="http://schemas.microsoft.com/office/powerpoint/2010/main" val="305774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1EA4681-9797-4A13-84B4-01A1F544167A}" type="slidenum">
              <a:rPr lang="en-US" altLang="en-US"/>
              <a:pPr/>
              <a:t>3</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z="1200" dirty="0"/>
              <a:t>All of these defect situations will be covered by studying the course content. Some directly, some indirectly. </a:t>
            </a:r>
          </a:p>
          <a:p>
            <a:r>
              <a:rPr lang="en-US" sz="1200" dirty="0"/>
              <a:t>If the processes are followed, the likelihood of these defects will decrease. </a:t>
            </a:r>
          </a:p>
          <a:p>
            <a:r>
              <a:rPr lang="en-US" sz="1200" dirty="0"/>
              <a:t>The processes are the results of years of testing and continued development to define “best practices” that result in the most good holes per application.  Good drilling is much more than a specification can provide. It is technique that has been honed and improved over the years by the best mechanics in hundreds of different situations. This class is a culmination of their tips, tricks and techniques for CONSISTENTLY producing good holes.</a:t>
            </a:r>
          </a:p>
        </p:txBody>
      </p:sp>
    </p:spTree>
    <p:extLst>
      <p:ext uri="{BB962C8B-B14F-4D97-AF65-F5344CB8AC3E}">
        <p14:creationId xmlns:p14="http://schemas.microsoft.com/office/powerpoint/2010/main" val="190494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1EA4681-9797-4A13-84B4-01A1F544167A}" type="slidenum">
              <a:rPr lang="en-US" altLang="en-US"/>
              <a:pPr/>
              <a:t>4</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z="1200" dirty="0"/>
              <a:t>All of these defect situations will be covered by studying the course content. Some directly, some indirectly. </a:t>
            </a:r>
          </a:p>
          <a:p>
            <a:r>
              <a:rPr lang="en-US" sz="1200" dirty="0"/>
              <a:t>If the processes are followed, the likelihood of these defects will decrease. </a:t>
            </a:r>
          </a:p>
          <a:p>
            <a:r>
              <a:rPr lang="en-US" sz="1200" dirty="0"/>
              <a:t>The processes are the results of years of testing and continued development to define “best practices” that result in the most good holes per application.  Good drilling is much more than a specification can provide. It is technique that has been honed and improved over the years by the best mechanics in hundreds of different situations. This class is a culmination of their tips, tricks and techniques for CONSISTENTLY producing good holes.</a:t>
            </a:r>
          </a:p>
        </p:txBody>
      </p:sp>
    </p:spTree>
    <p:extLst>
      <p:ext uri="{BB962C8B-B14F-4D97-AF65-F5344CB8AC3E}">
        <p14:creationId xmlns:p14="http://schemas.microsoft.com/office/powerpoint/2010/main" val="415036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7A5E1-0E5E-4F95-B845-9252584FA82F}" type="slidenum">
              <a:rPr lang="en-US" smtClean="0"/>
              <a:t>5</a:t>
            </a:fld>
            <a:endParaRPr lang="en-US"/>
          </a:p>
        </p:txBody>
      </p:sp>
    </p:spTree>
    <p:extLst>
      <p:ext uri="{BB962C8B-B14F-4D97-AF65-F5344CB8AC3E}">
        <p14:creationId xmlns:p14="http://schemas.microsoft.com/office/powerpoint/2010/main" val="5487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only one click for both classes to populate</a:t>
            </a:r>
            <a:endParaRPr lang="en-US" dirty="0"/>
          </a:p>
        </p:txBody>
      </p:sp>
      <p:sp>
        <p:nvSpPr>
          <p:cNvPr id="4" name="Slide Number Placeholder 3"/>
          <p:cNvSpPr>
            <a:spLocks noGrp="1"/>
          </p:cNvSpPr>
          <p:nvPr>
            <p:ph type="sldNum" sz="quarter" idx="10"/>
          </p:nvPr>
        </p:nvSpPr>
        <p:spPr/>
        <p:txBody>
          <a:bodyPr/>
          <a:lstStyle/>
          <a:p>
            <a:fld id="{A037A5E1-0E5E-4F95-B845-9252584FA82F}" type="slidenum">
              <a:rPr lang="en-US" smtClean="0"/>
              <a:t>6</a:t>
            </a:fld>
            <a:endParaRPr lang="en-US"/>
          </a:p>
        </p:txBody>
      </p:sp>
    </p:spTree>
    <p:extLst>
      <p:ext uri="{BB962C8B-B14F-4D97-AF65-F5344CB8AC3E}">
        <p14:creationId xmlns:p14="http://schemas.microsoft.com/office/powerpoint/2010/main" val="411965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7A5E1-0E5E-4F95-B845-9252584FA82F}" type="slidenum">
              <a:rPr lang="en-US" smtClean="0"/>
              <a:t>7</a:t>
            </a:fld>
            <a:endParaRPr lang="en-US"/>
          </a:p>
        </p:txBody>
      </p:sp>
    </p:spTree>
    <p:extLst>
      <p:ext uri="{BB962C8B-B14F-4D97-AF65-F5344CB8AC3E}">
        <p14:creationId xmlns:p14="http://schemas.microsoft.com/office/powerpoint/2010/main" val="406220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7A5E1-0E5E-4F95-B845-9252584FA82F}" type="slidenum">
              <a:rPr lang="en-US" smtClean="0"/>
              <a:t>12</a:t>
            </a:fld>
            <a:endParaRPr lang="en-US"/>
          </a:p>
        </p:txBody>
      </p:sp>
    </p:spTree>
    <p:extLst>
      <p:ext uri="{BB962C8B-B14F-4D97-AF65-F5344CB8AC3E}">
        <p14:creationId xmlns:p14="http://schemas.microsoft.com/office/powerpoint/2010/main" val="254324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1EA4681-9797-4A13-84B4-01A1F544167A}" type="slidenum">
              <a:rPr lang="en-US" altLang="en-US"/>
              <a:pPr/>
              <a:t>19</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z="1200" dirty="0"/>
              <a:t>All of these defect situations will be covered by studying the course content. Some directly, some indirectly. </a:t>
            </a:r>
          </a:p>
          <a:p>
            <a:r>
              <a:rPr lang="en-US" sz="1200" dirty="0"/>
              <a:t>If the processes are followed, the likelihood of these defects will decrease. </a:t>
            </a:r>
          </a:p>
          <a:p>
            <a:r>
              <a:rPr lang="en-US" sz="1200" dirty="0"/>
              <a:t>The processes are the results of years of testing and continued development to define “best practices” that result in the most good holes per application.  Good drilling is much more than a specification can provide. It is technique that has been honed and improved over the years by the best mechanics in hundreds of different situations. This class is a culmination of their tips, tricks and techniques for CONSISTENTLY producing good holes.</a:t>
            </a:r>
          </a:p>
        </p:txBody>
      </p:sp>
    </p:spTree>
    <p:extLst>
      <p:ext uri="{BB962C8B-B14F-4D97-AF65-F5344CB8AC3E}">
        <p14:creationId xmlns:p14="http://schemas.microsoft.com/office/powerpoint/2010/main" val="93867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7A5E1-0E5E-4F95-B845-9252584FA82F}" type="slidenum">
              <a:rPr lang="en-US" smtClean="0"/>
              <a:t>22</a:t>
            </a:fld>
            <a:endParaRPr lang="en-US"/>
          </a:p>
        </p:txBody>
      </p:sp>
    </p:spTree>
    <p:extLst>
      <p:ext uri="{BB962C8B-B14F-4D97-AF65-F5344CB8AC3E}">
        <p14:creationId xmlns:p14="http://schemas.microsoft.com/office/powerpoint/2010/main" val="241051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3EB75E-DA6A-4C4A-ACD2-B97C21E55EFA}"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105286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EB75E-DA6A-4C4A-ACD2-B97C21E55EFA}"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302577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EB75E-DA6A-4C4A-ACD2-B97C21E55EFA}"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585925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2E1FD0-3A0E-4368-98DC-77476AFE2D03}"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219503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1FD0-3A0E-4368-98DC-77476AFE2D03}"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3518751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E1FD0-3A0E-4368-98DC-77476AFE2D03}"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41525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2E1FD0-3A0E-4368-98DC-77476AFE2D03}"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1050715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2E1FD0-3A0E-4368-98DC-77476AFE2D03}"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191582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2E1FD0-3A0E-4368-98DC-77476AFE2D03}"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275291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E1FD0-3A0E-4368-98DC-77476AFE2D03}"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126767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2E1FD0-3A0E-4368-98DC-77476AFE2D03}"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224041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EB75E-DA6A-4C4A-ACD2-B97C21E55EFA}"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1302169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2E1FD0-3A0E-4368-98DC-77476AFE2D03}"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85670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1FD0-3A0E-4368-98DC-77476AFE2D03}"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326150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2E1FD0-3A0E-4368-98DC-77476AFE2D03}"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EA9EA-1806-4A23-886B-831AE09A27C1}" type="slidenum">
              <a:rPr lang="en-US" smtClean="0"/>
              <a:t>‹#›</a:t>
            </a:fld>
            <a:endParaRPr lang="en-US"/>
          </a:p>
        </p:txBody>
      </p:sp>
    </p:spTree>
    <p:extLst>
      <p:ext uri="{BB962C8B-B14F-4D97-AF65-F5344CB8AC3E}">
        <p14:creationId xmlns:p14="http://schemas.microsoft.com/office/powerpoint/2010/main" val="215136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EB75E-DA6A-4C4A-ACD2-B97C21E55EFA}"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262360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3EB75E-DA6A-4C4A-ACD2-B97C21E55EFA}"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30233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3EB75E-DA6A-4C4A-ACD2-B97C21E55EFA}"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139042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3EB75E-DA6A-4C4A-ACD2-B97C21E55EFA}"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254584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EB75E-DA6A-4C4A-ACD2-B97C21E55EFA}"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413584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3EB75E-DA6A-4C4A-ACD2-B97C21E55EFA}"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77422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3EB75E-DA6A-4C4A-ACD2-B97C21E55EFA}"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E5C52-6B55-4BC4-B05E-E2678B1E949B}" type="slidenum">
              <a:rPr lang="en-US" smtClean="0"/>
              <a:t>‹#›</a:t>
            </a:fld>
            <a:endParaRPr lang="en-US"/>
          </a:p>
        </p:txBody>
      </p:sp>
    </p:spTree>
    <p:extLst>
      <p:ext uri="{BB962C8B-B14F-4D97-AF65-F5344CB8AC3E}">
        <p14:creationId xmlns:p14="http://schemas.microsoft.com/office/powerpoint/2010/main" val="2496506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EB75E-DA6A-4C4A-ACD2-B97C21E55EFA}" type="datetimeFigureOut">
              <a:rPr lang="en-US" smtClean="0"/>
              <a:t>6/5/2023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E5C52-6B55-4BC4-B05E-E2678B1E949B}" type="slidenum">
              <a:rPr lang="en-US" smtClean="0"/>
              <a:t>‹#›</a:t>
            </a:fld>
            <a:endParaRPr lang="en-US"/>
          </a:p>
        </p:txBody>
      </p:sp>
    </p:spTree>
    <p:extLst>
      <p:ext uri="{BB962C8B-B14F-4D97-AF65-F5344CB8AC3E}">
        <p14:creationId xmlns:p14="http://schemas.microsoft.com/office/powerpoint/2010/main" val="160900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E1FD0-3A0E-4368-98DC-77476AFE2D03}" type="datetimeFigureOut">
              <a:rPr lang="en-US" smtClean="0"/>
              <a:t>6/5/2023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EA9EA-1806-4A23-886B-831AE09A27C1}" type="slidenum">
              <a:rPr lang="en-US" smtClean="0"/>
              <a:t>‹#›</a:t>
            </a:fld>
            <a:endParaRPr lang="en-US"/>
          </a:p>
        </p:txBody>
      </p:sp>
    </p:spTree>
    <p:extLst>
      <p:ext uri="{BB962C8B-B14F-4D97-AF65-F5344CB8AC3E}">
        <p14:creationId xmlns:p14="http://schemas.microsoft.com/office/powerpoint/2010/main" val="1151663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jpeg"/><Relationship Id="rId3" Type="http://schemas.openxmlformats.org/officeDocument/2006/relationships/image" Target="../media/image36.jpg"/><Relationship Id="rId7" Type="http://schemas.openxmlformats.org/officeDocument/2006/relationships/image" Target="../media/image40.jpeg"/><Relationship Id="rId12" Type="http://schemas.openxmlformats.org/officeDocument/2006/relationships/image" Target="../media/image44.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8.png"/><Relationship Id="rId5" Type="http://schemas.openxmlformats.org/officeDocument/2006/relationships/image" Target="../media/image38.jpeg"/><Relationship Id="rId15" Type="http://schemas.microsoft.com/office/2007/relationships/hdphoto" Target="../media/hdphoto3.wdp"/><Relationship Id="rId10" Type="http://schemas.openxmlformats.org/officeDocument/2006/relationships/image" Target="../media/image43.jp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jp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1.png"/><Relationship Id="rId5" Type="http://schemas.openxmlformats.org/officeDocument/2006/relationships/image" Target="../media/image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74B0"/>
        </a:solidFill>
        <a:effectLst/>
      </p:bgPr>
    </p:bg>
    <p:spTree>
      <p:nvGrpSpPr>
        <p:cNvPr id="1" name=""/>
        <p:cNvGrpSpPr/>
        <p:nvPr/>
      </p:nvGrpSpPr>
      <p:grpSpPr>
        <a:xfrm>
          <a:off x="0" y="0"/>
          <a:ext cx="0" cy="0"/>
          <a:chOff x="0" y="0"/>
          <a:chExt cx="0" cy="0"/>
        </a:xfrm>
      </p:grpSpPr>
      <p:pic>
        <p:nvPicPr>
          <p:cNvPr id="8" name="airplane-95615 2">
            <a:hlinkClick r:id="" action="ppaction://media"/>
            <a:extLst>
              <a:ext uri="{FF2B5EF4-FFF2-40B4-BE49-F238E27FC236}">
                <a16:creationId xmlns:a16="http://schemas.microsoft.com/office/drawing/2014/main" id="{D0A135FC-341D-48BE-AD81-944CE616E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7816" y="5944881"/>
            <a:ext cx="609600" cy="609600"/>
          </a:xfrm>
          <a:prstGeom prst="rect">
            <a:avLst/>
          </a:prstGeom>
        </p:spPr>
      </p:pic>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54691"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A0A61A5-9799-4D20-426B-1461225DEDA1}"/>
              </a:ext>
            </a:extLst>
          </p:cNvPr>
          <p:cNvPicPr>
            <a:picLocks noChangeAspect="1"/>
          </p:cNvPicPr>
          <p:nvPr/>
        </p:nvPicPr>
        <p:blipFill>
          <a:blip r:embed="rId5"/>
          <a:stretch>
            <a:fillRect/>
          </a:stretch>
        </p:blipFill>
        <p:spPr>
          <a:xfrm>
            <a:off x="1175385" y="1836003"/>
            <a:ext cx="3852871" cy="3972031"/>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70420" y="1075188"/>
            <a:ext cx="1171701"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C65E0529-45D7-8FA6-0BD4-FD2D2184C401}"/>
              </a:ext>
            </a:extLst>
          </p:cNvPr>
          <p:cNvSpPr/>
          <p:nvPr/>
        </p:nvSpPr>
        <p:spPr>
          <a:xfrm>
            <a:off x="260110" y="87055"/>
            <a:ext cx="8679126" cy="707886"/>
          </a:xfrm>
          <a:prstGeom prst="rect">
            <a:avLst/>
          </a:prstGeom>
        </p:spPr>
        <p:style>
          <a:lnRef idx="1">
            <a:schemeClr val="dk1"/>
          </a:lnRef>
          <a:fillRef idx="3">
            <a:schemeClr val="dk1"/>
          </a:fillRef>
          <a:effectRef idx="2">
            <a:schemeClr val="dk1"/>
          </a:effectRef>
          <a:fontRef idx="minor">
            <a:schemeClr val="lt1"/>
          </a:fontRef>
        </p:style>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srgbClr val="FFC000">
                    <a:lumMod val="60000"/>
                    <a:lumOff val="40000"/>
                  </a:srgbClr>
                </a:solidFill>
                <a:effectLst/>
                <a:uLnTx/>
                <a:uFillTx/>
                <a:latin typeface="Calibri" panose="020F0502020204030204"/>
                <a:ea typeface="+mn-ea"/>
                <a:cs typeface="+mn-cs"/>
              </a:rPr>
              <a:t>Composite Technology in the workforce</a:t>
            </a:r>
          </a:p>
        </p:txBody>
      </p:sp>
      <p:pic>
        <p:nvPicPr>
          <p:cNvPr id="6" name="Picture 5">
            <a:extLst>
              <a:ext uri="{FF2B5EF4-FFF2-40B4-BE49-F238E27FC236}">
                <a16:creationId xmlns:a16="http://schemas.microsoft.com/office/drawing/2014/main" id="{D235F2E5-9DE1-1EFF-ACE7-5C21CA1126D8}"/>
              </a:ext>
            </a:extLst>
          </p:cNvPr>
          <p:cNvPicPr>
            <a:picLocks noChangeAspect="1"/>
          </p:cNvPicPr>
          <p:nvPr/>
        </p:nvPicPr>
        <p:blipFill>
          <a:blip r:embed="rId6"/>
          <a:stretch>
            <a:fillRect/>
          </a:stretch>
        </p:blipFill>
        <p:spPr>
          <a:xfrm>
            <a:off x="6440674" y="4256997"/>
            <a:ext cx="2498562" cy="2494291"/>
          </a:xfrm>
          <a:prstGeom prst="rect">
            <a:avLst/>
          </a:prstGeom>
        </p:spPr>
      </p:pic>
      <p:pic>
        <p:nvPicPr>
          <p:cNvPr id="7" name="Picture 6">
            <a:extLst>
              <a:ext uri="{FF2B5EF4-FFF2-40B4-BE49-F238E27FC236}">
                <a16:creationId xmlns:a16="http://schemas.microsoft.com/office/drawing/2014/main" id="{53440F15-19E9-4371-D580-1E12E4459F9C}"/>
              </a:ext>
            </a:extLst>
          </p:cNvPr>
          <p:cNvPicPr>
            <a:picLocks noChangeAspect="1"/>
          </p:cNvPicPr>
          <p:nvPr/>
        </p:nvPicPr>
        <p:blipFill>
          <a:blip r:embed="rId7"/>
          <a:stretch>
            <a:fillRect/>
          </a:stretch>
        </p:blipFill>
        <p:spPr>
          <a:xfrm>
            <a:off x="7275307" y="6249681"/>
            <a:ext cx="3877392" cy="3877392"/>
          </a:xfrm>
          <a:prstGeom prst="rect">
            <a:avLst/>
          </a:prstGeom>
        </p:spPr>
      </p:pic>
    </p:spTree>
    <p:extLst>
      <p:ext uri="{BB962C8B-B14F-4D97-AF65-F5344CB8AC3E}">
        <p14:creationId xmlns:p14="http://schemas.microsoft.com/office/powerpoint/2010/main" val="26402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8000"/>
                                        <p:tgtEl>
                                          <p:spTgt spid="5"/>
                                        </p:tgtEl>
                                      </p:cBhvr>
                                    </p:animEffect>
                                    <p:anim calcmode="lin" valueType="num">
                                      <p:cBhvr>
                                        <p:cTn id="10" dur="8000" fill="hold"/>
                                        <p:tgtEl>
                                          <p:spTgt spid="5"/>
                                        </p:tgtEl>
                                        <p:attrNameLst>
                                          <p:attrName>ppt_x</p:attrName>
                                        </p:attrNameLst>
                                      </p:cBhvr>
                                      <p:tavLst>
                                        <p:tav tm="0">
                                          <p:val>
                                            <p:strVal val="#ppt_x"/>
                                          </p:val>
                                        </p:tav>
                                        <p:tav tm="100000">
                                          <p:val>
                                            <p:strVal val="#ppt_x"/>
                                          </p:val>
                                        </p:tav>
                                      </p:tavLst>
                                    </p:anim>
                                    <p:anim calcmode="lin" valueType="num">
                                      <p:cBhvr>
                                        <p:cTn id="11" dur="800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000" fill="hold"/>
                                        <p:tgtEl>
                                          <p:spTgt spid="6"/>
                                        </p:tgtEl>
                                        <p:attrNameLst>
                                          <p:attrName>ppt_x</p:attrName>
                                        </p:attrNameLst>
                                      </p:cBhvr>
                                      <p:tavLst>
                                        <p:tav tm="0">
                                          <p:val>
                                            <p:strVal val="0-#ppt_w/2"/>
                                          </p:val>
                                        </p:tav>
                                        <p:tav tm="100000">
                                          <p:val>
                                            <p:strVal val="#ppt_x"/>
                                          </p:val>
                                        </p:tav>
                                      </p:tavLst>
                                    </p:anim>
                                    <p:anim calcmode="lin" valueType="num">
                                      <p:cBhvr additive="base">
                                        <p:cTn id="15" dur="70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0" fill="hold"/>
                                        <p:tgtEl>
                                          <p:spTgt spid="7"/>
                                        </p:tgtEl>
                                        <p:attrNameLst>
                                          <p:attrName>ppt_x</p:attrName>
                                        </p:attrNameLst>
                                      </p:cBhvr>
                                      <p:tavLst>
                                        <p:tav tm="0">
                                          <p:val>
                                            <p:strVal val="0-#ppt_w/2"/>
                                          </p:val>
                                        </p:tav>
                                        <p:tav tm="100000">
                                          <p:val>
                                            <p:strVal val="#ppt_x"/>
                                          </p:val>
                                        </p:tav>
                                      </p:tavLst>
                                    </p:anim>
                                    <p:anim calcmode="lin" valueType="num">
                                      <p:cBhvr additive="base">
                                        <p:cTn id="19" dur="5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57200" y="1219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Projects Completed in Level 2</a:t>
            </a:r>
          </a:p>
        </p:txBody>
      </p:sp>
      <p:sp>
        <p:nvSpPr>
          <p:cNvPr id="6" name="TextBox 5"/>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
        <p:nvSpPr>
          <p:cNvPr id="7" name="Content Placeholder 7"/>
          <p:cNvSpPr txBox="1">
            <a:spLocks/>
          </p:cNvSpPr>
          <p:nvPr/>
        </p:nvSpPr>
        <p:spPr>
          <a:xfrm>
            <a:off x="609600" y="2133600"/>
            <a:ext cx="8229600" cy="41910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3"/>
              </a:buBlip>
            </a:pPr>
            <a:r>
              <a:rPr lang="en-US" b="1" dirty="0">
                <a:solidFill>
                  <a:schemeClr val="tx1"/>
                </a:solidFill>
              </a:rPr>
              <a:t>Metal Sandwich Structure</a:t>
            </a:r>
          </a:p>
          <a:p>
            <a:pPr marL="457200" indent="-457200" algn="l">
              <a:buBlip>
                <a:blip r:embed="rId3"/>
              </a:buBlip>
            </a:pPr>
            <a:r>
              <a:rPr lang="en-US" b="1" dirty="0">
                <a:solidFill>
                  <a:schemeClr val="tx1"/>
                </a:solidFill>
              </a:rPr>
              <a:t>Metal Partial Core Repair</a:t>
            </a:r>
          </a:p>
          <a:p>
            <a:pPr marL="457200" indent="-457200" algn="l">
              <a:buBlip>
                <a:blip r:embed="rId3"/>
              </a:buBlip>
            </a:pPr>
            <a:r>
              <a:rPr lang="en-US" b="1" dirty="0">
                <a:solidFill>
                  <a:schemeClr val="tx1"/>
                </a:solidFill>
              </a:rPr>
              <a:t>8-Ply Graphite Skin</a:t>
            </a:r>
          </a:p>
          <a:p>
            <a:pPr marL="457200" indent="-457200" algn="l">
              <a:buBlip>
                <a:blip r:embed="rId3"/>
              </a:buBlip>
            </a:pPr>
            <a:r>
              <a:rPr lang="en-US" b="1" dirty="0">
                <a:solidFill>
                  <a:schemeClr val="tx1"/>
                </a:solidFill>
              </a:rPr>
              <a:t>Composite Sandwich Structure</a:t>
            </a:r>
          </a:p>
          <a:p>
            <a:pPr marL="457200" indent="-457200" algn="l">
              <a:buBlip>
                <a:blip r:embed="rId3"/>
              </a:buBlip>
            </a:pPr>
            <a:r>
              <a:rPr lang="en-US" b="1" dirty="0">
                <a:solidFill>
                  <a:schemeClr val="tx1"/>
                </a:solidFill>
              </a:rPr>
              <a:t>Full Core Repair</a:t>
            </a:r>
          </a:p>
          <a:p>
            <a:pPr marL="457200" indent="-457200" algn="l">
              <a:buBlip>
                <a:blip r:embed="rId3"/>
              </a:buBlip>
            </a:pPr>
            <a:r>
              <a:rPr lang="en-US" b="1" dirty="0">
                <a:solidFill>
                  <a:schemeClr val="tx1"/>
                </a:solidFill>
              </a:rPr>
              <a:t>Graphite Scarf Repair</a:t>
            </a:r>
          </a:p>
          <a:p>
            <a:pPr marL="457200" indent="-457200" algn="l">
              <a:buBlip>
                <a:blip r:embed="rId3"/>
              </a:buBlip>
            </a:pPr>
            <a:r>
              <a:rPr lang="en-US" b="1" dirty="0">
                <a:solidFill>
                  <a:schemeClr val="tx1"/>
                </a:solidFill>
              </a:rPr>
              <a:t>Wet Layup Manufacture</a:t>
            </a:r>
          </a:p>
          <a:p>
            <a:pPr marL="457200" indent="-457200" algn="l">
              <a:buBlip>
                <a:blip r:embed="rId3"/>
              </a:buBlip>
            </a:pPr>
            <a:r>
              <a:rPr lang="en-US" b="1" dirty="0">
                <a:solidFill>
                  <a:schemeClr val="tx1"/>
                </a:solidFill>
              </a:rPr>
              <a:t>Wet Layup Repair</a:t>
            </a:r>
          </a:p>
          <a:p>
            <a:pPr marL="914400" lvl="1" indent="-457200" algn="l">
              <a:buBlip>
                <a:blip r:embed="rId4"/>
              </a:buBlip>
            </a:pPr>
            <a:r>
              <a:rPr lang="en-US" b="1" dirty="0">
                <a:solidFill>
                  <a:schemeClr val="tx1"/>
                </a:solidFill>
              </a:rPr>
              <a:t>Fiberglass scarf</a:t>
            </a:r>
          </a:p>
          <a:p>
            <a:pPr marL="914400" lvl="1" indent="-457200" algn="l">
              <a:buBlip>
                <a:blip r:embed="rId4"/>
              </a:buBlip>
            </a:pPr>
            <a:r>
              <a:rPr lang="en-US" b="1" dirty="0">
                <a:solidFill>
                  <a:schemeClr val="tx1"/>
                </a:solidFill>
              </a:rPr>
              <a:t>Drill and Fill</a:t>
            </a:r>
          </a:p>
          <a:p>
            <a:pPr marL="457200" indent="-457200" algn="l">
              <a:buBlip>
                <a:blip r:embed="rId3"/>
              </a:buBlip>
            </a:pPr>
            <a:r>
              <a:rPr lang="en-US" b="1" dirty="0">
                <a:solidFill>
                  <a:schemeClr val="tx1"/>
                </a:solidFill>
              </a:rPr>
              <a:t>Symmetrical Bagging Techniques</a:t>
            </a:r>
          </a:p>
          <a:p>
            <a:pPr marL="457200" indent="-457200" algn="l">
              <a:buBlip>
                <a:blip r:embed="rId3"/>
              </a:buBlip>
            </a:pPr>
            <a:endParaRPr lang="en-US" b="1" dirty="0">
              <a:solidFill>
                <a:schemeClr val="tx1"/>
              </a:solidFill>
            </a:endParaRP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fade">
                                      <p:cBhvr>
                                        <p:cTn id="4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Projects Completed in Level 2</a:t>
            </a:r>
          </a:p>
        </p:txBody>
      </p:sp>
      <p:pic>
        <p:nvPicPr>
          <p:cNvPr id="6" name="Content Placeholder 3" descr="metalSandwich.png"/>
          <p:cNvPicPr>
            <a:picLocks noChangeAspect="1"/>
          </p:cNvPicPr>
          <p:nvPr/>
        </p:nvPicPr>
        <p:blipFill>
          <a:blip r:embed="rId3" cstate="print"/>
          <a:stretch>
            <a:fillRect/>
          </a:stretch>
        </p:blipFill>
        <p:spPr>
          <a:xfrm>
            <a:off x="533400" y="2667000"/>
            <a:ext cx="990600" cy="1573656"/>
          </a:xfrm>
          <a:prstGeom prst="rect">
            <a:avLst/>
          </a:prstGeom>
        </p:spPr>
      </p:pic>
      <p:pic>
        <p:nvPicPr>
          <p:cNvPr id="7" name="Picture 6" descr="partialMetal.png"/>
          <p:cNvPicPr>
            <a:picLocks noChangeAspect="1"/>
          </p:cNvPicPr>
          <p:nvPr/>
        </p:nvPicPr>
        <p:blipFill>
          <a:blip r:embed="rId4" cstate="print"/>
          <a:stretch>
            <a:fillRect/>
          </a:stretch>
        </p:blipFill>
        <p:spPr>
          <a:xfrm>
            <a:off x="2099696" y="2438400"/>
            <a:ext cx="1024504" cy="1845733"/>
          </a:xfrm>
          <a:prstGeom prst="rect">
            <a:avLst/>
          </a:prstGeom>
        </p:spPr>
      </p:pic>
      <p:pic>
        <p:nvPicPr>
          <p:cNvPr id="8" name="Picture 7" descr="graphiteSkin.png"/>
          <p:cNvPicPr>
            <a:picLocks noChangeAspect="1"/>
          </p:cNvPicPr>
          <p:nvPr/>
        </p:nvPicPr>
        <p:blipFill>
          <a:blip r:embed="rId5" cstate="print"/>
          <a:stretch>
            <a:fillRect/>
          </a:stretch>
        </p:blipFill>
        <p:spPr>
          <a:xfrm>
            <a:off x="3748096" y="2514600"/>
            <a:ext cx="1052504" cy="1905000"/>
          </a:xfrm>
          <a:prstGeom prst="rect">
            <a:avLst/>
          </a:prstGeom>
        </p:spPr>
      </p:pic>
      <p:pic>
        <p:nvPicPr>
          <p:cNvPr id="9" name="Picture 8" descr="compositePanel.png"/>
          <p:cNvPicPr>
            <a:picLocks noChangeAspect="1"/>
          </p:cNvPicPr>
          <p:nvPr/>
        </p:nvPicPr>
        <p:blipFill>
          <a:blip r:embed="rId6" cstate="print"/>
          <a:stretch>
            <a:fillRect/>
          </a:stretch>
        </p:blipFill>
        <p:spPr>
          <a:xfrm>
            <a:off x="5501441" y="2590800"/>
            <a:ext cx="1051759" cy="1795133"/>
          </a:xfrm>
          <a:prstGeom prst="rect">
            <a:avLst/>
          </a:prstGeom>
        </p:spPr>
      </p:pic>
      <p:pic>
        <p:nvPicPr>
          <p:cNvPr id="10" name="Picture 9" descr="compositePartial.png"/>
          <p:cNvPicPr>
            <a:picLocks noChangeAspect="1"/>
          </p:cNvPicPr>
          <p:nvPr/>
        </p:nvPicPr>
        <p:blipFill>
          <a:blip r:embed="rId7" cstate="print"/>
          <a:stretch>
            <a:fillRect/>
          </a:stretch>
        </p:blipFill>
        <p:spPr>
          <a:xfrm>
            <a:off x="6705600" y="2438400"/>
            <a:ext cx="2133600" cy="2133600"/>
          </a:xfrm>
          <a:prstGeom prst="rect">
            <a:avLst/>
          </a:prstGeom>
        </p:spPr>
      </p:pic>
      <p:pic>
        <p:nvPicPr>
          <p:cNvPr id="11" name="Picture 10" descr="compositeScarf.png"/>
          <p:cNvPicPr>
            <a:picLocks noChangeAspect="1"/>
          </p:cNvPicPr>
          <p:nvPr/>
        </p:nvPicPr>
        <p:blipFill>
          <a:blip r:embed="rId8" cstate="print"/>
          <a:stretch>
            <a:fillRect/>
          </a:stretch>
        </p:blipFill>
        <p:spPr>
          <a:xfrm>
            <a:off x="228600" y="4495800"/>
            <a:ext cx="2080867" cy="2080867"/>
          </a:xfrm>
          <a:prstGeom prst="rect">
            <a:avLst/>
          </a:prstGeom>
        </p:spPr>
      </p:pic>
      <p:pic>
        <p:nvPicPr>
          <p:cNvPr id="12" name="Picture 11" descr="wetLayup.png"/>
          <p:cNvPicPr>
            <a:picLocks noChangeAspect="1"/>
          </p:cNvPicPr>
          <p:nvPr/>
        </p:nvPicPr>
        <p:blipFill>
          <a:blip r:embed="rId9" cstate="print"/>
          <a:stretch>
            <a:fillRect/>
          </a:stretch>
        </p:blipFill>
        <p:spPr>
          <a:xfrm>
            <a:off x="2337149" y="4572000"/>
            <a:ext cx="1091851" cy="1905000"/>
          </a:xfrm>
          <a:prstGeom prst="rect">
            <a:avLst/>
          </a:prstGeom>
        </p:spPr>
      </p:pic>
      <p:pic>
        <p:nvPicPr>
          <p:cNvPr id="13" name="Picture 12" descr="drillandFill.png"/>
          <p:cNvPicPr>
            <a:picLocks noChangeAspect="1"/>
          </p:cNvPicPr>
          <p:nvPr/>
        </p:nvPicPr>
        <p:blipFill>
          <a:blip r:embed="rId10" cstate="print"/>
          <a:stretch>
            <a:fillRect/>
          </a:stretch>
        </p:blipFill>
        <p:spPr>
          <a:xfrm>
            <a:off x="3727225" y="4876800"/>
            <a:ext cx="1073375" cy="1143000"/>
          </a:xfrm>
          <a:prstGeom prst="rect">
            <a:avLst/>
          </a:prstGeom>
        </p:spPr>
      </p:pic>
      <p:pic>
        <p:nvPicPr>
          <p:cNvPr id="14" name="Picture 13" descr="fiberglassScarf.png"/>
          <p:cNvPicPr>
            <a:picLocks noChangeAspect="1"/>
          </p:cNvPicPr>
          <p:nvPr/>
        </p:nvPicPr>
        <p:blipFill>
          <a:blip r:embed="rId11" cstate="print"/>
          <a:stretch>
            <a:fillRect/>
          </a:stretch>
        </p:blipFill>
        <p:spPr>
          <a:xfrm>
            <a:off x="5334000" y="4648200"/>
            <a:ext cx="1164181" cy="1361771"/>
          </a:xfrm>
          <a:prstGeom prst="rect">
            <a:avLst/>
          </a:prstGeom>
        </p:spPr>
      </p:pic>
      <p:pic>
        <p:nvPicPr>
          <p:cNvPr id="15" name="Picture 14" descr="bagging.png"/>
          <p:cNvPicPr>
            <a:picLocks noChangeAspect="1"/>
          </p:cNvPicPr>
          <p:nvPr/>
        </p:nvPicPr>
        <p:blipFill>
          <a:blip r:embed="rId12" cstate="print"/>
          <a:stretch>
            <a:fillRect/>
          </a:stretch>
        </p:blipFill>
        <p:spPr>
          <a:xfrm>
            <a:off x="7005772" y="4938266"/>
            <a:ext cx="1604828" cy="1233934"/>
          </a:xfrm>
          <a:prstGeom prst="rect">
            <a:avLst/>
          </a:prstGeom>
        </p:spPr>
      </p:pic>
      <p:sp>
        <p:nvSpPr>
          <p:cNvPr id="16" name="TextBox 15"/>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2D89A45-0C71-EF17-F3E8-BB31C44DC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Advanced Composite </a:t>
            </a:r>
          </a:p>
          <a:p>
            <a:pPr algn="ctr"/>
            <a:r>
              <a:rPr lang="en-US" sz="3600" b="1" dirty="0">
                <a:latin typeface="Comic Sans MS" panose="030F0702030302020204" pitchFamily="66" charset="0"/>
                <a:ea typeface="BatangChe" panose="02030609000101010101" pitchFamily="49" charset="-127"/>
              </a:rPr>
              <a:t>Training </a:t>
            </a:r>
          </a:p>
        </p:txBody>
      </p:sp>
      <p:sp>
        <p:nvSpPr>
          <p:cNvPr id="2" name="Rectangle 1"/>
          <p:cNvSpPr/>
          <p:nvPr/>
        </p:nvSpPr>
        <p:spPr>
          <a:xfrm>
            <a:off x="-304800" y="2343329"/>
            <a:ext cx="5638800" cy="2923877"/>
          </a:xfrm>
          <a:prstGeom prst="rect">
            <a:avLst/>
          </a:prstGeom>
        </p:spPr>
        <p:txBody>
          <a:bodyPr wrap="square">
            <a:spAutoFit/>
          </a:bodyPr>
          <a:lstStyle/>
          <a:p>
            <a:pPr lvl="1"/>
            <a:r>
              <a:rPr lang="en-US" sz="2400" b="1" dirty="0"/>
              <a:t>        </a:t>
            </a:r>
            <a:r>
              <a:rPr lang="en-US" sz="3200" b="1" u="sng" dirty="0"/>
              <a:t>Projects in development </a:t>
            </a:r>
            <a:endParaRPr lang="en-US" sz="2800" b="1" u="sng" dirty="0">
              <a:solidFill>
                <a:schemeClr val="tx1"/>
              </a:solidFill>
            </a:endParaRPr>
          </a:p>
          <a:p>
            <a:pPr marL="914400" lvl="1" indent="-457200">
              <a:buBlip>
                <a:blip r:embed="rId4"/>
              </a:buBlip>
            </a:pPr>
            <a:endParaRPr lang="en-US" sz="2400" b="1" dirty="0"/>
          </a:p>
          <a:p>
            <a:pPr marL="914400" lvl="1" indent="-457200">
              <a:buBlip>
                <a:blip r:embed="rId4"/>
              </a:buBlip>
            </a:pPr>
            <a:r>
              <a:rPr lang="en-US" sz="2400" b="1" dirty="0"/>
              <a:t>Scarf repair </a:t>
            </a:r>
          </a:p>
          <a:p>
            <a:pPr marL="914400" lvl="1" indent="-457200">
              <a:buBlip>
                <a:blip r:embed="rId4"/>
              </a:buBlip>
            </a:pPr>
            <a:r>
              <a:rPr lang="en-US" sz="2400" b="1" dirty="0"/>
              <a:t>Cut and lay-up materials for repair</a:t>
            </a:r>
          </a:p>
          <a:p>
            <a:pPr marL="914400" lvl="1" indent="-457200">
              <a:buBlip>
                <a:blip r:embed="rId4"/>
              </a:buBlip>
            </a:pPr>
            <a:r>
              <a:rPr lang="en-US" sz="2400" b="1" dirty="0"/>
              <a:t>Matching material type, fiber orientation and warp direction</a:t>
            </a:r>
          </a:p>
          <a:p>
            <a:pPr marL="914400" lvl="1" indent="-457200">
              <a:buBlip>
                <a:blip r:embed="rId4"/>
              </a:buBlip>
            </a:pPr>
            <a:endParaRPr lang="en-US" sz="3200" b="1" dirty="0">
              <a:solidFill>
                <a:schemeClr val="tx1"/>
              </a:solidFill>
            </a:endParaRPr>
          </a:p>
        </p:txBody>
      </p:sp>
      <p:sp>
        <p:nvSpPr>
          <p:cNvPr id="9" name="Title 1">
            <a:extLst>
              <a:ext uri="{FF2B5EF4-FFF2-40B4-BE49-F238E27FC236}">
                <a16:creationId xmlns:a16="http://schemas.microsoft.com/office/drawing/2014/main" id="{0F0FC5A5-3203-4260-5B5E-0AA8D681B5F3}"/>
              </a:ext>
            </a:extLst>
          </p:cNvPr>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Future Projects in Level 2</a:t>
            </a:r>
          </a:p>
        </p:txBody>
      </p:sp>
      <p:pic>
        <p:nvPicPr>
          <p:cNvPr id="15" name="Picture 14" descr="A picture containing text&#10;&#10;Description automatically generated">
            <a:extLst>
              <a:ext uri="{FF2B5EF4-FFF2-40B4-BE49-F238E27FC236}">
                <a16:creationId xmlns:a16="http://schemas.microsoft.com/office/drawing/2014/main" id="{A00C3551-5176-2AAB-34E5-7707219609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 t="6086" r="18333"/>
          <a:stretch/>
        </p:blipFill>
        <p:spPr>
          <a:xfrm>
            <a:off x="5363424" y="2477454"/>
            <a:ext cx="3421672" cy="2655626"/>
          </a:xfrm>
          <a:prstGeom prst="rect">
            <a:avLst/>
          </a:prstGeom>
          <a:effectLst>
            <a:outerShdw blurRad="419100" dist="139700" dir="2700000" algn="tl" rotWithShape="0">
              <a:prstClr val="black">
                <a:alpha val="65000"/>
              </a:prstClr>
            </a:outerShdw>
          </a:effectLst>
        </p:spPr>
      </p:pic>
      <p:pic>
        <p:nvPicPr>
          <p:cNvPr id="17" name="Picture 16" descr="A picture containing wall, indoor&#10;&#10;Description automatically generated">
            <a:extLst>
              <a:ext uri="{FF2B5EF4-FFF2-40B4-BE49-F238E27FC236}">
                <a16:creationId xmlns:a16="http://schemas.microsoft.com/office/drawing/2014/main" id="{61ECAEDB-EE30-FD76-BF03-1C11ED40D8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833" t="12359" r="15833" b="6086"/>
          <a:stretch/>
        </p:blipFill>
        <p:spPr>
          <a:xfrm>
            <a:off x="5363423" y="2477454"/>
            <a:ext cx="3421673" cy="2655626"/>
          </a:xfrm>
          <a:prstGeom prst="rect">
            <a:avLst/>
          </a:prstGeom>
          <a:effectLst>
            <a:outerShdw blurRad="419100" dist="139700" dir="2700000" algn="tl" rotWithShape="0">
              <a:prstClr val="black">
                <a:alpha val="65000"/>
              </a:prstClr>
            </a:outerShdw>
          </a:effectLst>
        </p:spPr>
      </p:pic>
      <p:pic>
        <p:nvPicPr>
          <p:cNvPr id="20" name="Picture 19">
            <a:extLst>
              <a:ext uri="{FF2B5EF4-FFF2-40B4-BE49-F238E27FC236}">
                <a16:creationId xmlns:a16="http://schemas.microsoft.com/office/drawing/2014/main" id="{CEB9958E-F511-3DAA-20E2-7D516F119451}"/>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63422" y="2477454"/>
            <a:ext cx="3421673" cy="2655626"/>
          </a:xfrm>
          <a:prstGeom prst="rect">
            <a:avLst/>
          </a:prstGeom>
          <a:effectLst>
            <a:outerShdw blurRad="419100" dist="139700" dir="2700000" algn="tl" rotWithShape="0">
              <a:prstClr val="black">
                <a:alpha val="65000"/>
              </a:prstClr>
            </a:outerShdw>
          </a:effectLst>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p:cTn id="3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94832" y="5765385"/>
            <a:ext cx="3104376"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MHPMAS0289300JT 6 hours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err="1">
                <a:latin typeface="Comic Sans MS" panose="030F0702030302020204" pitchFamily="66" charset="0"/>
                <a:ea typeface="BatangChe" panose="02030609000101010101" pitchFamily="49" charset="-127"/>
              </a:rPr>
              <a:t>Radome</a:t>
            </a:r>
            <a:r>
              <a:rPr lang="en-US" sz="3600" b="1" dirty="0">
                <a:latin typeface="Comic Sans MS" panose="030F0702030302020204" pitchFamily="66" charset="0"/>
                <a:ea typeface="BatangChe" panose="02030609000101010101" pitchFamily="49" charset="-127"/>
              </a:rPr>
              <a:t> Composite </a:t>
            </a:r>
          </a:p>
          <a:p>
            <a:pPr algn="ctr"/>
            <a:r>
              <a:rPr lang="en-US" sz="3600" b="1" dirty="0">
                <a:latin typeface="Comic Sans MS" panose="030F0702030302020204" pitchFamily="66" charset="0"/>
                <a:ea typeface="BatangChe" panose="02030609000101010101" pitchFamily="49" charset="-127"/>
              </a:rPr>
              <a:t>Repair Process</a:t>
            </a:r>
          </a:p>
        </p:txBody>
      </p:sp>
      <p:sp>
        <p:nvSpPr>
          <p:cNvPr id="5" name="Title 1"/>
          <p:cNvSpPr txBox="1">
            <a:spLocks/>
          </p:cNvSpPr>
          <p:nvPr/>
        </p:nvSpPr>
        <p:spPr>
          <a:xfrm>
            <a:off x="457200" y="1219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a:t>
            </a:r>
            <a:r>
              <a:rPr lang="en-US" sz="4200" b="1" dirty="0" err="1"/>
              <a:t>Radome</a:t>
            </a:r>
            <a:r>
              <a:rPr lang="en-US" sz="4200" b="1" dirty="0"/>
              <a:t> Repair</a:t>
            </a:r>
          </a:p>
        </p:txBody>
      </p:sp>
      <p:sp>
        <p:nvSpPr>
          <p:cNvPr id="2" name="Rectangle 1"/>
          <p:cNvSpPr/>
          <p:nvPr/>
        </p:nvSpPr>
        <p:spPr>
          <a:xfrm>
            <a:off x="457200" y="2362200"/>
            <a:ext cx="4572000" cy="2554545"/>
          </a:xfrm>
          <a:prstGeom prst="rect">
            <a:avLst/>
          </a:prstGeom>
        </p:spPr>
        <p:txBody>
          <a:bodyPr>
            <a:spAutoFit/>
          </a:bodyPr>
          <a:lstStyle/>
          <a:p>
            <a:pPr marL="457200" indent="-457200">
              <a:buBlip>
                <a:blip r:embed="rId3"/>
              </a:buBlip>
            </a:pPr>
            <a:r>
              <a:rPr lang="en-US" sz="3200" b="1" dirty="0">
                <a:solidFill>
                  <a:schemeClr val="tx1"/>
                </a:solidFill>
              </a:rPr>
              <a:t>Wet Layup Manufacture</a:t>
            </a:r>
          </a:p>
          <a:p>
            <a:pPr marL="457200" indent="-457200">
              <a:buBlip>
                <a:blip r:embed="rId3"/>
              </a:buBlip>
            </a:pPr>
            <a:r>
              <a:rPr lang="en-US" sz="3200" b="1" dirty="0">
                <a:solidFill>
                  <a:schemeClr val="tx1"/>
                </a:solidFill>
              </a:rPr>
              <a:t>Wet Layup Repair</a:t>
            </a:r>
          </a:p>
          <a:p>
            <a:pPr marL="914400" lvl="1" indent="-457200">
              <a:buBlip>
                <a:blip r:embed="rId4"/>
              </a:buBlip>
            </a:pPr>
            <a:r>
              <a:rPr lang="en-US" sz="3200" b="1" dirty="0">
                <a:solidFill>
                  <a:schemeClr val="tx1"/>
                </a:solidFill>
              </a:rPr>
              <a:t>Fiberglass scarf</a:t>
            </a:r>
          </a:p>
          <a:p>
            <a:pPr marL="914400" lvl="1" indent="-457200">
              <a:buBlip>
                <a:blip r:embed="rId4"/>
              </a:buBlip>
            </a:pPr>
            <a:r>
              <a:rPr lang="en-US" sz="3200" b="1" dirty="0">
                <a:solidFill>
                  <a:schemeClr val="tx1"/>
                </a:solidFill>
              </a:rPr>
              <a:t>Drill and Fill</a:t>
            </a:r>
          </a:p>
        </p:txBody>
      </p:sp>
      <p:pic>
        <p:nvPicPr>
          <p:cNvPr id="10" name="Picture 9" descr="A picture containing building, dome, igloo&#10;&#10;Description automatically generated">
            <a:extLst>
              <a:ext uri="{FF2B5EF4-FFF2-40B4-BE49-F238E27FC236}">
                <a16:creationId xmlns:a16="http://schemas.microsoft.com/office/drawing/2014/main" id="{ABF6B1A2-C3C9-FC10-08A8-09741D79E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581" y="4887173"/>
            <a:ext cx="2792287" cy="1882441"/>
          </a:xfrm>
          <a:prstGeom prst="rect">
            <a:avLst/>
          </a:prstGeom>
        </p:spPr>
      </p:pic>
      <p:pic>
        <p:nvPicPr>
          <p:cNvPr id="12" name="Picture 11" descr="A picture containing sky, building, outdoor, dome&#10;&#10;Description automatically generated">
            <a:extLst>
              <a:ext uri="{FF2B5EF4-FFF2-40B4-BE49-F238E27FC236}">
                <a16:creationId xmlns:a16="http://schemas.microsoft.com/office/drawing/2014/main" id="{9E0DB034-7F80-30CF-9D47-3DCF2F67E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2590800"/>
            <a:ext cx="3661611" cy="2429108"/>
          </a:xfrm>
          <a:prstGeom prst="rect">
            <a:avLst/>
          </a:prstGeom>
        </p:spPr>
      </p:pic>
    </p:spTree>
    <p:extLst>
      <p:ext uri="{BB962C8B-B14F-4D97-AF65-F5344CB8AC3E}">
        <p14:creationId xmlns:p14="http://schemas.microsoft.com/office/powerpoint/2010/main" val="276680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9985" y="5840424"/>
            <a:ext cx="6835589" cy="646331"/>
          </a:xfrm>
          <a:prstGeom prst="rect">
            <a:avLst/>
          </a:prstGeom>
        </p:spPr>
        <p:txBody>
          <a:bodyPr wrap="none">
            <a:spAutoFit/>
          </a:bodyPr>
          <a:lstStyle/>
          <a:p>
            <a:pPr algn="r"/>
            <a:r>
              <a:rPr lang="en-US" b="1" dirty="0"/>
              <a:t>Autoclave Theory &amp; Op   MHPEQU9800800SU    32 hours</a:t>
            </a:r>
          </a:p>
          <a:p>
            <a:pPr algn="r"/>
            <a:r>
              <a:rPr lang="en-US" b="1" dirty="0"/>
              <a:t>Autoclave Operator Refresher Part II   MHPMAS0323400SU      8 hours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Autoclave Theory </a:t>
            </a:r>
          </a:p>
          <a:p>
            <a:pPr algn="ctr"/>
            <a:r>
              <a:rPr lang="en-US" sz="3600" b="1" dirty="0">
                <a:latin typeface="Comic Sans MS" panose="030F0702030302020204" pitchFamily="66" charset="0"/>
              </a:rPr>
              <a:t>and Operation</a:t>
            </a:r>
            <a:endParaRPr lang="en-US" sz="3600" b="1" dirty="0">
              <a:latin typeface="Comic Sans MS" panose="030F0702030302020204" pitchFamily="66" charset="0"/>
              <a:ea typeface="BatangChe" panose="02030609000101010101" pitchFamily="49" charset="-127"/>
            </a:endParaRPr>
          </a:p>
        </p:txBody>
      </p:sp>
      <p:sp>
        <p:nvSpPr>
          <p:cNvPr id="15" name="Content Placeholder 3"/>
          <p:cNvSpPr txBox="1">
            <a:spLocks/>
          </p:cNvSpPr>
          <p:nvPr/>
        </p:nvSpPr>
        <p:spPr>
          <a:xfrm>
            <a:off x="381000" y="2057400"/>
            <a:ext cx="6705600" cy="426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3"/>
              </a:buBlip>
            </a:pPr>
            <a:r>
              <a:rPr lang="en-US" b="1" dirty="0">
                <a:solidFill>
                  <a:schemeClr val="tx1"/>
                </a:solidFill>
              </a:rPr>
              <a:t>Autoclave Basics</a:t>
            </a:r>
          </a:p>
          <a:p>
            <a:pPr marL="457200" indent="-457200" algn="l">
              <a:buBlip>
                <a:blip r:embed="rId3"/>
              </a:buBlip>
            </a:pPr>
            <a:r>
              <a:rPr lang="en-US" b="1" dirty="0">
                <a:solidFill>
                  <a:schemeClr val="tx1"/>
                </a:solidFill>
              </a:rPr>
              <a:t>Pre-Cook Procedures</a:t>
            </a:r>
          </a:p>
          <a:p>
            <a:pPr marL="457200" indent="-457200" algn="l">
              <a:buBlip>
                <a:blip r:embed="rId3"/>
              </a:buBlip>
            </a:pPr>
            <a:r>
              <a:rPr lang="en-US" b="1" dirty="0">
                <a:solidFill>
                  <a:schemeClr val="tx1"/>
                </a:solidFill>
              </a:rPr>
              <a:t>Recipe Writing</a:t>
            </a:r>
          </a:p>
          <a:p>
            <a:pPr marL="457200" indent="-457200" algn="l">
              <a:buBlip>
                <a:blip r:embed="rId3"/>
              </a:buBlip>
            </a:pPr>
            <a:r>
              <a:rPr lang="en-US" b="1" dirty="0">
                <a:solidFill>
                  <a:schemeClr val="tx1"/>
                </a:solidFill>
              </a:rPr>
              <a:t>Cook Procedures</a:t>
            </a:r>
          </a:p>
          <a:p>
            <a:pPr marL="457200" indent="-457200" algn="l">
              <a:buBlip>
                <a:blip r:embed="rId3"/>
              </a:buBlip>
            </a:pPr>
            <a:r>
              <a:rPr lang="en-US" b="1" dirty="0">
                <a:solidFill>
                  <a:schemeClr val="tx1"/>
                </a:solidFill>
              </a:rPr>
              <a:t>Post-Cook Procedures</a:t>
            </a:r>
          </a:p>
          <a:p>
            <a:pPr marL="457200" indent="-457200" algn="l">
              <a:buBlip>
                <a:blip r:embed="rId3"/>
              </a:buBlip>
            </a:pPr>
            <a:r>
              <a:rPr lang="en-US" b="1" dirty="0">
                <a:solidFill>
                  <a:schemeClr val="tx1"/>
                </a:solidFill>
              </a:rPr>
              <a:t>Solutions to Problems</a:t>
            </a:r>
          </a:p>
          <a:p>
            <a:pPr marL="457200" indent="-457200" algn="l">
              <a:buBlip>
                <a:blip r:embed="rId3"/>
              </a:buBlip>
            </a:pPr>
            <a:r>
              <a:rPr lang="en-US" b="1" dirty="0">
                <a:solidFill>
                  <a:schemeClr val="tx1"/>
                </a:solidFill>
              </a:rPr>
              <a:t>Menu screen</a:t>
            </a:r>
          </a:p>
          <a:p>
            <a:pPr marL="457200" indent="-457200" algn="l">
              <a:buBlip>
                <a:blip r:embed="rId3"/>
              </a:buBlip>
            </a:pPr>
            <a:endParaRPr lang="en-US" b="1" dirty="0">
              <a:solidFill>
                <a:schemeClr val="tx1"/>
              </a:solidFill>
            </a:endParaRPr>
          </a:p>
          <a:p>
            <a:pPr algn="l"/>
            <a:endParaRPr lang="en-US" sz="2800" dirty="0"/>
          </a:p>
          <a:p>
            <a:endParaRPr lang="en-US" sz="2800" dirty="0"/>
          </a:p>
        </p:txBody>
      </p:sp>
      <p:sp>
        <p:nvSpPr>
          <p:cNvPr id="17" name="Title 1"/>
          <p:cNvSpPr txBox="1">
            <a:spLocks/>
          </p:cNvSpPr>
          <p:nvPr/>
        </p:nvSpPr>
        <p:spPr>
          <a:xfrm>
            <a:off x="457200" y="1249553"/>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Autoclave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726987"/>
            <a:ext cx="4355383" cy="3064213"/>
          </a:xfrm>
          <a:prstGeom prst="rect">
            <a:avLst/>
          </a:prstGeom>
        </p:spPr>
      </p:pic>
    </p:spTree>
    <p:extLst>
      <p:ext uri="{BB962C8B-B14F-4D97-AF65-F5344CB8AC3E}">
        <p14:creationId xmlns:p14="http://schemas.microsoft.com/office/powerpoint/2010/main" val="78197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5">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p:cTn id="19"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5">
                                            <p:txEl>
                                              <p:pRg st="1" end="1"/>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p:cTn id="25"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5">
                                            <p:txEl>
                                              <p:pRg st="2" end="2"/>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p:cTn id="31"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15">
                                            <p:txEl>
                                              <p:pRg st="3" end="3"/>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5">
                                            <p:txEl>
                                              <p:pRg st="4" end="4"/>
                                            </p:txEl>
                                          </p:spTgt>
                                        </p:tgtEl>
                                        <p:attrNameLst>
                                          <p:attrName>style.visibility</p:attrName>
                                        </p:attrNameLst>
                                      </p:cBhvr>
                                      <p:to>
                                        <p:strVal val="visible"/>
                                      </p:to>
                                    </p:set>
                                    <p:anim calcmode="lin" valueType="num">
                                      <p:cBhvr>
                                        <p:cTn id="37"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5">
                                            <p:txEl>
                                              <p:pRg st="4" end="4"/>
                                            </p:txEl>
                                          </p:spTgt>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anim calcmode="lin" valueType="num">
                                      <p:cBhvr>
                                        <p:cTn id="43" dur="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15">
                                            <p:txEl>
                                              <p:pRg st="5" end="5"/>
                                            </p:txEl>
                                          </p:spTgt>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 calcmode="lin" valueType="num">
                                      <p:cBhvr>
                                        <p:cTn id="49"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Air Force Spray </a:t>
            </a:r>
          </a:p>
          <a:p>
            <a:pPr algn="ctr"/>
            <a:r>
              <a:rPr lang="en-US" sz="3600" b="1" dirty="0">
                <a:latin typeface="Comic Sans MS" panose="030F0702030302020204" pitchFamily="66" charset="0"/>
                <a:ea typeface="BatangChe" panose="02030609000101010101" pitchFamily="49" charset="-127"/>
              </a:rPr>
              <a:t>Painters Training</a:t>
            </a:r>
          </a:p>
        </p:txBody>
      </p:sp>
      <p:sp>
        <p:nvSpPr>
          <p:cNvPr id="6" name="Title 1"/>
          <p:cNvSpPr txBox="1">
            <a:spLocks/>
          </p:cNvSpPr>
          <p:nvPr/>
        </p:nvSpPr>
        <p:spPr>
          <a:xfrm>
            <a:off x="465387" y="1200329"/>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Spray Painters</a:t>
            </a:r>
          </a:p>
        </p:txBody>
      </p:sp>
      <p:sp>
        <p:nvSpPr>
          <p:cNvPr id="8" name="Text Box 4"/>
          <p:cNvSpPr txBox="1">
            <a:spLocks noChangeArrowheads="1"/>
          </p:cNvSpPr>
          <p:nvPr/>
        </p:nvSpPr>
        <p:spPr bwMode="auto">
          <a:xfrm>
            <a:off x="547255" y="2209800"/>
            <a:ext cx="8458200" cy="540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0"/>
              </a:spcBef>
              <a:buBlip>
                <a:blip r:embed="rId3"/>
              </a:buBlip>
            </a:pPr>
            <a:r>
              <a:rPr lang="en-US" altLang="en-US" sz="2400" b="1" dirty="0">
                <a:latin typeface="+mn-lt"/>
              </a:rPr>
              <a:t>Masking and </a:t>
            </a:r>
            <a:r>
              <a:rPr lang="en-US" altLang="en-US" sz="2400" b="1" dirty="0" err="1">
                <a:latin typeface="+mn-lt"/>
              </a:rPr>
              <a:t>Demasking</a:t>
            </a:r>
            <a:endParaRPr lang="en-US" altLang="en-US" sz="2400" b="1" dirty="0">
              <a:latin typeface="+mn-lt"/>
            </a:endParaRPr>
          </a:p>
          <a:p>
            <a:pPr marL="342900" indent="-342900" eaLnBrk="1" hangingPunct="1">
              <a:spcBef>
                <a:spcPct val="0"/>
              </a:spcBef>
              <a:buBlip>
                <a:blip r:embed="rId3"/>
              </a:buBlip>
            </a:pPr>
            <a:r>
              <a:rPr lang="en-US" altLang="en-US" sz="2400" b="1" dirty="0">
                <a:latin typeface="+mn-lt"/>
              </a:rPr>
              <a:t>Surface Preparation</a:t>
            </a:r>
          </a:p>
          <a:p>
            <a:pPr marL="342900" indent="-342900" eaLnBrk="1" hangingPunct="1">
              <a:spcBef>
                <a:spcPct val="0"/>
              </a:spcBef>
              <a:buBlip>
                <a:blip r:embed="rId3"/>
              </a:buBlip>
            </a:pPr>
            <a:r>
              <a:rPr lang="en-US" altLang="en-US" sz="2400" b="1" dirty="0">
                <a:latin typeface="+mn-lt"/>
              </a:rPr>
              <a:t>Basic Coatings Knowledge</a:t>
            </a:r>
          </a:p>
          <a:p>
            <a:pPr marL="342900" indent="-342900" eaLnBrk="1" hangingPunct="1">
              <a:spcBef>
                <a:spcPct val="0"/>
              </a:spcBef>
              <a:buBlip>
                <a:blip r:embed="rId3"/>
              </a:buBlip>
            </a:pPr>
            <a:r>
              <a:rPr lang="en-US" altLang="en-US" sz="2400" b="1" dirty="0">
                <a:latin typeface="+mn-lt"/>
              </a:rPr>
              <a:t>Preparation of Coatings</a:t>
            </a:r>
          </a:p>
          <a:p>
            <a:pPr marL="342900" indent="-342900" eaLnBrk="1" hangingPunct="1">
              <a:spcBef>
                <a:spcPct val="0"/>
              </a:spcBef>
              <a:buBlip>
                <a:blip r:embed="rId3"/>
              </a:buBlip>
            </a:pPr>
            <a:r>
              <a:rPr lang="en-US" altLang="en-US" sz="2400" b="1" dirty="0">
                <a:latin typeface="+mn-lt"/>
              </a:rPr>
              <a:t>Spray Application Equipment</a:t>
            </a:r>
          </a:p>
          <a:p>
            <a:pPr marL="342900" indent="-342900" eaLnBrk="1" hangingPunct="1">
              <a:spcBef>
                <a:spcPct val="0"/>
              </a:spcBef>
              <a:buBlip>
                <a:blip r:embed="rId3"/>
              </a:buBlip>
            </a:pPr>
            <a:r>
              <a:rPr lang="en-US" altLang="en-US" sz="2400" b="1" dirty="0">
                <a:latin typeface="+mn-lt"/>
              </a:rPr>
              <a:t>Spray Equipment Setup</a:t>
            </a:r>
          </a:p>
          <a:p>
            <a:pPr marL="342900" indent="-342900" eaLnBrk="1" hangingPunct="1">
              <a:spcBef>
                <a:spcPct val="0"/>
              </a:spcBef>
              <a:buBlip>
                <a:blip r:embed="rId3"/>
              </a:buBlip>
            </a:pPr>
            <a:r>
              <a:rPr lang="en-US" altLang="en-US" sz="2400" b="1" dirty="0">
                <a:latin typeface="+mn-lt"/>
              </a:rPr>
              <a:t>Spray Application Techniques</a:t>
            </a:r>
          </a:p>
          <a:p>
            <a:pPr marL="342900" indent="-342900" eaLnBrk="1" hangingPunct="1">
              <a:spcBef>
                <a:spcPct val="0"/>
              </a:spcBef>
              <a:buBlip>
                <a:blip r:embed="rId3"/>
              </a:buBlip>
            </a:pPr>
            <a:r>
              <a:rPr lang="en-US" altLang="en-US" sz="2400" b="1" dirty="0">
                <a:latin typeface="+mn-lt"/>
              </a:rPr>
              <a:t>Cleaning and Maintaining Spray Equipment</a:t>
            </a:r>
          </a:p>
          <a:p>
            <a:pPr marL="342900" indent="-342900" eaLnBrk="1" hangingPunct="1">
              <a:spcBef>
                <a:spcPct val="0"/>
              </a:spcBef>
              <a:buBlip>
                <a:blip r:embed="rId3"/>
              </a:buBlip>
            </a:pPr>
            <a:r>
              <a:rPr lang="en-US" altLang="en-US" sz="2400" b="1" dirty="0">
                <a:latin typeface="+mn-lt"/>
              </a:rPr>
              <a:t>Application of Aerospace Primers and Topcoats</a:t>
            </a:r>
          </a:p>
          <a:p>
            <a:pPr marL="342900" indent="-342900" eaLnBrk="1" hangingPunct="1">
              <a:spcBef>
                <a:spcPct val="0"/>
              </a:spcBef>
              <a:buBlip>
                <a:blip r:embed="rId3"/>
              </a:buBlip>
            </a:pPr>
            <a:r>
              <a:rPr lang="en-US" altLang="en-US" sz="2400" b="1" dirty="0">
                <a:latin typeface="+mn-lt"/>
              </a:rPr>
              <a:t>Stencil and Decal Application</a:t>
            </a:r>
          </a:p>
          <a:p>
            <a:pPr marL="342900" indent="-342900" eaLnBrk="1" hangingPunct="1">
              <a:spcBef>
                <a:spcPct val="0"/>
              </a:spcBef>
              <a:buBlip>
                <a:blip r:embed="rId3"/>
              </a:buBlip>
            </a:pPr>
            <a:r>
              <a:rPr lang="en-US" altLang="en-US" sz="2400" b="1" dirty="0">
                <a:latin typeface="+mn-lt"/>
              </a:rPr>
              <a:t>Coatings Defects, Problems and Repair</a:t>
            </a:r>
          </a:p>
          <a:p>
            <a:pPr eaLnBrk="1" hangingPunct="1">
              <a:spcBef>
                <a:spcPct val="0"/>
              </a:spcBef>
              <a:buNone/>
            </a:pPr>
            <a:endParaRPr lang="en-US" altLang="en-US" sz="1050" dirty="0"/>
          </a:p>
          <a:p>
            <a:pPr eaLnBrk="1" hangingPunct="1">
              <a:spcBef>
                <a:spcPct val="0"/>
              </a:spcBef>
              <a:buNone/>
            </a:pPr>
            <a:endParaRPr lang="en-US" altLang="en-US" sz="1100" dirty="0"/>
          </a:p>
          <a:p>
            <a:pPr eaLnBrk="1" hangingPunct="1">
              <a:spcBef>
                <a:spcPct val="0"/>
              </a:spcBef>
              <a:buNone/>
            </a:pPr>
            <a:endParaRPr lang="en-US" altLang="en-US" sz="1200" dirty="0"/>
          </a:p>
          <a:p>
            <a:pPr eaLnBrk="1" hangingPunct="1">
              <a:spcBef>
                <a:spcPct val="0"/>
              </a:spcBef>
              <a:buNone/>
            </a:pPr>
            <a:endParaRPr lang="en-US" altLang="en-US" sz="1400" dirty="0"/>
          </a:p>
          <a:p>
            <a:pPr eaLnBrk="1" hangingPunct="1">
              <a:spcBef>
                <a:spcPct val="0"/>
              </a:spcBef>
              <a:buNone/>
            </a:pPr>
            <a:endParaRPr lang="en-US" altLang="en-US" sz="1600" dirty="0"/>
          </a:p>
          <a:p>
            <a:pPr eaLnBrk="1" hangingPunct="1">
              <a:spcBef>
                <a:spcPct val="0"/>
              </a:spcBef>
              <a:buNone/>
            </a:pPr>
            <a:endParaRPr lang="en-US" altLang="en-US" sz="1800" dirty="0"/>
          </a:p>
        </p:txBody>
      </p:sp>
      <p:pic>
        <p:nvPicPr>
          <p:cNvPr id="7" name="Picture 6" descr="A person wearing a virtual reality headset&#10;&#10;Description automatically generated with low confidence">
            <a:extLst>
              <a:ext uri="{FF2B5EF4-FFF2-40B4-BE49-F238E27FC236}">
                <a16:creationId xmlns:a16="http://schemas.microsoft.com/office/drawing/2014/main" id="{D223036A-481D-5240-B0A0-EC33902AB3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34" t="21142" r="30509"/>
          <a:stretch/>
        </p:blipFill>
        <p:spPr>
          <a:xfrm>
            <a:off x="5276420" y="1924919"/>
            <a:ext cx="2648380" cy="3280001"/>
          </a:xfrm>
          <a:prstGeom prst="rect">
            <a:avLst/>
          </a:prstGeom>
        </p:spPr>
      </p:pic>
      <p:pic>
        <p:nvPicPr>
          <p:cNvPr id="12" name="Picture 11" descr="A picture containing rack, net&#10;&#10;Description automatically generated">
            <a:extLst>
              <a:ext uri="{FF2B5EF4-FFF2-40B4-BE49-F238E27FC236}">
                <a16:creationId xmlns:a16="http://schemas.microsoft.com/office/drawing/2014/main" id="{3425CF59-1495-FDB5-2441-5C21B9CCC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00"/>
          <a:stretch/>
        </p:blipFill>
        <p:spPr>
          <a:xfrm>
            <a:off x="5051347" y="1924919"/>
            <a:ext cx="2986547" cy="2929810"/>
          </a:xfrm>
          <a:prstGeom prst="rect">
            <a:avLst/>
          </a:prstGeom>
        </p:spPr>
      </p:pic>
      <p:pic>
        <p:nvPicPr>
          <p:cNvPr id="10" name="Picture 9">
            <a:extLst>
              <a:ext uri="{FF2B5EF4-FFF2-40B4-BE49-F238E27FC236}">
                <a16:creationId xmlns:a16="http://schemas.microsoft.com/office/drawing/2014/main" id="{C2F9A1ED-4925-1FA4-68DC-E9F85D2C00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37"/>
          <a:stretch/>
        </p:blipFill>
        <p:spPr>
          <a:xfrm>
            <a:off x="4690394" y="1924919"/>
            <a:ext cx="4229100" cy="2622081"/>
          </a:xfrm>
          <a:prstGeom prst="rect">
            <a:avLst/>
          </a:prstGeom>
        </p:spPr>
      </p:pic>
    </p:spTree>
    <p:extLst>
      <p:ext uri="{BB962C8B-B14F-4D97-AF65-F5344CB8AC3E}">
        <p14:creationId xmlns:p14="http://schemas.microsoft.com/office/powerpoint/2010/main" val="41925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
                                            <p:txEl>
                                              <p:pRg st="1" end="1"/>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8">
                                            <p:txEl>
                                              <p:pRg st="2" end="2"/>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p:cTn id="3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8">
                                            <p:txEl>
                                              <p:pRg st="3" end="3"/>
                                            </p:txEl>
                                          </p:spTgt>
                                        </p:tgtEl>
                                      </p:cBhvr>
                                    </p:animEffect>
                                  </p:childTnLst>
                                </p:cTn>
                              </p:par>
                              <p:par>
                                <p:cTn id="34" presetID="53" presetClass="entr" presetSubtype="16" fill="hold" nodeType="withEffect">
                                  <p:stCondLst>
                                    <p:cond delay="70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p:cTn id="36"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8">
                                            <p:txEl>
                                              <p:pRg st="4" end="4"/>
                                            </p:txEl>
                                          </p:spTgt>
                                        </p:tgtEl>
                                      </p:cBhvr>
                                    </p:animEffect>
                                  </p:childTnLst>
                                </p:cTn>
                              </p:par>
                            </p:childTnLst>
                          </p:cTn>
                        </p:par>
                        <p:par>
                          <p:cTn id="39" fill="hold">
                            <p:stCondLst>
                              <p:cond delay="3200"/>
                            </p:stCondLst>
                            <p:childTnLst>
                              <p:par>
                                <p:cTn id="40" presetID="2" presetClass="entr" presetSubtype="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par>
                          <p:cTn id="44" fill="hold">
                            <p:stCondLst>
                              <p:cond delay="3700"/>
                            </p:stCondLst>
                            <p:childTnLst>
                              <p:par>
                                <p:cTn id="45" presetID="53" presetClass="entr" presetSubtype="16" fill="hold" nodeType="after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 calcmode="lin" valueType="num">
                                      <p:cBhvr>
                                        <p:cTn id="47"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 calcmode="lin" valueType="num">
                                      <p:cBhvr>
                                        <p:cTn id="54"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8">
                                            <p:txEl>
                                              <p:pRg st="6" end="6"/>
                                            </p:txEl>
                                          </p:spTgt>
                                        </p:tgtEl>
                                      </p:cBhvr>
                                    </p:animEffect>
                                  </p:child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0-#ppt_w/2"/>
                                          </p:val>
                                        </p:tav>
                                        <p:tav tm="100000">
                                          <p:val>
                                            <p:strVal val="#ppt_x"/>
                                          </p:val>
                                        </p:tav>
                                      </p:tavLst>
                                    </p:anim>
                                    <p:anim calcmode="lin" valueType="num">
                                      <p:cBhvr additive="base">
                                        <p:cTn id="63" dur="500" fill="hold"/>
                                        <p:tgtEl>
                                          <p:spTgt spid="12"/>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8">
                                            <p:txEl>
                                              <p:pRg st="7" end="7"/>
                                            </p:txEl>
                                          </p:spTgt>
                                        </p:tgtEl>
                                        <p:attrNameLst>
                                          <p:attrName>style.visibility</p:attrName>
                                        </p:attrNameLst>
                                      </p:cBhvr>
                                      <p:to>
                                        <p:strVal val="visible"/>
                                      </p:to>
                                    </p:set>
                                    <p:anim calcmode="lin" valueType="num">
                                      <p:cBhvr>
                                        <p:cTn id="67"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68"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69" dur="500"/>
                                        <p:tgtEl>
                                          <p:spTgt spid="8">
                                            <p:txEl>
                                              <p:pRg st="7" end="7"/>
                                            </p:txEl>
                                          </p:spTgt>
                                        </p:tgtEl>
                                      </p:cBhvr>
                                    </p:animEffect>
                                  </p:childTnLst>
                                </p:cTn>
                              </p:par>
                            </p:childTnLst>
                          </p:cTn>
                        </p:par>
                        <p:par>
                          <p:cTn id="70" fill="hold">
                            <p:stCondLst>
                              <p:cond delay="1000"/>
                            </p:stCondLst>
                            <p:childTnLst>
                              <p:par>
                                <p:cTn id="71" presetID="53" presetClass="entr" presetSubtype="16" fill="hold" nodeType="afterEffect">
                                  <p:stCondLst>
                                    <p:cond delay="0"/>
                                  </p:stCondLst>
                                  <p:childTnLst>
                                    <p:set>
                                      <p:cBhvr>
                                        <p:cTn id="72" dur="1" fill="hold">
                                          <p:stCondLst>
                                            <p:cond delay="0"/>
                                          </p:stCondLst>
                                        </p:cTn>
                                        <p:tgtEl>
                                          <p:spTgt spid="8">
                                            <p:txEl>
                                              <p:pRg st="8" end="8"/>
                                            </p:txEl>
                                          </p:spTgt>
                                        </p:tgtEl>
                                        <p:attrNameLst>
                                          <p:attrName>style.visibility</p:attrName>
                                        </p:attrNameLst>
                                      </p:cBhvr>
                                      <p:to>
                                        <p:strVal val="visible"/>
                                      </p:to>
                                    </p:set>
                                    <p:anim calcmode="lin" valueType="num">
                                      <p:cBhvr>
                                        <p:cTn id="73" dur="500" fill="hold"/>
                                        <p:tgtEl>
                                          <p:spTgt spid="8">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8">
                                            <p:txEl>
                                              <p:pRg st="8" end="8"/>
                                            </p:txEl>
                                          </p:spTgt>
                                        </p:tgtEl>
                                        <p:attrNameLst>
                                          <p:attrName>ppt_h</p:attrName>
                                        </p:attrNameLst>
                                      </p:cBhvr>
                                      <p:tavLst>
                                        <p:tav tm="0">
                                          <p:val>
                                            <p:fltVal val="0"/>
                                          </p:val>
                                        </p:tav>
                                        <p:tav tm="100000">
                                          <p:val>
                                            <p:strVal val="#ppt_h"/>
                                          </p:val>
                                        </p:tav>
                                      </p:tavLst>
                                    </p:anim>
                                    <p:animEffect transition="in" filter="fade">
                                      <p:cBhvr>
                                        <p:cTn id="75" dur="500"/>
                                        <p:tgtEl>
                                          <p:spTgt spid="8">
                                            <p:txEl>
                                              <p:pRg st="8" end="8"/>
                                            </p:txEl>
                                          </p:spTgt>
                                        </p:tgtEl>
                                      </p:cBhvr>
                                    </p:animEffect>
                                  </p:childTnLst>
                                </p:cTn>
                              </p:par>
                            </p:childTnLst>
                          </p:cTn>
                        </p:par>
                        <p:par>
                          <p:cTn id="76" fill="hold">
                            <p:stCondLst>
                              <p:cond delay="1500"/>
                            </p:stCondLst>
                            <p:childTnLst>
                              <p:par>
                                <p:cTn id="77" presetID="53" presetClass="entr" presetSubtype="16" fill="hold" nodeType="after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anim calcmode="lin" valueType="num">
                                      <p:cBhvr>
                                        <p:cTn id="79" dur="500" fill="hold"/>
                                        <p:tgtEl>
                                          <p:spTgt spid="8">
                                            <p:txEl>
                                              <p:pRg st="9" end="9"/>
                                            </p:txEl>
                                          </p:spTgt>
                                        </p:tgtEl>
                                        <p:attrNameLst>
                                          <p:attrName>ppt_w</p:attrName>
                                        </p:attrNameLst>
                                      </p:cBhvr>
                                      <p:tavLst>
                                        <p:tav tm="0">
                                          <p:val>
                                            <p:fltVal val="0"/>
                                          </p:val>
                                        </p:tav>
                                        <p:tav tm="100000">
                                          <p:val>
                                            <p:strVal val="#ppt_w"/>
                                          </p:val>
                                        </p:tav>
                                      </p:tavLst>
                                    </p:anim>
                                    <p:anim calcmode="lin" valueType="num">
                                      <p:cBhvr>
                                        <p:cTn id="80" dur="500" fill="hold"/>
                                        <p:tgtEl>
                                          <p:spTgt spid="8">
                                            <p:txEl>
                                              <p:pRg st="9" end="9"/>
                                            </p:txEl>
                                          </p:spTgt>
                                        </p:tgtEl>
                                        <p:attrNameLst>
                                          <p:attrName>ppt_h</p:attrName>
                                        </p:attrNameLst>
                                      </p:cBhvr>
                                      <p:tavLst>
                                        <p:tav tm="0">
                                          <p:val>
                                            <p:fltVal val="0"/>
                                          </p:val>
                                        </p:tav>
                                        <p:tav tm="100000">
                                          <p:val>
                                            <p:strVal val="#ppt_h"/>
                                          </p:val>
                                        </p:tav>
                                      </p:tavLst>
                                    </p:anim>
                                    <p:animEffect transition="in" filter="fade">
                                      <p:cBhvr>
                                        <p:cTn id="81" dur="500"/>
                                        <p:tgtEl>
                                          <p:spTgt spid="8">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8">
                                            <p:txEl>
                                              <p:pRg st="10" end="10"/>
                                            </p:txEl>
                                          </p:spTgt>
                                        </p:tgtEl>
                                        <p:attrNameLst>
                                          <p:attrName>style.visibility</p:attrName>
                                        </p:attrNameLst>
                                      </p:cBhvr>
                                      <p:to>
                                        <p:strVal val="visible"/>
                                      </p:to>
                                    </p:set>
                                    <p:anim calcmode="lin" valueType="num">
                                      <p:cBhvr>
                                        <p:cTn id="86" dur="500" fill="hold"/>
                                        <p:tgtEl>
                                          <p:spTgt spid="8">
                                            <p:txEl>
                                              <p:pRg st="10" end="10"/>
                                            </p:txEl>
                                          </p:spTgt>
                                        </p:tgtEl>
                                        <p:attrNameLst>
                                          <p:attrName>ppt_w</p:attrName>
                                        </p:attrNameLst>
                                      </p:cBhvr>
                                      <p:tavLst>
                                        <p:tav tm="0">
                                          <p:val>
                                            <p:fltVal val="0"/>
                                          </p:val>
                                        </p:tav>
                                        <p:tav tm="100000">
                                          <p:val>
                                            <p:strVal val="#ppt_w"/>
                                          </p:val>
                                        </p:tav>
                                      </p:tavLst>
                                    </p:anim>
                                    <p:anim calcmode="lin" valueType="num">
                                      <p:cBhvr>
                                        <p:cTn id="87" dur="500" fill="hold"/>
                                        <p:tgtEl>
                                          <p:spTgt spid="8">
                                            <p:txEl>
                                              <p:pRg st="10" end="10"/>
                                            </p:txEl>
                                          </p:spTgt>
                                        </p:tgtEl>
                                        <p:attrNameLst>
                                          <p:attrName>ppt_h</p:attrName>
                                        </p:attrNameLst>
                                      </p:cBhvr>
                                      <p:tavLst>
                                        <p:tav tm="0">
                                          <p:val>
                                            <p:fltVal val="0"/>
                                          </p:val>
                                        </p:tav>
                                        <p:tav tm="100000">
                                          <p:val>
                                            <p:strVal val="#ppt_h"/>
                                          </p:val>
                                        </p:tav>
                                      </p:tavLst>
                                    </p:anim>
                                    <p:animEffect transition="in" filter="fade">
                                      <p:cBhvr>
                                        <p:cTn id="88" dur="500"/>
                                        <p:tgtEl>
                                          <p:spTgt spid="8">
                                            <p:txEl>
                                              <p:pRg st="10" end="10"/>
                                            </p:txEl>
                                          </p:spTgt>
                                        </p:tgtEl>
                                      </p:cBhvr>
                                    </p:animEffect>
                                  </p:childTnLst>
                                </p:cTn>
                              </p:par>
                              <p:par>
                                <p:cTn id="89" presetID="10" presetClass="exit" presetSubtype="0" fill="hold"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2" presetClass="entr" presetSubtype="12"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0-#ppt_w/2"/>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F-22 </a:t>
            </a:r>
            <a:r>
              <a:rPr lang="en-US" sz="3600" b="1" dirty="0">
                <a:latin typeface="Comic Sans MS" panose="030F0702030302020204" pitchFamily="66" charset="0"/>
              </a:rPr>
              <a:t>Basic </a:t>
            </a:r>
          </a:p>
          <a:p>
            <a:pPr algn="ctr"/>
            <a:r>
              <a:rPr lang="en-US" sz="3600" b="1" dirty="0">
                <a:latin typeface="Comic Sans MS" panose="030F0702030302020204" pitchFamily="66" charset="0"/>
              </a:rPr>
              <a:t>Low Observable</a:t>
            </a:r>
            <a:endParaRPr lang="en-US" sz="3600" b="1" dirty="0">
              <a:latin typeface="Comic Sans MS" panose="030F0702030302020204" pitchFamily="66" charset="0"/>
              <a:ea typeface="BatangChe" panose="02030609000101010101" pitchFamily="49" charset="-127"/>
            </a:endParaRPr>
          </a:p>
        </p:txBody>
      </p:sp>
      <p:sp>
        <p:nvSpPr>
          <p:cNvPr id="5" name="Title 1"/>
          <p:cNvSpPr txBox="1">
            <a:spLocks/>
          </p:cNvSpPr>
          <p:nvPr/>
        </p:nvSpPr>
        <p:spPr>
          <a:xfrm>
            <a:off x="457200" y="1371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F-22 Basic LO</a:t>
            </a:r>
          </a:p>
        </p:txBody>
      </p:sp>
      <p:sp>
        <p:nvSpPr>
          <p:cNvPr id="6" name="Rectangle 5"/>
          <p:cNvSpPr/>
          <p:nvPr/>
        </p:nvSpPr>
        <p:spPr>
          <a:xfrm>
            <a:off x="107688" y="2514599"/>
            <a:ext cx="4572000" cy="3748719"/>
          </a:xfrm>
          <a:prstGeom prst="rect">
            <a:avLst/>
          </a:prstGeom>
        </p:spPr>
        <p:txBody>
          <a:bodyPr>
            <a:spAutoFit/>
          </a:bodyPr>
          <a:lstStyle/>
          <a:p>
            <a:pPr marL="457200" indent="-457200">
              <a:lnSpc>
                <a:spcPct val="90000"/>
              </a:lnSpc>
              <a:buBlip>
                <a:blip r:embed="rId3"/>
              </a:buBlip>
            </a:pPr>
            <a:r>
              <a:rPr lang="en-US" altLang="en-US" sz="2400" b="1" dirty="0"/>
              <a:t>Security</a:t>
            </a:r>
          </a:p>
          <a:p>
            <a:pPr marL="457200" indent="-457200">
              <a:lnSpc>
                <a:spcPct val="90000"/>
              </a:lnSpc>
              <a:buBlip>
                <a:blip r:embed="rId3"/>
              </a:buBlip>
            </a:pPr>
            <a:r>
              <a:rPr lang="en-US" altLang="en-US" sz="2400" b="1" dirty="0"/>
              <a:t>F-22 Overview</a:t>
            </a:r>
          </a:p>
          <a:p>
            <a:pPr marL="457200" indent="-457200">
              <a:lnSpc>
                <a:spcPct val="90000"/>
              </a:lnSpc>
              <a:buBlip>
                <a:blip r:embed="rId3"/>
              </a:buBlip>
            </a:pPr>
            <a:r>
              <a:rPr lang="en-US" altLang="en-US" sz="2400" b="1" dirty="0"/>
              <a:t>Safety</a:t>
            </a:r>
          </a:p>
          <a:p>
            <a:pPr marL="457200" indent="-457200">
              <a:lnSpc>
                <a:spcPct val="90000"/>
              </a:lnSpc>
              <a:buBlip>
                <a:blip r:embed="rId3"/>
              </a:buBlip>
            </a:pPr>
            <a:r>
              <a:rPr lang="en-US" altLang="en-US" sz="2400" b="1" dirty="0"/>
              <a:t>Principles of LO</a:t>
            </a:r>
          </a:p>
          <a:p>
            <a:pPr marL="457200" indent="-457200">
              <a:lnSpc>
                <a:spcPct val="90000"/>
              </a:lnSpc>
              <a:buBlip>
                <a:blip r:embed="rId3"/>
              </a:buBlip>
            </a:pPr>
            <a:r>
              <a:rPr lang="en-US" altLang="en-US" sz="2400" b="1" dirty="0"/>
              <a:t>Panel Removal &amp; Installation</a:t>
            </a:r>
          </a:p>
          <a:p>
            <a:pPr marL="457200" indent="-457200">
              <a:lnSpc>
                <a:spcPct val="90000"/>
              </a:lnSpc>
              <a:buBlip>
                <a:blip r:embed="rId3"/>
              </a:buBlip>
            </a:pPr>
            <a:r>
              <a:rPr lang="en-US" altLang="en-US" sz="2400" b="1" dirty="0" err="1"/>
              <a:t>Groundplane</a:t>
            </a:r>
            <a:endParaRPr lang="en-US" altLang="en-US" sz="2400" b="1" dirty="0"/>
          </a:p>
          <a:p>
            <a:pPr marL="457200" indent="-457200">
              <a:lnSpc>
                <a:spcPct val="90000"/>
              </a:lnSpc>
              <a:buBlip>
                <a:blip r:embed="rId3"/>
              </a:buBlip>
            </a:pPr>
            <a:r>
              <a:rPr lang="en-US" altLang="en-US" sz="2400" b="1" dirty="0"/>
              <a:t>General Coating Considerations</a:t>
            </a:r>
          </a:p>
          <a:p>
            <a:pPr marL="457200" indent="-457200">
              <a:lnSpc>
                <a:spcPct val="90000"/>
              </a:lnSpc>
              <a:buBlip>
                <a:blip r:embed="rId3"/>
              </a:buBlip>
            </a:pPr>
            <a:r>
              <a:rPr lang="en-US" altLang="en-US" sz="2400" b="1" dirty="0"/>
              <a:t>General Surface Preparation</a:t>
            </a:r>
          </a:p>
          <a:p>
            <a:pPr marL="457200" indent="-457200">
              <a:lnSpc>
                <a:spcPct val="90000"/>
              </a:lnSpc>
              <a:buBlip>
                <a:blip r:embed="rId3"/>
              </a:buBlip>
            </a:pPr>
            <a:r>
              <a:rPr lang="en-US" altLang="en-US" sz="2400" b="1" dirty="0"/>
              <a:t>Blueprints</a:t>
            </a:r>
          </a:p>
          <a:p>
            <a:pPr marL="457200" indent="-457200">
              <a:lnSpc>
                <a:spcPct val="90000"/>
              </a:lnSpc>
              <a:buBlip>
                <a:blip r:embed="rId3"/>
              </a:buBlip>
            </a:pPr>
            <a:endParaRPr lang="en-US" sz="2400" b="1" dirty="0"/>
          </a:p>
        </p:txBody>
      </p:sp>
      <p:sp>
        <p:nvSpPr>
          <p:cNvPr id="12" name="Rectangle 11"/>
          <p:cNvSpPr/>
          <p:nvPr/>
        </p:nvSpPr>
        <p:spPr>
          <a:xfrm>
            <a:off x="5029200" y="2504743"/>
            <a:ext cx="4572000" cy="3416320"/>
          </a:xfrm>
          <a:prstGeom prst="rect">
            <a:avLst/>
          </a:prstGeom>
        </p:spPr>
        <p:txBody>
          <a:bodyPr>
            <a:spAutoFit/>
          </a:bodyPr>
          <a:lstStyle/>
          <a:p>
            <a:pPr marL="285750" indent="-285750">
              <a:lnSpc>
                <a:spcPct val="90000"/>
              </a:lnSpc>
              <a:buBlip>
                <a:blip r:embed="rId3"/>
              </a:buBlip>
            </a:pPr>
            <a:r>
              <a:rPr lang="en-US" altLang="en-US" sz="2400" b="1" dirty="0"/>
              <a:t> Masking</a:t>
            </a:r>
          </a:p>
          <a:p>
            <a:pPr marL="285750" indent="-285750">
              <a:lnSpc>
                <a:spcPct val="90000"/>
              </a:lnSpc>
              <a:buBlip>
                <a:blip r:embed="rId3"/>
              </a:buBlip>
            </a:pPr>
            <a:r>
              <a:rPr lang="en-US" altLang="en-US" sz="2400" b="1" dirty="0"/>
              <a:t> Primers</a:t>
            </a:r>
          </a:p>
          <a:p>
            <a:pPr marL="396875" indent="-396875">
              <a:lnSpc>
                <a:spcPct val="90000"/>
              </a:lnSpc>
              <a:buBlip>
                <a:blip r:embed="rId3"/>
              </a:buBlip>
            </a:pPr>
            <a:r>
              <a:rPr lang="en-US" altLang="en-US" sz="2400" b="1" dirty="0"/>
              <a:t>Gap Filling and Surface   Smoothing</a:t>
            </a:r>
          </a:p>
          <a:p>
            <a:pPr marL="285750" indent="-285750">
              <a:lnSpc>
                <a:spcPct val="90000"/>
              </a:lnSpc>
              <a:buBlip>
                <a:blip r:embed="rId3"/>
              </a:buBlip>
            </a:pPr>
            <a:r>
              <a:rPr lang="en-US" altLang="en-US" sz="2400" b="1" dirty="0"/>
              <a:t> Specialty Coatings</a:t>
            </a:r>
          </a:p>
          <a:p>
            <a:pPr marL="285750" indent="-285750">
              <a:lnSpc>
                <a:spcPct val="90000"/>
              </a:lnSpc>
              <a:buBlip>
                <a:blip r:embed="rId3"/>
              </a:buBlip>
            </a:pPr>
            <a:r>
              <a:rPr lang="en-US" altLang="en-US" sz="2400" b="1" dirty="0"/>
              <a:t> RAM Sheet &amp; Boots</a:t>
            </a:r>
          </a:p>
          <a:p>
            <a:pPr marL="285750" indent="-285750">
              <a:lnSpc>
                <a:spcPct val="90000"/>
              </a:lnSpc>
              <a:buBlip>
                <a:blip r:embed="rId3"/>
              </a:buBlip>
            </a:pPr>
            <a:r>
              <a:rPr lang="en-US" altLang="en-US" sz="2400" b="1" dirty="0"/>
              <a:t> Spray RAM</a:t>
            </a:r>
          </a:p>
          <a:p>
            <a:pPr marL="285750" indent="-285750">
              <a:lnSpc>
                <a:spcPct val="90000"/>
              </a:lnSpc>
              <a:buBlip>
                <a:blip r:embed="rId3"/>
              </a:buBlip>
            </a:pPr>
            <a:r>
              <a:rPr lang="en-US" altLang="en-US" sz="2400" b="1" dirty="0"/>
              <a:t> Topcoats</a:t>
            </a:r>
          </a:p>
          <a:p>
            <a:pPr marL="285750" indent="-285750">
              <a:lnSpc>
                <a:spcPct val="90000"/>
              </a:lnSpc>
              <a:buBlip>
                <a:blip r:embed="rId3"/>
              </a:buBlip>
            </a:pPr>
            <a:r>
              <a:rPr lang="en-US" altLang="en-US" sz="2400" b="1" dirty="0"/>
              <a:t> Topcoat Video</a:t>
            </a:r>
          </a:p>
          <a:p>
            <a:pPr marL="285750" indent="-285750">
              <a:lnSpc>
                <a:spcPct val="90000"/>
              </a:lnSpc>
              <a:buBlip>
                <a:blip r:embed="rId3"/>
              </a:buBlip>
            </a:pPr>
            <a:r>
              <a:rPr lang="en-US" altLang="en-US" sz="2400" b="1" dirty="0"/>
              <a:t> F-22 Panel Locations</a:t>
            </a:r>
          </a:p>
        </p:txBody>
      </p:sp>
      <p:pic>
        <p:nvPicPr>
          <p:cNvPr id="8" name="Picture 7">
            <a:extLst>
              <a:ext uri="{FF2B5EF4-FFF2-40B4-BE49-F238E27FC236}">
                <a16:creationId xmlns:a16="http://schemas.microsoft.com/office/drawing/2014/main" id="{D59347E5-1B6D-C1E6-B8E5-7468885DB5C3}"/>
              </a:ext>
            </a:extLst>
          </p:cNvPr>
          <p:cNvPicPr>
            <a:picLocks noChangeAspect="1"/>
          </p:cNvPicPr>
          <p:nvPr/>
        </p:nvPicPr>
        <p:blipFill>
          <a:blip r:embed="rId4"/>
          <a:stretch>
            <a:fillRect/>
          </a:stretch>
        </p:blipFill>
        <p:spPr>
          <a:xfrm>
            <a:off x="107688" y="1239315"/>
            <a:ext cx="8928624" cy="5505271"/>
          </a:xfrm>
          <a:prstGeom prst="rect">
            <a:avLst/>
          </a:prstGeom>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p:cTn id="2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6">
                                            <p:txEl>
                                              <p:pRg st="0" end="0"/>
                                            </p:txEl>
                                          </p:spTgt>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p:cTn id="3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6">
                                            <p:txEl>
                                              <p:pRg st="1" end="1"/>
                                            </p:txEl>
                                          </p:spTgt>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 calcmode="lin" valueType="num">
                                      <p:cBhvr>
                                        <p:cTn id="3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6">
                                            <p:txEl>
                                              <p:pRg st="2" end="2"/>
                                            </p:txEl>
                                          </p:spTgt>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p:cTn id="4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6">
                                            <p:txEl>
                                              <p:pRg st="3" end="3"/>
                                            </p:txEl>
                                          </p:spTgt>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 calcmode="lin" valueType="num">
                                      <p:cBhvr>
                                        <p:cTn id="4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6">
                                            <p:txEl>
                                              <p:pRg st="4" end="4"/>
                                            </p:txEl>
                                          </p:spTgt>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 calcmode="lin" valueType="num">
                                      <p:cBhvr>
                                        <p:cTn id="54"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6">
                                            <p:txEl>
                                              <p:pRg st="5" end="5"/>
                                            </p:txEl>
                                          </p:spTgt>
                                        </p:tgtEl>
                                      </p:cBhvr>
                                    </p:animEffect>
                                  </p:childTnLst>
                                </p:cTn>
                              </p:par>
                            </p:childTnLst>
                          </p:cTn>
                        </p:par>
                        <p:par>
                          <p:cTn id="57" fill="hold">
                            <p:stCondLst>
                              <p:cond delay="4000"/>
                            </p:stCondLst>
                            <p:childTnLst>
                              <p:par>
                                <p:cTn id="58" presetID="53" presetClass="entr" presetSubtype="16" fill="hold" nodeType="afterEffect">
                                  <p:stCondLst>
                                    <p:cond delay="0"/>
                                  </p:stCondLst>
                                  <p:childTnLst>
                                    <p:set>
                                      <p:cBhvr>
                                        <p:cTn id="59" dur="1" fill="hold">
                                          <p:stCondLst>
                                            <p:cond delay="0"/>
                                          </p:stCondLst>
                                        </p:cTn>
                                        <p:tgtEl>
                                          <p:spTgt spid="6">
                                            <p:txEl>
                                              <p:pRg st="6" end="6"/>
                                            </p:txEl>
                                          </p:spTgt>
                                        </p:tgtEl>
                                        <p:attrNameLst>
                                          <p:attrName>style.visibility</p:attrName>
                                        </p:attrNameLst>
                                      </p:cBhvr>
                                      <p:to>
                                        <p:strVal val="visible"/>
                                      </p:to>
                                    </p:set>
                                    <p:anim calcmode="lin" valueType="num">
                                      <p:cBhvr>
                                        <p:cTn id="60"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62" dur="500"/>
                                        <p:tgtEl>
                                          <p:spTgt spid="6">
                                            <p:txEl>
                                              <p:pRg st="6" end="6"/>
                                            </p:txEl>
                                          </p:spTgt>
                                        </p:tgtEl>
                                      </p:cBhvr>
                                    </p:animEffect>
                                  </p:childTnLst>
                                </p:cTn>
                              </p:par>
                            </p:childTnLst>
                          </p:cTn>
                        </p:par>
                        <p:par>
                          <p:cTn id="63" fill="hold">
                            <p:stCondLst>
                              <p:cond delay="4500"/>
                            </p:stCondLst>
                            <p:childTnLst>
                              <p:par>
                                <p:cTn id="64" presetID="53" presetClass="entr" presetSubtype="16" fill="hold" nodeType="after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 calcmode="lin" valueType="num">
                                      <p:cBhvr>
                                        <p:cTn id="66"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67"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68" dur="500"/>
                                        <p:tgtEl>
                                          <p:spTgt spid="6">
                                            <p:txEl>
                                              <p:pRg st="7" end="7"/>
                                            </p:txEl>
                                          </p:spTgt>
                                        </p:tgtEl>
                                      </p:cBhvr>
                                    </p:animEffect>
                                  </p:childTnLst>
                                </p:cTn>
                              </p:par>
                            </p:childTnLst>
                          </p:cTn>
                        </p:par>
                        <p:par>
                          <p:cTn id="69" fill="hold">
                            <p:stCondLst>
                              <p:cond delay="5000"/>
                            </p:stCondLst>
                            <p:childTnLst>
                              <p:par>
                                <p:cTn id="70" presetID="53" presetClass="entr" presetSubtype="16" fill="hold" nodeType="afterEffect">
                                  <p:stCondLst>
                                    <p:cond delay="0"/>
                                  </p:stCondLst>
                                  <p:childTnLst>
                                    <p:set>
                                      <p:cBhvr>
                                        <p:cTn id="71" dur="1" fill="hold">
                                          <p:stCondLst>
                                            <p:cond delay="0"/>
                                          </p:stCondLst>
                                        </p:cTn>
                                        <p:tgtEl>
                                          <p:spTgt spid="6">
                                            <p:txEl>
                                              <p:pRg st="8" end="8"/>
                                            </p:txEl>
                                          </p:spTgt>
                                        </p:tgtEl>
                                        <p:attrNameLst>
                                          <p:attrName>style.visibility</p:attrName>
                                        </p:attrNameLst>
                                      </p:cBhvr>
                                      <p:to>
                                        <p:strVal val="visible"/>
                                      </p:to>
                                    </p:set>
                                    <p:anim calcmode="lin" valueType="num">
                                      <p:cBhvr>
                                        <p:cTn id="72"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73"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74" dur="500"/>
                                        <p:tgtEl>
                                          <p:spTgt spid="6">
                                            <p:txEl>
                                              <p:pRg st="8" end="8"/>
                                            </p:txEl>
                                          </p:spTgt>
                                        </p:tgtEl>
                                      </p:cBhvr>
                                    </p:animEffect>
                                  </p:childTnLst>
                                </p:cTn>
                              </p:par>
                            </p:childTnLst>
                          </p:cTn>
                        </p:par>
                        <p:par>
                          <p:cTn id="75" fill="hold">
                            <p:stCondLst>
                              <p:cond delay="5500"/>
                            </p:stCondLst>
                            <p:childTnLst>
                              <p:par>
                                <p:cTn id="76" presetID="53" presetClass="entr" presetSubtype="16" fill="hold" nodeType="after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 calcmode="lin" valueType="num">
                                      <p:cBhvr>
                                        <p:cTn id="7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12">
                                            <p:txEl>
                                              <p:pRg st="0" end="0"/>
                                            </p:txEl>
                                          </p:spTgt>
                                        </p:tgtEl>
                                      </p:cBhvr>
                                    </p:animEffect>
                                  </p:childTnLst>
                                </p:cTn>
                              </p:par>
                            </p:childTnLst>
                          </p:cTn>
                        </p:par>
                        <p:par>
                          <p:cTn id="81" fill="hold">
                            <p:stCondLst>
                              <p:cond delay="6000"/>
                            </p:stCondLst>
                            <p:childTnLst>
                              <p:par>
                                <p:cTn id="82" presetID="53" presetClass="entr" presetSubtype="16" fill="hold" nodeType="afterEffect">
                                  <p:stCondLst>
                                    <p:cond delay="0"/>
                                  </p:stCondLst>
                                  <p:childTnLst>
                                    <p:set>
                                      <p:cBhvr>
                                        <p:cTn id="83" dur="1" fill="hold">
                                          <p:stCondLst>
                                            <p:cond delay="0"/>
                                          </p:stCondLst>
                                        </p:cTn>
                                        <p:tgtEl>
                                          <p:spTgt spid="12">
                                            <p:txEl>
                                              <p:pRg st="1" end="1"/>
                                            </p:txEl>
                                          </p:spTgt>
                                        </p:tgtEl>
                                        <p:attrNameLst>
                                          <p:attrName>style.visibility</p:attrName>
                                        </p:attrNameLst>
                                      </p:cBhvr>
                                      <p:to>
                                        <p:strVal val="visible"/>
                                      </p:to>
                                    </p:set>
                                    <p:anim calcmode="lin" valueType="num">
                                      <p:cBhvr>
                                        <p:cTn id="8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8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86" dur="500"/>
                                        <p:tgtEl>
                                          <p:spTgt spid="12">
                                            <p:txEl>
                                              <p:pRg st="1" end="1"/>
                                            </p:txEl>
                                          </p:spTgt>
                                        </p:tgtEl>
                                      </p:cBhvr>
                                    </p:animEffect>
                                  </p:childTnLst>
                                </p:cTn>
                              </p:par>
                            </p:childTnLst>
                          </p:cTn>
                        </p:par>
                        <p:par>
                          <p:cTn id="87" fill="hold">
                            <p:stCondLst>
                              <p:cond delay="6500"/>
                            </p:stCondLst>
                            <p:childTnLst>
                              <p:par>
                                <p:cTn id="88" presetID="53" presetClass="entr" presetSubtype="16" fill="hold" nodeType="afterEffect">
                                  <p:stCondLst>
                                    <p:cond delay="0"/>
                                  </p:stCondLst>
                                  <p:childTnLst>
                                    <p:set>
                                      <p:cBhvr>
                                        <p:cTn id="89" dur="1" fill="hold">
                                          <p:stCondLst>
                                            <p:cond delay="0"/>
                                          </p:stCondLst>
                                        </p:cTn>
                                        <p:tgtEl>
                                          <p:spTgt spid="12">
                                            <p:txEl>
                                              <p:pRg st="2" end="2"/>
                                            </p:txEl>
                                          </p:spTgt>
                                        </p:tgtEl>
                                        <p:attrNameLst>
                                          <p:attrName>style.visibility</p:attrName>
                                        </p:attrNameLst>
                                      </p:cBhvr>
                                      <p:to>
                                        <p:strVal val="visible"/>
                                      </p:to>
                                    </p:set>
                                    <p:anim calcmode="lin" valueType="num">
                                      <p:cBhvr>
                                        <p:cTn id="90"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91"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92" dur="500"/>
                                        <p:tgtEl>
                                          <p:spTgt spid="12">
                                            <p:txEl>
                                              <p:pRg st="2" end="2"/>
                                            </p:txEl>
                                          </p:spTgt>
                                        </p:tgtEl>
                                      </p:cBhvr>
                                    </p:animEffect>
                                  </p:childTnLst>
                                </p:cTn>
                              </p:par>
                            </p:childTnLst>
                          </p:cTn>
                        </p:par>
                        <p:par>
                          <p:cTn id="93" fill="hold">
                            <p:stCondLst>
                              <p:cond delay="7000"/>
                            </p:stCondLst>
                            <p:childTnLst>
                              <p:par>
                                <p:cTn id="94" presetID="53" presetClass="entr" presetSubtype="16" fill="hold" nodeType="afterEffect">
                                  <p:stCondLst>
                                    <p:cond delay="0"/>
                                  </p:stCondLst>
                                  <p:childTnLst>
                                    <p:set>
                                      <p:cBhvr>
                                        <p:cTn id="95" dur="1" fill="hold">
                                          <p:stCondLst>
                                            <p:cond delay="0"/>
                                          </p:stCondLst>
                                        </p:cTn>
                                        <p:tgtEl>
                                          <p:spTgt spid="12">
                                            <p:txEl>
                                              <p:pRg st="3" end="3"/>
                                            </p:txEl>
                                          </p:spTgt>
                                        </p:tgtEl>
                                        <p:attrNameLst>
                                          <p:attrName>style.visibility</p:attrName>
                                        </p:attrNameLst>
                                      </p:cBhvr>
                                      <p:to>
                                        <p:strVal val="visible"/>
                                      </p:to>
                                    </p:set>
                                    <p:anim calcmode="lin" valueType="num">
                                      <p:cBhvr>
                                        <p:cTn id="96"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97"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98" dur="500"/>
                                        <p:tgtEl>
                                          <p:spTgt spid="12">
                                            <p:txEl>
                                              <p:pRg st="3" end="3"/>
                                            </p:txEl>
                                          </p:spTgt>
                                        </p:tgtEl>
                                      </p:cBhvr>
                                    </p:animEffect>
                                  </p:childTnLst>
                                </p:cTn>
                              </p:par>
                            </p:childTnLst>
                          </p:cTn>
                        </p:par>
                        <p:par>
                          <p:cTn id="99" fill="hold">
                            <p:stCondLst>
                              <p:cond delay="7500"/>
                            </p:stCondLst>
                            <p:childTnLst>
                              <p:par>
                                <p:cTn id="100" presetID="53" presetClass="entr" presetSubtype="16" fill="hold" nodeType="afterEffect">
                                  <p:stCondLst>
                                    <p:cond delay="0"/>
                                  </p:stCondLst>
                                  <p:childTnLst>
                                    <p:set>
                                      <p:cBhvr>
                                        <p:cTn id="101" dur="1" fill="hold">
                                          <p:stCondLst>
                                            <p:cond delay="0"/>
                                          </p:stCondLst>
                                        </p:cTn>
                                        <p:tgtEl>
                                          <p:spTgt spid="12">
                                            <p:txEl>
                                              <p:pRg st="4" end="4"/>
                                            </p:txEl>
                                          </p:spTgt>
                                        </p:tgtEl>
                                        <p:attrNameLst>
                                          <p:attrName>style.visibility</p:attrName>
                                        </p:attrNameLst>
                                      </p:cBhvr>
                                      <p:to>
                                        <p:strVal val="visible"/>
                                      </p:to>
                                    </p:set>
                                    <p:anim calcmode="lin" valueType="num">
                                      <p:cBhvr>
                                        <p:cTn id="102"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103"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104" dur="500"/>
                                        <p:tgtEl>
                                          <p:spTgt spid="12">
                                            <p:txEl>
                                              <p:pRg st="4" end="4"/>
                                            </p:txEl>
                                          </p:spTgt>
                                        </p:tgtEl>
                                      </p:cBhvr>
                                    </p:animEffect>
                                  </p:childTnLst>
                                </p:cTn>
                              </p:par>
                            </p:childTnLst>
                          </p:cTn>
                        </p:par>
                        <p:par>
                          <p:cTn id="105" fill="hold">
                            <p:stCondLst>
                              <p:cond delay="8000"/>
                            </p:stCondLst>
                            <p:childTnLst>
                              <p:par>
                                <p:cTn id="106" presetID="53" presetClass="entr" presetSubtype="16" fill="hold" nodeType="afterEffect">
                                  <p:stCondLst>
                                    <p:cond delay="0"/>
                                  </p:stCondLst>
                                  <p:childTnLst>
                                    <p:set>
                                      <p:cBhvr>
                                        <p:cTn id="107" dur="1" fill="hold">
                                          <p:stCondLst>
                                            <p:cond delay="0"/>
                                          </p:stCondLst>
                                        </p:cTn>
                                        <p:tgtEl>
                                          <p:spTgt spid="12">
                                            <p:txEl>
                                              <p:pRg st="5" end="5"/>
                                            </p:txEl>
                                          </p:spTgt>
                                        </p:tgtEl>
                                        <p:attrNameLst>
                                          <p:attrName>style.visibility</p:attrName>
                                        </p:attrNameLst>
                                      </p:cBhvr>
                                      <p:to>
                                        <p:strVal val="visible"/>
                                      </p:to>
                                    </p:set>
                                    <p:anim calcmode="lin" valueType="num">
                                      <p:cBhvr>
                                        <p:cTn id="108"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109"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110" dur="500"/>
                                        <p:tgtEl>
                                          <p:spTgt spid="12">
                                            <p:txEl>
                                              <p:pRg st="5" end="5"/>
                                            </p:txEl>
                                          </p:spTgt>
                                        </p:tgtEl>
                                      </p:cBhvr>
                                    </p:animEffect>
                                  </p:childTnLst>
                                </p:cTn>
                              </p:par>
                            </p:childTnLst>
                          </p:cTn>
                        </p:par>
                        <p:par>
                          <p:cTn id="111" fill="hold">
                            <p:stCondLst>
                              <p:cond delay="8500"/>
                            </p:stCondLst>
                            <p:childTnLst>
                              <p:par>
                                <p:cTn id="112" presetID="53" presetClass="entr" presetSubtype="16" fill="hold" nodeType="afterEffect">
                                  <p:stCondLst>
                                    <p:cond delay="0"/>
                                  </p:stCondLst>
                                  <p:childTnLst>
                                    <p:set>
                                      <p:cBhvr>
                                        <p:cTn id="113" dur="1" fill="hold">
                                          <p:stCondLst>
                                            <p:cond delay="0"/>
                                          </p:stCondLst>
                                        </p:cTn>
                                        <p:tgtEl>
                                          <p:spTgt spid="12">
                                            <p:txEl>
                                              <p:pRg st="6" end="6"/>
                                            </p:txEl>
                                          </p:spTgt>
                                        </p:tgtEl>
                                        <p:attrNameLst>
                                          <p:attrName>style.visibility</p:attrName>
                                        </p:attrNameLst>
                                      </p:cBhvr>
                                      <p:to>
                                        <p:strVal val="visible"/>
                                      </p:to>
                                    </p:set>
                                    <p:anim calcmode="lin" valueType="num">
                                      <p:cBhvr>
                                        <p:cTn id="114" dur="500" fill="hold"/>
                                        <p:tgtEl>
                                          <p:spTgt spid="12">
                                            <p:txEl>
                                              <p:pRg st="6" end="6"/>
                                            </p:txEl>
                                          </p:spTgt>
                                        </p:tgtEl>
                                        <p:attrNameLst>
                                          <p:attrName>ppt_w</p:attrName>
                                        </p:attrNameLst>
                                      </p:cBhvr>
                                      <p:tavLst>
                                        <p:tav tm="0">
                                          <p:val>
                                            <p:fltVal val="0"/>
                                          </p:val>
                                        </p:tav>
                                        <p:tav tm="100000">
                                          <p:val>
                                            <p:strVal val="#ppt_w"/>
                                          </p:val>
                                        </p:tav>
                                      </p:tavLst>
                                    </p:anim>
                                    <p:anim calcmode="lin" valueType="num">
                                      <p:cBhvr>
                                        <p:cTn id="115" dur="500" fill="hold"/>
                                        <p:tgtEl>
                                          <p:spTgt spid="12">
                                            <p:txEl>
                                              <p:pRg st="6" end="6"/>
                                            </p:txEl>
                                          </p:spTgt>
                                        </p:tgtEl>
                                        <p:attrNameLst>
                                          <p:attrName>ppt_h</p:attrName>
                                        </p:attrNameLst>
                                      </p:cBhvr>
                                      <p:tavLst>
                                        <p:tav tm="0">
                                          <p:val>
                                            <p:fltVal val="0"/>
                                          </p:val>
                                        </p:tav>
                                        <p:tav tm="100000">
                                          <p:val>
                                            <p:strVal val="#ppt_h"/>
                                          </p:val>
                                        </p:tav>
                                      </p:tavLst>
                                    </p:anim>
                                    <p:animEffect transition="in" filter="fade">
                                      <p:cBhvr>
                                        <p:cTn id="116" dur="500"/>
                                        <p:tgtEl>
                                          <p:spTgt spid="12">
                                            <p:txEl>
                                              <p:pRg st="6" end="6"/>
                                            </p:txEl>
                                          </p:spTgt>
                                        </p:tgtEl>
                                      </p:cBhvr>
                                    </p:animEffect>
                                  </p:childTnLst>
                                </p:cTn>
                              </p:par>
                            </p:childTnLst>
                          </p:cTn>
                        </p:par>
                        <p:par>
                          <p:cTn id="117" fill="hold">
                            <p:stCondLst>
                              <p:cond delay="9000"/>
                            </p:stCondLst>
                            <p:childTnLst>
                              <p:par>
                                <p:cTn id="118" presetID="53" presetClass="entr" presetSubtype="16" fill="hold" nodeType="afterEffect">
                                  <p:stCondLst>
                                    <p:cond delay="0"/>
                                  </p:stCondLst>
                                  <p:childTnLst>
                                    <p:set>
                                      <p:cBhvr>
                                        <p:cTn id="119" dur="1" fill="hold">
                                          <p:stCondLst>
                                            <p:cond delay="0"/>
                                          </p:stCondLst>
                                        </p:cTn>
                                        <p:tgtEl>
                                          <p:spTgt spid="12">
                                            <p:txEl>
                                              <p:pRg st="7" end="7"/>
                                            </p:txEl>
                                          </p:spTgt>
                                        </p:tgtEl>
                                        <p:attrNameLst>
                                          <p:attrName>style.visibility</p:attrName>
                                        </p:attrNameLst>
                                      </p:cBhvr>
                                      <p:to>
                                        <p:strVal val="visible"/>
                                      </p:to>
                                    </p:set>
                                    <p:anim calcmode="lin" valueType="num">
                                      <p:cBhvr>
                                        <p:cTn id="120" dur="500" fill="hold"/>
                                        <p:tgtEl>
                                          <p:spTgt spid="12">
                                            <p:txEl>
                                              <p:pRg st="7" end="7"/>
                                            </p:txEl>
                                          </p:spTgt>
                                        </p:tgtEl>
                                        <p:attrNameLst>
                                          <p:attrName>ppt_w</p:attrName>
                                        </p:attrNameLst>
                                      </p:cBhvr>
                                      <p:tavLst>
                                        <p:tav tm="0">
                                          <p:val>
                                            <p:fltVal val="0"/>
                                          </p:val>
                                        </p:tav>
                                        <p:tav tm="100000">
                                          <p:val>
                                            <p:strVal val="#ppt_w"/>
                                          </p:val>
                                        </p:tav>
                                      </p:tavLst>
                                    </p:anim>
                                    <p:anim calcmode="lin" valueType="num">
                                      <p:cBhvr>
                                        <p:cTn id="121" dur="500" fill="hold"/>
                                        <p:tgtEl>
                                          <p:spTgt spid="12">
                                            <p:txEl>
                                              <p:pRg st="7" end="7"/>
                                            </p:txEl>
                                          </p:spTgt>
                                        </p:tgtEl>
                                        <p:attrNameLst>
                                          <p:attrName>ppt_h</p:attrName>
                                        </p:attrNameLst>
                                      </p:cBhvr>
                                      <p:tavLst>
                                        <p:tav tm="0">
                                          <p:val>
                                            <p:fltVal val="0"/>
                                          </p:val>
                                        </p:tav>
                                        <p:tav tm="100000">
                                          <p:val>
                                            <p:strVal val="#ppt_h"/>
                                          </p:val>
                                        </p:tav>
                                      </p:tavLst>
                                    </p:anim>
                                    <p:animEffect transition="in" filter="fade">
                                      <p:cBhvr>
                                        <p:cTn id="122" dur="500"/>
                                        <p:tgtEl>
                                          <p:spTgt spid="12">
                                            <p:txEl>
                                              <p:pRg st="7" end="7"/>
                                            </p:txEl>
                                          </p:spTgt>
                                        </p:tgtEl>
                                      </p:cBhvr>
                                    </p:animEffect>
                                  </p:childTnLst>
                                </p:cTn>
                              </p:par>
                            </p:childTnLst>
                          </p:cTn>
                        </p:par>
                        <p:par>
                          <p:cTn id="123" fill="hold">
                            <p:stCondLst>
                              <p:cond delay="9500"/>
                            </p:stCondLst>
                            <p:childTnLst>
                              <p:par>
                                <p:cTn id="124" presetID="53" presetClass="entr" presetSubtype="16" fill="hold" nodeType="afterEffect">
                                  <p:stCondLst>
                                    <p:cond delay="0"/>
                                  </p:stCondLst>
                                  <p:childTnLst>
                                    <p:set>
                                      <p:cBhvr>
                                        <p:cTn id="125" dur="1" fill="hold">
                                          <p:stCondLst>
                                            <p:cond delay="0"/>
                                          </p:stCondLst>
                                        </p:cTn>
                                        <p:tgtEl>
                                          <p:spTgt spid="12">
                                            <p:txEl>
                                              <p:pRg st="8" end="8"/>
                                            </p:txEl>
                                          </p:spTgt>
                                        </p:tgtEl>
                                        <p:attrNameLst>
                                          <p:attrName>style.visibility</p:attrName>
                                        </p:attrNameLst>
                                      </p:cBhvr>
                                      <p:to>
                                        <p:strVal val="visible"/>
                                      </p:to>
                                    </p:set>
                                    <p:anim calcmode="lin" valueType="num">
                                      <p:cBhvr>
                                        <p:cTn id="126" dur="500" fill="hold"/>
                                        <p:tgtEl>
                                          <p:spTgt spid="12">
                                            <p:txEl>
                                              <p:pRg st="8" end="8"/>
                                            </p:txEl>
                                          </p:spTgt>
                                        </p:tgtEl>
                                        <p:attrNameLst>
                                          <p:attrName>ppt_w</p:attrName>
                                        </p:attrNameLst>
                                      </p:cBhvr>
                                      <p:tavLst>
                                        <p:tav tm="0">
                                          <p:val>
                                            <p:fltVal val="0"/>
                                          </p:val>
                                        </p:tav>
                                        <p:tav tm="100000">
                                          <p:val>
                                            <p:strVal val="#ppt_w"/>
                                          </p:val>
                                        </p:tav>
                                      </p:tavLst>
                                    </p:anim>
                                    <p:anim calcmode="lin" valueType="num">
                                      <p:cBhvr>
                                        <p:cTn id="127" dur="500" fill="hold"/>
                                        <p:tgtEl>
                                          <p:spTgt spid="12">
                                            <p:txEl>
                                              <p:pRg st="8" end="8"/>
                                            </p:txEl>
                                          </p:spTgt>
                                        </p:tgtEl>
                                        <p:attrNameLst>
                                          <p:attrName>ppt_h</p:attrName>
                                        </p:attrNameLst>
                                      </p:cBhvr>
                                      <p:tavLst>
                                        <p:tav tm="0">
                                          <p:val>
                                            <p:fltVal val="0"/>
                                          </p:val>
                                        </p:tav>
                                        <p:tav tm="100000">
                                          <p:val>
                                            <p:strVal val="#ppt_h"/>
                                          </p:val>
                                        </p:tav>
                                      </p:tavLst>
                                    </p:anim>
                                    <p:animEffect transition="in" filter="fade">
                                      <p:cBhvr>
                                        <p:cTn id="128"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 F-35 LO Removal </a:t>
            </a:r>
          </a:p>
          <a:p>
            <a:pPr algn="ctr"/>
            <a:r>
              <a:rPr lang="en-US" sz="3600" b="1" dirty="0">
                <a:latin typeface="Comic Sans MS" panose="030F0702030302020204" pitchFamily="66" charset="0"/>
                <a:ea typeface="BatangChe" panose="02030609000101010101" pitchFamily="49" charset="-127"/>
              </a:rPr>
              <a:t>and Restoration</a:t>
            </a:r>
          </a:p>
        </p:txBody>
      </p:sp>
      <p:sp>
        <p:nvSpPr>
          <p:cNvPr id="2" name="Rectangle 1"/>
          <p:cNvSpPr/>
          <p:nvPr/>
        </p:nvSpPr>
        <p:spPr>
          <a:xfrm>
            <a:off x="341745" y="2043147"/>
            <a:ext cx="4572000" cy="4893647"/>
          </a:xfrm>
          <a:prstGeom prst="rect">
            <a:avLst/>
          </a:prstGeom>
        </p:spPr>
        <p:txBody>
          <a:bodyPr>
            <a:spAutoFit/>
          </a:bodyPr>
          <a:lstStyle/>
          <a:p>
            <a:pPr marL="285750" indent="-285750">
              <a:buBlip>
                <a:blip r:embed="rId3"/>
              </a:buBlip>
            </a:pPr>
            <a:r>
              <a:rPr lang="en-US" sz="2400" b="1" dirty="0"/>
              <a:t>F-35 Overview</a:t>
            </a:r>
          </a:p>
          <a:p>
            <a:pPr marL="285750" indent="-285750">
              <a:buBlip>
                <a:blip r:embed="rId3"/>
              </a:buBlip>
            </a:pPr>
            <a:r>
              <a:rPr lang="en-US" sz="2400" b="1" dirty="0"/>
              <a:t>Stealth</a:t>
            </a:r>
          </a:p>
          <a:p>
            <a:pPr marL="285750" indent="-285750">
              <a:buBlip>
                <a:blip r:embed="rId3"/>
              </a:buBlip>
            </a:pPr>
            <a:r>
              <a:rPr lang="en-US" sz="2400" b="1" dirty="0"/>
              <a:t>Safety</a:t>
            </a:r>
          </a:p>
          <a:p>
            <a:pPr marL="285750" indent="-285750">
              <a:buBlip>
                <a:blip r:embed="rId3"/>
              </a:buBlip>
            </a:pPr>
            <a:r>
              <a:rPr lang="en-US" sz="2400" b="1" dirty="0"/>
              <a:t>Principles of LO</a:t>
            </a:r>
          </a:p>
          <a:p>
            <a:pPr marL="285750" indent="-285750">
              <a:buBlip>
                <a:blip r:embed="rId3"/>
              </a:buBlip>
            </a:pPr>
            <a:r>
              <a:rPr lang="en-US" sz="2400" b="1" dirty="0"/>
              <a:t>Planform Alignment</a:t>
            </a:r>
          </a:p>
          <a:p>
            <a:pPr marL="285750" indent="-285750">
              <a:buBlip>
                <a:blip r:embed="rId3"/>
              </a:buBlip>
            </a:pPr>
            <a:r>
              <a:rPr lang="en-US" sz="2400" b="1" dirty="0"/>
              <a:t>Engineering Drawings</a:t>
            </a:r>
          </a:p>
          <a:p>
            <a:pPr marL="285750" indent="-285750">
              <a:buBlip>
                <a:blip r:embed="rId3"/>
              </a:buBlip>
            </a:pPr>
            <a:r>
              <a:rPr lang="en-US" sz="2400" b="1" dirty="0"/>
              <a:t>Depot Coatings Integration</a:t>
            </a:r>
          </a:p>
          <a:p>
            <a:pPr marL="285750" indent="-285750">
              <a:buBlip>
                <a:blip r:embed="rId3"/>
              </a:buBlip>
            </a:pPr>
            <a:r>
              <a:rPr lang="en-US" sz="2400" b="1" dirty="0"/>
              <a:t>Panel Removal</a:t>
            </a:r>
          </a:p>
          <a:p>
            <a:pPr marL="285750" indent="-285750">
              <a:buBlip>
                <a:blip r:embed="rId3"/>
              </a:buBlip>
            </a:pPr>
            <a:r>
              <a:rPr lang="en-US" sz="2400" b="1" dirty="0"/>
              <a:t>Surface Preparation</a:t>
            </a:r>
          </a:p>
          <a:p>
            <a:pPr marL="285750" indent="-285750">
              <a:buBlip>
                <a:blip r:embed="rId3"/>
              </a:buBlip>
            </a:pPr>
            <a:r>
              <a:rPr lang="en-US" sz="2400" b="1" dirty="0"/>
              <a:t>Primers</a:t>
            </a:r>
          </a:p>
          <a:p>
            <a:pPr marL="285750" indent="-285750">
              <a:buBlip>
                <a:blip r:embed="rId3"/>
              </a:buBlip>
            </a:pPr>
            <a:endParaRPr lang="en-US" b="1" dirty="0"/>
          </a:p>
          <a:p>
            <a:endParaRPr lang="en-US" b="1" dirty="0"/>
          </a:p>
          <a:p>
            <a:endParaRPr lang="en-US" b="1" dirty="0"/>
          </a:p>
          <a:p>
            <a:endParaRPr lang="en-US" b="1" dirty="0"/>
          </a:p>
        </p:txBody>
      </p:sp>
      <p:sp>
        <p:nvSpPr>
          <p:cNvPr id="5" name="Rectangle 4"/>
          <p:cNvSpPr/>
          <p:nvPr/>
        </p:nvSpPr>
        <p:spPr>
          <a:xfrm>
            <a:off x="4401128" y="2038529"/>
            <a:ext cx="4572000" cy="3785652"/>
          </a:xfrm>
          <a:prstGeom prst="rect">
            <a:avLst/>
          </a:prstGeom>
        </p:spPr>
        <p:txBody>
          <a:bodyPr>
            <a:spAutoFit/>
          </a:bodyPr>
          <a:lstStyle/>
          <a:p>
            <a:pPr marL="285750" indent="-285750">
              <a:buBlip>
                <a:blip r:embed="rId3"/>
              </a:buBlip>
            </a:pPr>
            <a:r>
              <a:rPr lang="en-US" sz="2400" b="1" dirty="0"/>
              <a:t>Edge Boot Installation</a:t>
            </a:r>
          </a:p>
          <a:p>
            <a:pPr marL="285750" indent="-285750">
              <a:buBlip>
                <a:blip r:embed="rId3"/>
              </a:buBlip>
            </a:pPr>
            <a:r>
              <a:rPr lang="en-US" sz="2400" b="1" dirty="0"/>
              <a:t>Boot Drilling</a:t>
            </a:r>
          </a:p>
          <a:p>
            <a:pPr marL="285750" indent="-285750">
              <a:buBlip>
                <a:blip r:embed="rId3"/>
              </a:buBlip>
            </a:pPr>
            <a:r>
              <a:rPr lang="en-US" sz="2400" b="1" dirty="0"/>
              <a:t>Boot Gap Filling</a:t>
            </a:r>
          </a:p>
          <a:p>
            <a:pPr marL="285750" indent="-285750">
              <a:buBlip>
                <a:blip r:embed="rId3"/>
              </a:buBlip>
            </a:pPr>
            <a:r>
              <a:rPr lang="en-US" sz="2400" b="1" dirty="0"/>
              <a:t>Conductive Fairing Repair</a:t>
            </a:r>
          </a:p>
          <a:p>
            <a:pPr marL="285750" indent="-285750">
              <a:buBlip>
                <a:blip r:embed="rId3"/>
              </a:buBlip>
            </a:pPr>
            <a:r>
              <a:rPr lang="en-US" sz="2400" b="1" dirty="0"/>
              <a:t>Fastener Fill</a:t>
            </a:r>
          </a:p>
          <a:p>
            <a:pPr marL="285750" indent="-285750">
              <a:buBlip>
                <a:blip r:embed="rId3"/>
              </a:buBlip>
            </a:pPr>
            <a:r>
              <a:rPr lang="en-US" sz="2400" b="1" dirty="0"/>
              <a:t>Intro to Gap Fill</a:t>
            </a:r>
          </a:p>
          <a:p>
            <a:pPr marL="285750" indent="-285750">
              <a:buBlip>
                <a:blip r:embed="rId3"/>
              </a:buBlip>
            </a:pPr>
            <a:r>
              <a:rPr lang="en-US" sz="2400" b="1" dirty="0"/>
              <a:t>Gap Fill</a:t>
            </a:r>
          </a:p>
          <a:p>
            <a:pPr marL="285750" indent="-285750">
              <a:buBlip>
                <a:blip r:embed="rId3"/>
              </a:buBlip>
            </a:pPr>
            <a:r>
              <a:rPr lang="en-US" sz="2400" b="1" dirty="0"/>
              <a:t>Masking</a:t>
            </a:r>
          </a:p>
          <a:p>
            <a:pPr marL="285750" indent="-285750">
              <a:buBlip>
                <a:blip r:embed="rId3"/>
              </a:buBlip>
            </a:pPr>
            <a:r>
              <a:rPr lang="en-US" sz="2400" b="1" dirty="0"/>
              <a:t>Topcoat Spray</a:t>
            </a:r>
          </a:p>
          <a:p>
            <a:pPr marL="285750" indent="-285750">
              <a:buBlip>
                <a:blip r:embed="rId3"/>
              </a:buBlip>
            </a:pPr>
            <a:r>
              <a:rPr lang="en-US" sz="2400" b="1" dirty="0"/>
              <a:t>Final Finish Inspection</a:t>
            </a:r>
          </a:p>
        </p:txBody>
      </p:sp>
      <p:sp>
        <p:nvSpPr>
          <p:cNvPr id="6" name="Title 1"/>
          <p:cNvSpPr txBox="1">
            <a:spLocks/>
          </p:cNvSpPr>
          <p:nvPr/>
        </p:nvSpPr>
        <p:spPr>
          <a:xfrm>
            <a:off x="465387" y="1200329"/>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F-35 LO</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87" y="1204947"/>
            <a:ext cx="8991600" cy="5561855"/>
          </a:xfrm>
          <a:prstGeom prst="rect">
            <a:avLst/>
          </a:prstGeom>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7"/>
                                        </p:tgtEl>
                                        <p:attrNameLst>
                                          <p:attrName>ppt_w</p:attrName>
                                        </p:attrNameLst>
                                      </p:cBhvr>
                                      <p:tavLst>
                                        <p:tav tm="0">
                                          <p:val>
                                            <p:strVal val="ppt_w"/>
                                          </p:val>
                                        </p:tav>
                                        <p:tav tm="100000">
                                          <p:val>
                                            <p:fltVal val="0"/>
                                          </p:val>
                                        </p:tav>
                                      </p:tavLst>
                                    </p:anim>
                                    <p:anim calcmode="lin" valueType="num">
                                      <p:cBhvr>
                                        <p:cTn id="13" dur="1000"/>
                                        <p:tgtEl>
                                          <p:spTgt spid="7"/>
                                        </p:tgtEl>
                                        <p:attrNameLst>
                                          <p:attrName>ppt_h</p:attrName>
                                        </p:attrNameLst>
                                      </p:cBhvr>
                                      <p:tavLst>
                                        <p:tav tm="0">
                                          <p:val>
                                            <p:strVal val="ppt_h"/>
                                          </p:val>
                                        </p:tav>
                                        <p:tav tm="100000">
                                          <p:val>
                                            <p:fltVal val="0"/>
                                          </p:val>
                                        </p:tav>
                                      </p:tavLst>
                                    </p:anim>
                                    <p:anim calcmode="lin" valueType="num">
                                      <p:cBhvr>
                                        <p:cTn id="14" dur="1000"/>
                                        <p:tgtEl>
                                          <p:spTgt spid="7"/>
                                        </p:tgtEl>
                                        <p:attrNameLst>
                                          <p:attrName>style.rotation</p:attrName>
                                        </p:attrNameLst>
                                      </p:cBhvr>
                                      <p:tavLst>
                                        <p:tav tm="0">
                                          <p:val>
                                            <p:fltVal val="0"/>
                                          </p:val>
                                        </p:tav>
                                        <p:tav tm="100000">
                                          <p:val>
                                            <p:fltVal val="90"/>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p:cTn id="2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
                                            <p:txEl>
                                              <p:pRg st="0" end="0"/>
                                            </p:txEl>
                                          </p:spTgt>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p:cTn id="3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2">
                                            <p:txEl>
                                              <p:pRg st="2" end="2"/>
                                            </p:txEl>
                                          </p:spTgt>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p:cTn id="4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2">
                                            <p:txEl>
                                              <p:pRg st="3" end="3"/>
                                            </p:txEl>
                                          </p:spTgt>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 calcmode="lin" valueType="num">
                                      <p:cBhvr>
                                        <p:cTn id="4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1" dur="500"/>
                                        <p:tgtEl>
                                          <p:spTgt spid="2">
                                            <p:txEl>
                                              <p:pRg st="4" end="4"/>
                                            </p:txEl>
                                          </p:spTgt>
                                        </p:tgtEl>
                                      </p:cBhvr>
                                    </p:animEffect>
                                  </p:childTnLst>
                                </p:cTn>
                              </p:par>
                            </p:childTnLst>
                          </p:cTn>
                        </p:par>
                        <p:par>
                          <p:cTn id="52" fill="hold">
                            <p:stCondLst>
                              <p:cond delay="3500"/>
                            </p:stCondLst>
                            <p:childTnLst>
                              <p:par>
                                <p:cTn id="53" presetID="53" presetClass="entr" presetSubtype="16" fill="hold" nodeType="after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 calcmode="lin" valueType="num">
                                      <p:cBhvr>
                                        <p:cTn id="5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2">
                                            <p:txEl>
                                              <p:pRg st="5" end="5"/>
                                            </p:txEl>
                                          </p:spTgt>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anim calcmode="lin" valueType="num">
                                      <p:cBhvr>
                                        <p:cTn id="6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2">
                                            <p:txEl>
                                              <p:pRg st="6" end="6"/>
                                            </p:txEl>
                                          </p:spTgt>
                                        </p:tgtEl>
                                      </p:cBhvr>
                                    </p:animEffect>
                                  </p:childTnLst>
                                </p:cTn>
                              </p:par>
                            </p:childTnLst>
                          </p:cTn>
                        </p:par>
                        <p:par>
                          <p:cTn id="64" fill="hold">
                            <p:stCondLst>
                              <p:cond delay="4500"/>
                            </p:stCondLst>
                            <p:childTnLst>
                              <p:par>
                                <p:cTn id="65" presetID="53" presetClass="entr" presetSubtype="16" fill="hold" nodeType="afterEffect">
                                  <p:stCondLst>
                                    <p:cond delay="0"/>
                                  </p:stCondLst>
                                  <p:childTnLst>
                                    <p:set>
                                      <p:cBhvr>
                                        <p:cTn id="66" dur="1" fill="hold">
                                          <p:stCondLst>
                                            <p:cond delay="0"/>
                                          </p:stCondLst>
                                        </p:cTn>
                                        <p:tgtEl>
                                          <p:spTgt spid="2">
                                            <p:txEl>
                                              <p:pRg st="7" end="7"/>
                                            </p:txEl>
                                          </p:spTgt>
                                        </p:tgtEl>
                                        <p:attrNameLst>
                                          <p:attrName>style.visibility</p:attrName>
                                        </p:attrNameLst>
                                      </p:cBhvr>
                                      <p:to>
                                        <p:strVal val="visible"/>
                                      </p:to>
                                    </p:set>
                                    <p:anim calcmode="lin" valueType="num">
                                      <p:cBhvr>
                                        <p:cTn id="6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69" dur="500"/>
                                        <p:tgtEl>
                                          <p:spTgt spid="2">
                                            <p:txEl>
                                              <p:pRg st="7" end="7"/>
                                            </p:txEl>
                                          </p:spTgt>
                                        </p:tgtEl>
                                      </p:cBhvr>
                                    </p:animEffect>
                                  </p:childTnLst>
                                </p:cTn>
                              </p:par>
                            </p:childTnLst>
                          </p:cTn>
                        </p:par>
                        <p:par>
                          <p:cTn id="70" fill="hold">
                            <p:stCondLst>
                              <p:cond delay="5000"/>
                            </p:stCondLst>
                            <p:childTnLst>
                              <p:par>
                                <p:cTn id="71" presetID="53" presetClass="entr" presetSubtype="16" fill="hold" nodeType="afterEffect">
                                  <p:stCondLst>
                                    <p:cond delay="0"/>
                                  </p:stCondLst>
                                  <p:childTnLst>
                                    <p:set>
                                      <p:cBhvr>
                                        <p:cTn id="72" dur="1" fill="hold">
                                          <p:stCondLst>
                                            <p:cond delay="0"/>
                                          </p:stCondLst>
                                        </p:cTn>
                                        <p:tgtEl>
                                          <p:spTgt spid="2">
                                            <p:txEl>
                                              <p:pRg st="8" end="8"/>
                                            </p:txEl>
                                          </p:spTgt>
                                        </p:tgtEl>
                                        <p:attrNameLst>
                                          <p:attrName>style.visibility</p:attrName>
                                        </p:attrNameLst>
                                      </p:cBhvr>
                                      <p:to>
                                        <p:strVal val="visible"/>
                                      </p:to>
                                    </p:set>
                                    <p:anim calcmode="lin" valueType="num">
                                      <p:cBhvr>
                                        <p:cTn id="7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75" dur="500"/>
                                        <p:tgtEl>
                                          <p:spTgt spid="2">
                                            <p:txEl>
                                              <p:pRg st="8" end="8"/>
                                            </p:txEl>
                                          </p:spTgt>
                                        </p:tgtEl>
                                      </p:cBhvr>
                                    </p:animEffect>
                                  </p:childTnLst>
                                </p:cTn>
                              </p:par>
                            </p:childTnLst>
                          </p:cTn>
                        </p:par>
                        <p:par>
                          <p:cTn id="76" fill="hold">
                            <p:stCondLst>
                              <p:cond delay="5500"/>
                            </p:stCondLst>
                            <p:childTnLst>
                              <p:par>
                                <p:cTn id="77" presetID="53" presetClass="entr" presetSubtype="16" fill="hold" nodeType="after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 calcmode="lin" valueType="num">
                                      <p:cBhvr>
                                        <p:cTn id="79"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80"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81" dur="500"/>
                                        <p:tgtEl>
                                          <p:spTgt spid="2">
                                            <p:txEl>
                                              <p:pRg st="9" end="9"/>
                                            </p:txEl>
                                          </p:spTgt>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5">
                                            <p:txEl>
                                              <p:pRg st="0" end="0"/>
                                            </p:txEl>
                                          </p:spTgt>
                                        </p:tgtEl>
                                        <p:attrNameLst>
                                          <p:attrName>style.visibility</p:attrName>
                                        </p:attrNameLst>
                                      </p:cBhvr>
                                      <p:to>
                                        <p:strVal val="visible"/>
                                      </p:to>
                                    </p:set>
                                    <p:anim calcmode="lin" valueType="num">
                                      <p:cBhvr>
                                        <p:cTn id="8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5">
                                            <p:txEl>
                                              <p:pRg st="0" end="0"/>
                                            </p:txEl>
                                          </p:spTgt>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5">
                                            <p:txEl>
                                              <p:pRg st="1" end="1"/>
                                            </p:txEl>
                                          </p:spTgt>
                                        </p:tgtEl>
                                        <p:attrNameLst>
                                          <p:attrName>style.visibility</p:attrName>
                                        </p:attrNameLst>
                                      </p:cBhvr>
                                      <p:to>
                                        <p:strVal val="visible"/>
                                      </p:to>
                                    </p:set>
                                    <p:anim calcmode="lin" valueType="num">
                                      <p:cBhvr>
                                        <p:cTn id="9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9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3" dur="500"/>
                                        <p:tgtEl>
                                          <p:spTgt spid="5">
                                            <p:txEl>
                                              <p:pRg st="1" end="1"/>
                                            </p:txEl>
                                          </p:spTgt>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5">
                                            <p:txEl>
                                              <p:pRg st="2" end="2"/>
                                            </p:txEl>
                                          </p:spTgt>
                                        </p:tgtEl>
                                        <p:attrNameLst>
                                          <p:attrName>style.visibility</p:attrName>
                                        </p:attrNameLst>
                                      </p:cBhvr>
                                      <p:to>
                                        <p:strVal val="visible"/>
                                      </p:to>
                                    </p:set>
                                    <p:anim calcmode="lin" valueType="num">
                                      <p:cBhvr>
                                        <p:cTn id="9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9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9" dur="500"/>
                                        <p:tgtEl>
                                          <p:spTgt spid="5">
                                            <p:txEl>
                                              <p:pRg st="2" end="2"/>
                                            </p:txEl>
                                          </p:spTgt>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5">
                                            <p:txEl>
                                              <p:pRg st="3" end="3"/>
                                            </p:txEl>
                                          </p:spTgt>
                                        </p:tgtEl>
                                        <p:attrNameLst>
                                          <p:attrName>style.visibility</p:attrName>
                                        </p:attrNameLst>
                                      </p:cBhvr>
                                      <p:to>
                                        <p:strVal val="visible"/>
                                      </p:to>
                                    </p:set>
                                    <p:anim calcmode="lin" valueType="num">
                                      <p:cBhvr>
                                        <p:cTn id="10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04"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05" dur="500"/>
                                        <p:tgtEl>
                                          <p:spTgt spid="5">
                                            <p:txEl>
                                              <p:pRg st="3" end="3"/>
                                            </p:txEl>
                                          </p:spTgt>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5">
                                            <p:txEl>
                                              <p:pRg st="4" end="4"/>
                                            </p:txEl>
                                          </p:spTgt>
                                        </p:tgtEl>
                                        <p:attrNameLst>
                                          <p:attrName>style.visibility</p:attrName>
                                        </p:attrNameLst>
                                      </p:cBhvr>
                                      <p:to>
                                        <p:strVal val="visible"/>
                                      </p:to>
                                    </p:set>
                                    <p:anim calcmode="lin" valueType="num">
                                      <p:cBhvr>
                                        <p:cTn id="10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10"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111" dur="500"/>
                                        <p:tgtEl>
                                          <p:spTgt spid="5">
                                            <p:txEl>
                                              <p:pRg st="4" end="4"/>
                                            </p:txEl>
                                          </p:spTgt>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5">
                                            <p:txEl>
                                              <p:pRg st="5" end="5"/>
                                            </p:txEl>
                                          </p:spTgt>
                                        </p:tgtEl>
                                        <p:attrNameLst>
                                          <p:attrName>style.visibility</p:attrName>
                                        </p:attrNameLst>
                                      </p:cBhvr>
                                      <p:to>
                                        <p:strVal val="visible"/>
                                      </p:to>
                                    </p:set>
                                    <p:anim calcmode="lin" valueType="num">
                                      <p:cBhvr>
                                        <p:cTn id="11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116"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117" dur="500"/>
                                        <p:tgtEl>
                                          <p:spTgt spid="5">
                                            <p:txEl>
                                              <p:pRg st="5" end="5"/>
                                            </p:txEl>
                                          </p:spTgt>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5">
                                            <p:txEl>
                                              <p:pRg st="6" end="6"/>
                                            </p:txEl>
                                          </p:spTgt>
                                        </p:tgtEl>
                                        <p:attrNameLst>
                                          <p:attrName>style.visibility</p:attrName>
                                        </p:attrNameLst>
                                      </p:cBhvr>
                                      <p:to>
                                        <p:strVal val="visible"/>
                                      </p:to>
                                    </p:set>
                                    <p:anim calcmode="lin" valueType="num">
                                      <p:cBhvr>
                                        <p:cTn id="12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12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123" dur="500"/>
                                        <p:tgtEl>
                                          <p:spTgt spid="5">
                                            <p:txEl>
                                              <p:pRg st="6" end="6"/>
                                            </p:txEl>
                                          </p:spTgt>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5">
                                            <p:txEl>
                                              <p:pRg st="7" end="7"/>
                                            </p:txEl>
                                          </p:spTgt>
                                        </p:tgtEl>
                                        <p:attrNameLst>
                                          <p:attrName>style.visibility</p:attrName>
                                        </p:attrNameLst>
                                      </p:cBhvr>
                                      <p:to>
                                        <p:strVal val="visible"/>
                                      </p:to>
                                    </p:set>
                                    <p:anim calcmode="lin" valueType="num">
                                      <p:cBhvr>
                                        <p:cTn id="127"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128"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129" dur="500"/>
                                        <p:tgtEl>
                                          <p:spTgt spid="5">
                                            <p:txEl>
                                              <p:pRg st="7" end="7"/>
                                            </p:txEl>
                                          </p:spTgt>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5">
                                            <p:txEl>
                                              <p:pRg st="8" end="8"/>
                                            </p:txEl>
                                          </p:spTgt>
                                        </p:tgtEl>
                                        <p:attrNameLst>
                                          <p:attrName>style.visibility</p:attrName>
                                        </p:attrNameLst>
                                      </p:cBhvr>
                                      <p:to>
                                        <p:strVal val="visible"/>
                                      </p:to>
                                    </p:set>
                                    <p:anim calcmode="lin" valueType="num">
                                      <p:cBhvr>
                                        <p:cTn id="13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13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135" dur="500"/>
                                        <p:tgtEl>
                                          <p:spTgt spid="5">
                                            <p:txEl>
                                              <p:pRg st="8" end="8"/>
                                            </p:txEl>
                                          </p:spTgt>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5">
                                            <p:txEl>
                                              <p:pRg st="9" end="9"/>
                                            </p:txEl>
                                          </p:spTgt>
                                        </p:tgtEl>
                                        <p:attrNameLst>
                                          <p:attrName>style.visibility</p:attrName>
                                        </p:attrNameLst>
                                      </p:cBhvr>
                                      <p:to>
                                        <p:strVal val="visible"/>
                                      </p:to>
                                    </p:set>
                                    <p:anim calcmode="lin" valueType="num">
                                      <p:cBhvr>
                                        <p:cTn id="13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140"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14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656" y="1143000"/>
            <a:ext cx="3919538" cy="2884780"/>
          </a:xfrm>
          <a:prstGeom prst="rect">
            <a:avLst/>
          </a:prstGeom>
        </p:spPr>
      </p:pic>
      <p:sp>
        <p:nvSpPr>
          <p:cNvPr id="5" name="TextBox 4"/>
          <p:cNvSpPr txBox="1"/>
          <p:nvPr/>
        </p:nvSpPr>
        <p:spPr>
          <a:xfrm>
            <a:off x="0" y="83403"/>
            <a:ext cx="9144000" cy="830997"/>
          </a:xfrm>
          <a:prstGeom prst="rect">
            <a:avLst/>
          </a:prstGeom>
          <a:noFill/>
        </p:spPr>
        <p:txBody>
          <a:bodyPr wrap="square" rtlCol="0">
            <a:spAutoFit/>
          </a:bodyPr>
          <a:lstStyle/>
          <a:p>
            <a:pPr algn="ctr"/>
            <a:r>
              <a:rPr lang="en-US" sz="2400" b="1" dirty="0">
                <a:latin typeface="Comic Sans MS" panose="030F0702030302020204" pitchFamily="66" charset="0"/>
                <a:ea typeface="BatangChe" panose="02030609000101010101" pitchFamily="49" charset="-127"/>
              </a:rPr>
              <a:t>Additional Technical Skills </a:t>
            </a:r>
          </a:p>
          <a:p>
            <a:pPr algn="ctr"/>
            <a:r>
              <a:rPr lang="en-US" sz="2400" b="1" dirty="0">
                <a:latin typeface="Comic Sans MS" panose="030F0702030302020204" pitchFamily="66" charset="0"/>
                <a:ea typeface="BatangChe" panose="02030609000101010101" pitchFamily="49" charset="-127"/>
              </a:rPr>
              <a:t>Training provided by HAFB</a:t>
            </a: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326074">
            <a:off x="6622518" y="3113827"/>
            <a:ext cx="2197047" cy="1325475"/>
          </a:xfrm>
          <a:prstGeom prst="rect">
            <a:avLst/>
          </a:prstGeom>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254849">
            <a:off x="83284" y="5003416"/>
            <a:ext cx="2434896" cy="1495950"/>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348993">
            <a:off x="-78296" y="3112580"/>
            <a:ext cx="2419350" cy="1451610"/>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5105400"/>
            <a:ext cx="2347800" cy="1558939"/>
          </a:xfrm>
          <a:prstGeom prst="rect">
            <a:avLst/>
          </a:prstGeom>
        </p:spPr>
      </p:pic>
      <p:pic>
        <p:nvPicPr>
          <p:cNvPr id="13" name="Picture 12"/>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655669">
            <a:off x="6944455" y="1497354"/>
            <a:ext cx="2083630" cy="1616897"/>
          </a:xfrm>
          <a:prstGeom prst="rect">
            <a:avLst/>
          </a:prstGeom>
        </p:spPr>
      </p:pic>
      <p:pic>
        <p:nvPicPr>
          <p:cNvPr id="14" name="Picture 1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96393">
            <a:off x="315579" y="1735552"/>
            <a:ext cx="1810097" cy="1357573"/>
          </a:xfrm>
          <a:prstGeom prst="rect">
            <a:avLst/>
          </a:prstGeom>
        </p:spPr>
      </p:pic>
      <p:pic>
        <p:nvPicPr>
          <p:cNvPr id="15" name="Picture 1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1317" y="3838385"/>
            <a:ext cx="3176083" cy="3161967"/>
          </a:xfrm>
          <a:prstGeom prst="rect">
            <a:avLst/>
          </a:prstGeom>
        </p:spPr>
      </p:pic>
      <p:pic>
        <p:nvPicPr>
          <p:cNvPr id="16" name="Picture 15" descr="E:\Pictures\Logos\OO-ALC.png"/>
          <p:cNvPicPr/>
          <p:nvPr/>
        </p:nvPicPr>
        <p:blipFill>
          <a:blip r:embed="rId11" cstate="print"/>
          <a:srcRect/>
          <a:stretch>
            <a:fillRect/>
          </a:stretch>
        </p:blipFill>
        <p:spPr bwMode="auto">
          <a:xfrm>
            <a:off x="3894265" y="5502720"/>
            <a:ext cx="419100" cy="497342"/>
          </a:xfrm>
          <a:prstGeom prst="rect">
            <a:avLst/>
          </a:prstGeom>
          <a:noFill/>
          <a:ln w="9525">
            <a:noFill/>
            <a:miter lim="800000"/>
            <a:headEnd/>
            <a:tailEnd/>
          </a:ln>
        </p:spPr>
      </p:pic>
      <p:pic>
        <p:nvPicPr>
          <p:cNvPr id="18" name="Picture 1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9667" y="1373170"/>
            <a:ext cx="3584665" cy="2258568"/>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7979" y="1333974"/>
            <a:ext cx="3339682" cy="2197511"/>
          </a:xfrm>
          <a:prstGeom prst="rect">
            <a:avLst/>
          </a:prstGeom>
        </p:spPr>
      </p:pic>
      <p:pic>
        <p:nvPicPr>
          <p:cNvPr id="23" name="Picture 22"/>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995" b="98010" l="0" r="100000"/>
                    </a14:imgEffect>
                  </a14:imgLayer>
                </a14:imgProps>
              </a:ext>
              <a:ext uri="{28A0092B-C50C-407E-A947-70E740481C1C}">
                <a14:useLocalDpi xmlns:a14="http://schemas.microsoft.com/office/drawing/2010/main" val="0"/>
              </a:ext>
            </a:extLst>
          </a:blip>
          <a:stretch>
            <a:fillRect/>
          </a:stretch>
        </p:blipFill>
        <p:spPr>
          <a:xfrm>
            <a:off x="2947725" y="1498657"/>
            <a:ext cx="3388057" cy="2057400"/>
          </a:xfrm>
          <a:prstGeom prst="rect">
            <a:avLst/>
          </a:prstGeom>
        </p:spPr>
      </p:pic>
    </p:spTree>
    <p:extLst>
      <p:ext uri="{BB962C8B-B14F-4D97-AF65-F5344CB8AC3E}">
        <p14:creationId xmlns:p14="http://schemas.microsoft.com/office/powerpoint/2010/main" val="2253190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Text Box 5"/>
          <p:cNvSpPr txBox="1">
            <a:spLocks noChangeArrowheads="1"/>
          </p:cNvSpPr>
          <p:nvPr/>
        </p:nvSpPr>
        <p:spPr bwMode="auto">
          <a:xfrm>
            <a:off x="2057400" y="3041739"/>
            <a:ext cx="3076804" cy="1785104"/>
          </a:xfrm>
          <a:prstGeom prst="rect">
            <a:avLst/>
          </a:prstGeom>
          <a:noFill/>
          <a:ln w="9525">
            <a:noFill/>
            <a:miter lim="800000"/>
            <a:headEnd/>
            <a:tailEnd/>
          </a:ln>
        </p:spPr>
        <p:txBody>
          <a:bodyPr wrap="none">
            <a:spAutoFit/>
          </a:bodyPr>
          <a:lstStyle/>
          <a:p>
            <a:pPr marL="246564" indent="-246564">
              <a:spcAft>
                <a:spcPts val="871"/>
              </a:spcAft>
              <a:buFontTx/>
              <a:buAutoNum type="arabicPeriod"/>
            </a:pPr>
            <a:r>
              <a:rPr lang="en-US" sz="1600" dirty="0"/>
              <a:t>Hole Size</a:t>
            </a:r>
          </a:p>
          <a:p>
            <a:pPr marL="246564" indent="-246564">
              <a:spcAft>
                <a:spcPts val="871"/>
              </a:spcAft>
              <a:buFontTx/>
              <a:buAutoNum type="arabicPeriod"/>
            </a:pPr>
            <a:r>
              <a:rPr lang="en-US" sz="1600" dirty="0"/>
              <a:t>Hole Location/Edge Distance</a:t>
            </a:r>
          </a:p>
          <a:p>
            <a:pPr marL="246564" indent="-246564">
              <a:spcAft>
                <a:spcPts val="871"/>
              </a:spcAft>
              <a:buFontTx/>
              <a:buAutoNum type="arabicPeriod"/>
            </a:pPr>
            <a:r>
              <a:rPr lang="en-US" sz="1600" dirty="0"/>
              <a:t>Countersink/Fastener Flushness</a:t>
            </a:r>
          </a:p>
          <a:p>
            <a:pPr marL="246564" indent="-246564">
              <a:spcAft>
                <a:spcPts val="871"/>
              </a:spcAft>
              <a:buFontTx/>
              <a:buAutoNum type="arabicPeriod"/>
            </a:pPr>
            <a:r>
              <a:rPr lang="en-US" sz="1600" dirty="0"/>
              <a:t>Tool Marks</a:t>
            </a:r>
          </a:p>
          <a:p>
            <a:pPr marL="246564" indent="-246564">
              <a:spcAft>
                <a:spcPts val="871"/>
              </a:spcAft>
              <a:buFontTx/>
              <a:buAutoNum type="arabicPeriod"/>
            </a:pPr>
            <a:r>
              <a:rPr lang="en-US" sz="1600" dirty="0"/>
              <a:t>Hole Missing/Extra</a:t>
            </a:r>
          </a:p>
        </p:txBody>
      </p:sp>
      <p:sp>
        <p:nvSpPr>
          <p:cNvPr id="7172" name="Text Box 4"/>
          <p:cNvSpPr txBox="1">
            <a:spLocks noChangeArrowheads="1"/>
          </p:cNvSpPr>
          <p:nvPr/>
        </p:nvSpPr>
        <p:spPr bwMode="auto">
          <a:xfrm>
            <a:off x="1542709" y="2462045"/>
            <a:ext cx="6058582" cy="461665"/>
          </a:xfrm>
          <a:prstGeom prst="rect">
            <a:avLst/>
          </a:prstGeom>
          <a:noFill/>
          <a:ln w="9525">
            <a:noFill/>
            <a:miter lim="800000"/>
            <a:headEnd/>
            <a:tailEnd/>
          </a:ln>
        </p:spPr>
        <p:txBody>
          <a:bodyPr wrap="none">
            <a:spAutoFit/>
          </a:bodyPr>
          <a:lstStyle/>
          <a:p>
            <a:pPr>
              <a:buFontTx/>
              <a:buNone/>
            </a:pPr>
            <a:r>
              <a:rPr lang="en-US" sz="2400" b="1" dirty="0"/>
              <a:t>Manual Drill/Ream/Countersink Top 5 Defects</a:t>
            </a:r>
          </a:p>
        </p:txBody>
      </p:sp>
      <p:sp>
        <p:nvSpPr>
          <p:cNvPr id="7173" name="Text Box 6"/>
          <p:cNvSpPr txBox="1">
            <a:spLocks noChangeArrowheads="1"/>
          </p:cNvSpPr>
          <p:nvPr/>
        </p:nvSpPr>
        <p:spPr bwMode="auto">
          <a:xfrm>
            <a:off x="1850061" y="5257800"/>
            <a:ext cx="4499501" cy="1077218"/>
          </a:xfrm>
          <a:prstGeom prst="rect">
            <a:avLst/>
          </a:prstGeom>
          <a:solidFill>
            <a:srgbClr val="FFFFFF"/>
          </a:solidFill>
          <a:ln w="9525">
            <a:solidFill>
              <a:srgbClr val="000000"/>
            </a:solidFill>
            <a:miter lim="800000"/>
            <a:headEnd/>
            <a:tailEnd/>
          </a:ln>
        </p:spPr>
        <p:txBody>
          <a:bodyPr wrap="none">
            <a:spAutoFit/>
          </a:bodyPr>
          <a:lstStyle/>
          <a:p>
            <a:pPr algn="ctr">
              <a:buFontTx/>
              <a:buNone/>
            </a:pPr>
            <a:r>
              <a:rPr lang="en-US" sz="1600" dirty="0">
                <a:solidFill>
                  <a:srgbClr val="0A1726"/>
                </a:solidFill>
              </a:rPr>
              <a:t>#1, #2 and #3 make up nearly a third of all defects!</a:t>
            </a:r>
          </a:p>
          <a:p>
            <a:pPr algn="ctr">
              <a:buFontTx/>
              <a:buNone/>
            </a:pPr>
            <a:r>
              <a:rPr lang="en-US" sz="1600" dirty="0">
                <a:solidFill>
                  <a:srgbClr val="0A1726"/>
                </a:solidFill>
              </a:rPr>
              <a:t> </a:t>
            </a:r>
          </a:p>
          <a:p>
            <a:pPr algn="ctr">
              <a:buFontTx/>
              <a:buNone/>
            </a:pPr>
            <a:r>
              <a:rPr lang="en-US" sz="1600" dirty="0">
                <a:solidFill>
                  <a:srgbClr val="0A1726"/>
                </a:solidFill>
              </a:rPr>
              <a:t>#1 and #2 alone make up approximately 25% of the </a:t>
            </a:r>
          </a:p>
          <a:p>
            <a:pPr algn="ctr">
              <a:buFontTx/>
              <a:buNone/>
            </a:pPr>
            <a:r>
              <a:rPr lang="en-US" sz="1600" dirty="0">
                <a:solidFill>
                  <a:srgbClr val="0A1726"/>
                </a:solidFill>
              </a:rPr>
              <a:t>overall nonconformance costs!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
        <p:nvSpPr>
          <p:cNvPr id="8" name="TextBox 7"/>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Common Sheetmetal </a:t>
            </a:r>
          </a:p>
          <a:p>
            <a:pPr algn="ctr"/>
            <a:r>
              <a:rPr lang="en-US" sz="3600" b="1" dirty="0">
                <a:latin typeface="Comic Sans MS" panose="030F0702030302020204" pitchFamily="66" charset="0"/>
                <a:ea typeface="BatangChe" panose="02030609000101010101" pitchFamily="49" charset="-127"/>
              </a:rPr>
              <a:t>Defects</a:t>
            </a:r>
          </a:p>
        </p:txBody>
      </p:sp>
    </p:spTree>
    <p:extLst>
      <p:ext uri="{BB962C8B-B14F-4D97-AF65-F5344CB8AC3E}">
        <p14:creationId xmlns:p14="http://schemas.microsoft.com/office/powerpoint/2010/main" val="408141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290155"/>
            <a:ext cx="9144000" cy="646331"/>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OO-ALC Training</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
        <p:nvSpPr>
          <p:cNvPr id="7" name="TextBox 6"/>
          <p:cNvSpPr txBox="1"/>
          <p:nvPr/>
        </p:nvSpPr>
        <p:spPr>
          <a:xfrm>
            <a:off x="3657600" y="4986895"/>
            <a:ext cx="5715000" cy="400110"/>
          </a:xfrm>
          <a:prstGeom prst="rect">
            <a:avLst/>
          </a:prstGeom>
          <a:noFill/>
        </p:spPr>
        <p:txBody>
          <a:bodyPr wrap="square" rtlCol="0">
            <a:spAutoFit/>
          </a:bodyPr>
          <a:lstStyle/>
          <a:p>
            <a:r>
              <a:rPr lang="en-US" sz="2000" b="1" dirty="0">
                <a:latin typeface="Comic Sans MS" panose="030F0702030302020204" pitchFamily="66" charset="0"/>
              </a:rPr>
              <a:t>Adam Hinrichs adam.hinrichs.1@us.af.mil</a:t>
            </a:r>
          </a:p>
        </p:txBody>
      </p:sp>
      <p:pic>
        <p:nvPicPr>
          <p:cNvPr id="2" name="28 Track 28">
            <a:hlinkClick r:id="" action="ppaction://media"/>
            <a:extLst>
              <a:ext uri="{FF2B5EF4-FFF2-40B4-BE49-F238E27FC236}">
                <a16:creationId xmlns:a16="http://schemas.microsoft.com/office/drawing/2014/main" id="{12360D91-F768-3D38-2C6B-5F0D3451A5ED}"/>
              </a:ext>
            </a:extLst>
          </p:cNvPr>
          <p:cNvPicPr>
            <a:picLocks noChangeAspect="1"/>
          </p:cNvPicPr>
          <p:nvPr>
            <a:audioFile r:link="rId1"/>
            <p:extLst>
              <p:ext uri="{DAA4B4D4-6D71-4841-9C94-3DE7FCFB9230}">
                <p14:media xmlns:p14="http://schemas.microsoft.com/office/powerpoint/2010/main" r:embed="rId2">
                  <p14:trim st="500" end="4862"/>
                </p14:media>
              </p:ext>
            </p:extLst>
          </p:nvPr>
        </p:nvPicPr>
        <p:blipFill>
          <a:blip r:embed="rId6"/>
          <a:stretch>
            <a:fillRect/>
          </a:stretch>
        </p:blipFill>
        <p:spPr>
          <a:xfrm>
            <a:off x="228600" y="5937913"/>
            <a:ext cx="609600" cy="609600"/>
          </a:xfrm>
          <a:prstGeom prst="rect">
            <a:avLst/>
          </a:prstGeom>
        </p:spPr>
      </p:pic>
      <p:sp>
        <p:nvSpPr>
          <p:cNvPr id="3" name="TextBox 2">
            <a:extLst>
              <a:ext uri="{FF2B5EF4-FFF2-40B4-BE49-F238E27FC236}">
                <a16:creationId xmlns:a16="http://schemas.microsoft.com/office/drawing/2014/main" id="{E50E67DE-184D-A8AC-8720-16BDD77A1983}"/>
              </a:ext>
            </a:extLst>
          </p:cNvPr>
          <p:cNvSpPr txBox="1"/>
          <p:nvPr/>
        </p:nvSpPr>
        <p:spPr>
          <a:xfrm>
            <a:off x="4184176" y="4572000"/>
            <a:ext cx="4953000" cy="400110"/>
          </a:xfrm>
          <a:prstGeom prst="rect">
            <a:avLst/>
          </a:prstGeom>
          <a:noFill/>
        </p:spPr>
        <p:txBody>
          <a:bodyPr wrap="square" rtlCol="0">
            <a:spAutoFit/>
          </a:bodyPr>
          <a:lstStyle/>
          <a:p>
            <a:r>
              <a:rPr lang="en-US" sz="2000" b="1" dirty="0">
                <a:latin typeface="Comic Sans MS" panose="030F0702030302020204" pitchFamily="66" charset="0"/>
              </a:rPr>
              <a:t>Brett Wiggill brett.wiggill@us.af.mil</a:t>
            </a:r>
          </a:p>
        </p:txBody>
      </p:sp>
    </p:spTree>
    <p:extLst>
      <p:ext uri="{BB962C8B-B14F-4D97-AF65-F5344CB8AC3E}">
        <p14:creationId xmlns:p14="http://schemas.microsoft.com/office/powerpoint/2010/main" val="36320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300" fill="hold"/>
                                        <p:tgtEl>
                                          <p:spTgt spid="2"/>
                                        </p:tgtEl>
                                      </p:cBhvr>
                                    </p:cmd>
                                  </p:childTnLst>
                                </p:cTn>
                              </p:par>
                              <p:par>
                                <p:cTn id="7" presetID="42"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anim calcmode="lin" valueType="num">
                                      <p:cBhvr>
                                        <p:cTn id="10" dur="500" fill="hold"/>
                                        <p:tgtEl>
                                          <p:spTgt spid="7"/>
                                        </p:tgtEl>
                                        <p:attrNameLst>
                                          <p:attrName>ppt_x</p:attrName>
                                        </p:attrNameLst>
                                      </p:cBhvr>
                                      <p:tavLst>
                                        <p:tav tm="0">
                                          <p:val>
                                            <p:strVal val="#ppt_x"/>
                                          </p:val>
                                        </p:tav>
                                        <p:tav tm="100000">
                                          <p:val>
                                            <p:strVal val="#ppt_x"/>
                                          </p:val>
                                        </p:tav>
                                      </p:tavLst>
                                    </p:anim>
                                    <p:anim calcmode="lin" valueType="num">
                                      <p:cBhvr>
                                        <p:cTn id="11" dur="5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Taper-</a:t>
            </a:r>
            <a:r>
              <a:rPr lang="en-US" sz="3600" b="1" dirty="0" err="1">
                <a:latin typeface="Comic Sans MS" panose="030F0702030302020204" pitchFamily="66" charset="0"/>
                <a:ea typeface="BatangChe" panose="02030609000101010101" pitchFamily="49" charset="-127"/>
              </a:rPr>
              <a:t>Lok</a:t>
            </a:r>
            <a:r>
              <a:rPr lang="en-US" sz="3600" b="1" dirty="0">
                <a:latin typeface="Comic Sans MS" panose="030F0702030302020204" pitchFamily="66" charset="0"/>
                <a:ea typeface="BatangChe" panose="02030609000101010101" pitchFamily="49" charset="-127"/>
              </a:rPr>
              <a:t> Fasteners </a:t>
            </a:r>
          </a:p>
          <a:p>
            <a:pPr algn="ctr"/>
            <a:r>
              <a:rPr lang="en-US" sz="3600" b="1" dirty="0">
                <a:latin typeface="Comic Sans MS" panose="030F0702030302020204" pitchFamily="66" charset="0"/>
                <a:ea typeface="BatangChe" panose="02030609000101010101" pitchFamily="49" charset="-127"/>
              </a:rPr>
              <a:t>Training</a:t>
            </a:r>
          </a:p>
        </p:txBody>
      </p:sp>
      <p:sp>
        <p:nvSpPr>
          <p:cNvPr id="5" name="Content Placeholder 2"/>
          <p:cNvSpPr txBox="1">
            <a:spLocks/>
          </p:cNvSpPr>
          <p:nvPr/>
        </p:nvSpPr>
        <p:spPr>
          <a:xfrm>
            <a:off x="457200" y="1951037"/>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914400" lvl="1" indent="-457200" algn="l">
              <a:buBlip>
                <a:blip r:embed="rId3"/>
              </a:buBlip>
            </a:pPr>
            <a:r>
              <a:rPr lang="en-US" b="1" dirty="0">
                <a:solidFill>
                  <a:schemeClr val="tx1"/>
                </a:solidFill>
              </a:rPr>
              <a:t>Fastener Identification and Tool Selection</a:t>
            </a:r>
          </a:p>
          <a:p>
            <a:pPr marL="914400" lvl="1" indent="-457200" algn="l">
              <a:buBlip>
                <a:blip r:embed="rId3"/>
              </a:buBlip>
            </a:pPr>
            <a:r>
              <a:rPr lang="en-US" b="1" dirty="0">
                <a:solidFill>
                  <a:schemeClr val="tx1"/>
                </a:solidFill>
              </a:rPr>
              <a:t>Fastener removal and installation</a:t>
            </a:r>
          </a:p>
        </p:txBody>
      </p:sp>
      <p:sp>
        <p:nvSpPr>
          <p:cNvPr id="6" name="Title 1"/>
          <p:cNvSpPr txBox="1">
            <a:spLocks/>
          </p:cNvSpPr>
          <p:nvPr/>
        </p:nvSpPr>
        <p:spPr>
          <a:xfrm>
            <a:off x="465387" y="1200329"/>
            <a:ext cx="8229600" cy="8382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t>Topics Covered in </a:t>
            </a:r>
            <a:r>
              <a:rPr lang="en-US" sz="3800" b="1" dirty="0">
                <a:ea typeface="BatangChe" panose="02030609000101010101" pitchFamily="49" charset="-127"/>
              </a:rPr>
              <a:t>Taper-</a:t>
            </a:r>
            <a:r>
              <a:rPr lang="en-US" sz="3800" b="1" dirty="0" err="1">
                <a:ea typeface="BatangChe" panose="02030609000101010101" pitchFamily="49" charset="-127"/>
              </a:rPr>
              <a:t>Lok</a:t>
            </a:r>
            <a:r>
              <a:rPr lang="en-US" sz="3800" b="1" dirty="0">
                <a:ea typeface="BatangChe" panose="02030609000101010101" pitchFamily="49" charset="-127"/>
              </a:rPr>
              <a:t> Fasteners Training</a:t>
            </a:r>
          </a:p>
        </p:txBody>
      </p:sp>
      <p:pic>
        <p:nvPicPr>
          <p:cNvPr id="1026" name="Picture 2" descr="Y:\Courseware\MHPMAS0000200SU_Taper-Lok_Jan 12\Presentation\Graphics\figure3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048000"/>
            <a:ext cx="3276600" cy="3630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5133" y="3438446"/>
            <a:ext cx="4062458" cy="258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37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Repair Fasteners </a:t>
            </a:r>
          </a:p>
          <a:p>
            <a:pPr algn="ctr"/>
            <a:r>
              <a:rPr lang="en-US" sz="3600" b="1" dirty="0">
                <a:latin typeface="Comic Sans MS" panose="030F0702030302020204" pitchFamily="66" charset="0"/>
                <a:ea typeface="BatangChe" panose="02030609000101010101" pitchFamily="49" charset="-127"/>
              </a:rPr>
              <a:t>for Composites </a:t>
            </a:r>
          </a:p>
        </p:txBody>
      </p:sp>
      <p:sp>
        <p:nvSpPr>
          <p:cNvPr id="5" name="Content Placeholder 2"/>
          <p:cNvSpPr txBox="1">
            <a:spLocks/>
          </p:cNvSpPr>
          <p:nvPr/>
        </p:nvSpPr>
        <p:spPr>
          <a:xfrm>
            <a:off x="457200" y="1951037"/>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914400" lvl="1" indent="-457200" algn="l">
              <a:buBlip>
                <a:blip r:embed="rId3"/>
              </a:buBlip>
            </a:pPr>
            <a:r>
              <a:rPr lang="en-US" b="1" dirty="0">
                <a:solidFill>
                  <a:schemeClr val="tx1"/>
                </a:solidFill>
              </a:rPr>
              <a:t>Safety</a:t>
            </a:r>
          </a:p>
          <a:p>
            <a:pPr marL="914400" lvl="1" indent="-457200" algn="l">
              <a:buBlip>
                <a:blip r:embed="rId3"/>
              </a:buBlip>
            </a:pPr>
            <a:r>
              <a:rPr lang="en-US" b="1" dirty="0">
                <a:solidFill>
                  <a:schemeClr val="tx1"/>
                </a:solidFill>
              </a:rPr>
              <a:t>Technical Instructions</a:t>
            </a:r>
          </a:p>
          <a:p>
            <a:pPr marL="914400" lvl="1" indent="-457200" algn="l">
              <a:buBlip>
                <a:blip r:embed="rId3"/>
              </a:buBlip>
            </a:pPr>
            <a:r>
              <a:rPr lang="en-US" b="1" dirty="0">
                <a:solidFill>
                  <a:schemeClr val="tx1"/>
                </a:solidFill>
              </a:rPr>
              <a:t>Aircraft Materials</a:t>
            </a:r>
          </a:p>
          <a:p>
            <a:pPr marL="914400" lvl="1" indent="-457200" algn="l">
              <a:buBlip>
                <a:blip r:embed="rId3"/>
              </a:buBlip>
            </a:pPr>
            <a:r>
              <a:rPr lang="en-US" b="1" dirty="0">
                <a:solidFill>
                  <a:schemeClr val="tx1"/>
                </a:solidFill>
              </a:rPr>
              <a:t>Blueprints</a:t>
            </a:r>
          </a:p>
          <a:p>
            <a:pPr marL="914400" lvl="1" indent="-457200" algn="l">
              <a:buBlip>
                <a:blip r:embed="rId3"/>
              </a:buBlip>
            </a:pPr>
            <a:r>
              <a:rPr lang="en-US" b="1" dirty="0">
                <a:solidFill>
                  <a:schemeClr val="tx1"/>
                </a:solidFill>
              </a:rPr>
              <a:t>Shop Math</a:t>
            </a:r>
          </a:p>
          <a:p>
            <a:pPr marL="914400" lvl="1" indent="-457200" algn="l">
              <a:buBlip>
                <a:blip r:embed="rId3"/>
              </a:buBlip>
            </a:pPr>
            <a:r>
              <a:rPr lang="en-US" b="1" dirty="0">
                <a:solidFill>
                  <a:schemeClr val="tx1"/>
                </a:solidFill>
              </a:rPr>
              <a:t>Fastener Layout</a:t>
            </a:r>
          </a:p>
          <a:p>
            <a:pPr marL="914400" lvl="1" indent="-457200" algn="l">
              <a:buBlip>
                <a:blip r:embed="rId3"/>
              </a:buBlip>
            </a:pPr>
            <a:r>
              <a:rPr lang="en-US" b="1" dirty="0">
                <a:solidFill>
                  <a:schemeClr val="tx1"/>
                </a:solidFill>
              </a:rPr>
              <a:t>Drill and Countersink</a:t>
            </a:r>
          </a:p>
          <a:p>
            <a:pPr marL="914400" lvl="1" indent="-457200" algn="l">
              <a:buBlip>
                <a:blip r:embed="rId3"/>
              </a:buBlip>
            </a:pPr>
            <a:r>
              <a:rPr lang="en-US" b="1" dirty="0">
                <a:solidFill>
                  <a:schemeClr val="tx1"/>
                </a:solidFill>
              </a:rPr>
              <a:t>Practical Application Projects</a:t>
            </a:r>
          </a:p>
        </p:txBody>
      </p:sp>
      <p:sp>
        <p:nvSpPr>
          <p:cNvPr id="6" name="Title 1"/>
          <p:cNvSpPr txBox="1">
            <a:spLocks/>
          </p:cNvSpPr>
          <p:nvPr/>
        </p:nvSpPr>
        <p:spPr>
          <a:xfrm>
            <a:off x="465387" y="1200329"/>
            <a:ext cx="8229600" cy="8382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Fasteners for Composites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951037"/>
            <a:ext cx="2685559" cy="4457342"/>
          </a:xfrm>
          <a:prstGeom prst="rect">
            <a:avLst/>
          </a:prstGeom>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5">
                                            <p:txEl>
                                              <p:pRg st="0" end="0"/>
                                            </p:txEl>
                                          </p:spTgt>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
                                            <p:txEl>
                                              <p:pRg st="1" end="1"/>
                                            </p:txEl>
                                          </p:spTgt>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5">
                                            <p:txEl>
                                              <p:pRg st="2" end="2"/>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p:cTn id="3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5">
                                            <p:txEl>
                                              <p:pRg st="3" end="3"/>
                                            </p:txEl>
                                          </p:spTgt>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5">
                                            <p:txEl>
                                              <p:pRg st="4" end="4"/>
                                            </p:txEl>
                                          </p:spTgt>
                                        </p:tgtEl>
                                      </p:cBhvr>
                                    </p:animEffect>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p:cTn id="48"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5">
                                            <p:txEl>
                                              <p:pRg st="5" end="5"/>
                                            </p:txEl>
                                          </p:spTgt>
                                        </p:tgtEl>
                                      </p:cBhvr>
                                    </p:animEffect>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p:cTn id="54"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5">
                                            <p:txEl>
                                              <p:pRg st="6" end="6"/>
                                            </p:txEl>
                                          </p:spTgt>
                                        </p:tgtEl>
                                      </p:cBhvr>
                                    </p:animEffect>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 calcmode="lin" valueType="num">
                                      <p:cBhvr>
                                        <p:cTn id="60"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61"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6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Repair Fasteners </a:t>
            </a:r>
          </a:p>
          <a:p>
            <a:pPr algn="ctr"/>
            <a:r>
              <a:rPr lang="en-US" sz="3600" b="1" dirty="0">
                <a:latin typeface="Comic Sans MS" panose="030F0702030302020204" pitchFamily="66" charset="0"/>
                <a:ea typeface="BatangChe" panose="02030609000101010101" pitchFamily="49" charset="-127"/>
              </a:rPr>
              <a:t>for Composites </a:t>
            </a:r>
          </a:p>
        </p:txBody>
      </p:sp>
      <p:pic>
        <p:nvPicPr>
          <p:cNvPr id="5" name="Picture 2" descr="N:\CTR - Woodbury\CTO_Projects In Work\3181 Structural Repair for Composites_Jan 2010\Presentation\images\Bldg_245\huck\huckcrnr.jpg"/>
          <p:cNvPicPr>
            <a:picLocks noChangeAspect="1" noChangeArrowheads="1"/>
          </p:cNvPicPr>
          <p:nvPr/>
        </p:nvPicPr>
        <p:blipFill>
          <a:blip r:embed="rId4" cstate="print"/>
          <a:srcRect t="24118" b="27283"/>
          <a:stretch>
            <a:fillRect/>
          </a:stretch>
        </p:blipFill>
        <p:spPr bwMode="auto">
          <a:xfrm>
            <a:off x="4800600" y="1810495"/>
            <a:ext cx="4320057" cy="1353158"/>
          </a:xfrm>
          <a:prstGeom prst="rect">
            <a:avLst/>
          </a:prstGeom>
          <a:noFill/>
        </p:spPr>
      </p:pic>
      <p:sp>
        <p:nvSpPr>
          <p:cNvPr id="2" name="TextBox 1"/>
          <p:cNvSpPr txBox="1"/>
          <p:nvPr/>
        </p:nvSpPr>
        <p:spPr>
          <a:xfrm>
            <a:off x="5369618" y="3357322"/>
            <a:ext cx="2707581" cy="369332"/>
          </a:xfrm>
          <a:prstGeom prst="rect">
            <a:avLst/>
          </a:prstGeom>
          <a:noFill/>
        </p:spPr>
        <p:txBody>
          <a:bodyPr wrap="square" rtlCol="0">
            <a:spAutoFit/>
          </a:bodyPr>
          <a:lstStyle/>
          <a:p>
            <a:pPr algn="ctr"/>
            <a:r>
              <a:rPr lang="en-US" b="1" dirty="0"/>
              <a:t>MS Blind Bolts Fasteners</a:t>
            </a:r>
          </a:p>
        </p:txBody>
      </p:sp>
      <p:pic>
        <p:nvPicPr>
          <p:cNvPr id="6" name="Picture 5" descr="cherrymax cropped.jpg"/>
          <p:cNvPicPr>
            <a:picLocks noChangeAspect="1"/>
          </p:cNvPicPr>
          <p:nvPr/>
        </p:nvPicPr>
        <p:blipFill>
          <a:blip r:embed="rId5" cstate="print"/>
          <a:stretch>
            <a:fillRect/>
          </a:stretch>
        </p:blipFill>
        <p:spPr>
          <a:xfrm>
            <a:off x="228600" y="1931240"/>
            <a:ext cx="2971800" cy="1264319"/>
          </a:xfrm>
          <a:prstGeom prst="rect">
            <a:avLst/>
          </a:prstGeom>
        </p:spPr>
      </p:pic>
      <p:sp>
        <p:nvSpPr>
          <p:cNvPr id="7" name="TextBox 6"/>
          <p:cNvSpPr txBox="1"/>
          <p:nvPr/>
        </p:nvSpPr>
        <p:spPr>
          <a:xfrm>
            <a:off x="609600" y="3541988"/>
            <a:ext cx="2438400" cy="369332"/>
          </a:xfrm>
          <a:prstGeom prst="rect">
            <a:avLst/>
          </a:prstGeom>
          <a:noFill/>
        </p:spPr>
        <p:txBody>
          <a:bodyPr wrap="square" rtlCol="0">
            <a:spAutoFit/>
          </a:bodyPr>
          <a:lstStyle/>
          <a:p>
            <a:r>
              <a:rPr lang="en-US" b="1" dirty="0" err="1"/>
              <a:t>Cherrymax</a:t>
            </a:r>
            <a:r>
              <a:rPr lang="en-US" b="1" dirty="0"/>
              <a:t> Fasteners</a:t>
            </a:r>
          </a:p>
        </p:txBody>
      </p:sp>
      <p:pic>
        <p:nvPicPr>
          <p:cNvPr id="8" name="Picture 1" descr="N:\CTR - Woodbury\CTO_Projects In Work\3181 Structural Repair for Composites_Jan 2010\Presentation\images\Bldg_245\jo_visu_composi\jo_composi.jpg"/>
          <p:cNvPicPr>
            <a:picLocks noChangeAspect="1" noChangeArrowheads="1"/>
          </p:cNvPicPr>
          <p:nvPr/>
        </p:nvPicPr>
        <p:blipFill>
          <a:blip r:embed="rId6" cstate="print"/>
          <a:srcRect/>
          <a:stretch>
            <a:fillRect/>
          </a:stretch>
        </p:blipFill>
        <p:spPr bwMode="auto">
          <a:xfrm>
            <a:off x="336395" y="4184938"/>
            <a:ext cx="2635405" cy="2203492"/>
          </a:xfrm>
          <a:prstGeom prst="rect">
            <a:avLst/>
          </a:prstGeom>
          <a:noFill/>
        </p:spPr>
      </p:pic>
      <p:sp>
        <p:nvSpPr>
          <p:cNvPr id="9" name="TextBox 8"/>
          <p:cNvSpPr txBox="1"/>
          <p:nvPr/>
        </p:nvSpPr>
        <p:spPr>
          <a:xfrm>
            <a:off x="381000" y="6325386"/>
            <a:ext cx="3399263" cy="369332"/>
          </a:xfrm>
          <a:prstGeom prst="rect">
            <a:avLst/>
          </a:prstGeom>
          <a:noFill/>
        </p:spPr>
        <p:txBody>
          <a:bodyPr wrap="square" rtlCol="0">
            <a:spAutoFit/>
          </a:bodyPr>
          <a:lstStyle/>
          <a:p>
            <a:r>
              <a:rPr lang="en-US" b="1" dirty="0" err="1"/>
              <a:t>Visu-Lok</a:t>
            </a:r>
            <a:r>
              <a:rPr lang="en-US" b="1" dirty="0"/>
              <a:t> / </a:t>
            </a:r>
            <a:r>
              <a:rPr lang="en-US" b="1" dirty="0" err="1"/>
              <a:t>Composi-Lok</a:t>
            </a:r>
            <a:r>
              <a:rPr lang="en-US" b="1" dirty="0"/>
              <a:t> / Jo-Bolt</a:t>
            </a:r>
          </a:p>
        </p:txBody>
      </p:sp>
      <p:sp>
        <p:nvSpPr>
          <p:cNvPr id="11" name="TextBox 10"/>
          <p:cNvSpPr txBox="1"/>
          <p:nvPr/>
        </p:nvSpPr>
        <p:spPr>
          <a:xfrm>
            <a:off x="5715000" y="6152699"/>
            <a:ext cx="3200400" cy="369332"/>
          </a:xfrm>
          <a:prstGeom prst="rect">
            <a:avLst/>
          </a:prstGeom>
          <a:noFill/>
        </p:spPr>
        <p:txBody>
          <a:bodyPr wrap="square" rtlCol="0">
            <a:spAutoFit/>
          </a:bodyPr>
          <a:lstStyle/>
          <a:p>
            <a:r>
              <a:rPr lang="en-US" b="1" dirty="0"/>
              <a:t>Hi-</a:t>
            </a:r>
            <a:r>
              <a:rPr lang="en-US" b="1" dirty="0" err="1"/>
              <a:t>Lok</a:t>
            </a:r>
            <a:r>
              <a:rPr lang="en-US" b="1" dirty="0"/>
              <a:t> / Eddie Bolt Fasteners</a:t>
            </a:r>
          </a:p>
        </p:txBody>
      </p:sp>
      <p:pic>
        <p:nvPicPr>
          <p:cNvPr id="12" name="Picture 3" descr="N:\CTR - Woodbury\CTO_Projects In Work\3181 Structural Repair for Composites_Jan 2010\Presentation\images\Bldg_245\Eddie_Bolt\IMG_3113.JPG"/>
          <p:cNvPicPr>
            <a:picLocks noChangeAspect="1" noChangeArrowheads="1"/>
          </p:cNvPicPr>
          <p:nvPr/>
        </p:nvPicPr>
        <p:blipFill>
          <a:blip r:embed="rId7" cstate="print"/>
          <a:srcRect l="44444" t="38928" r="44705" b="30082"/>
          <a:stretch>
            <a:fillRect/>
          </a:stretch>
        </p:blipFill>
        <p:spPr bwMode="auto">
          <a:xfrm>
            <a:off x="7924800" y="4228423"/>
            <a:ext cx="738539" cy="1406179"/>
          </a:xfrm>
          <a:prstGeom prst="rect">
            <a:avLst/>
          </a:prstGeom>
          <a:ln>
            <a:noFill/>
          </a:ln>
          <a:effectLst/>
        </p:spPr>
      </p:pic>
      <p:pic>
        <p:nvPicPr>
          <p:cNvPr id="13" name="Picture 12" descr="hi-lok cropped.jpg"/>
          <p:cNvPicPr>
            <a:picLocks noChangeAspect="1"/>
          </p:cNvPicPr>
          <p:nvPr/>
        </p:nvPicPr>
        <p:blipFill>
          <a:blip r:embed="rId8" cstate="print"/>
          <a:stretch>
            <a:fillRect/>
          </a:stretch>
        </p:blipFill>
        <p:spPr>
          <a:xfrm>
            <a:off x="5307688" y="4343400"/>
            <a:ext cx="2178167" cy="1647536"/>
          </a:xfrm>
          <a:prstGeom prst="rect">
            <a:avLst/>
          </a:prstGeom>
        </p:spPr>
      </p:pic>
      <p:pic>
        <p:nvPicPr>
          <p:cNvPr id="14" name="Picture 3" descr="N:\CTR - Woodbury\CTO_Projects In Work\3181 Structural Repair for Composites_Jan 2010\Presentation\images\Bldg_245\Eddie_Bolt\IMG_3113.JPG"/>
          <p:cNvPicPr>
            <a:picLocks noChangeAspect="1" noChangeArrowheads="1"/>
          </p:cNvPicPr>
          <p:nvPr/>
        </p:nvPicPr>
        <p:blipFill>
          <a:blip r:embed="rId7" cstate="print"/>
          <a:srcRect l="44444" t="38928" r="44705" b="30082"/>
          <a:stretch>
            <a:fillRect/>
          </a:stretch>
        </p:blipFill>
        <p:spPr bwMode="auto">
          <a:xfrm>
            <a:off x="7696200" y="3845422"/>
            <a:ext cx="1166044" cy="2305565"/>
          </a:xfrm>
          <a:prstGeom prst="rect">
            <a:avLst/>
          </a:prstGeom>
          <a:noFill/>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31667" t="12360" r="11667" b="3577"/>
          <a:stretch/>
        </p:blipFill>
        <p:spPr>
          <a:xfrm>
            <a:off x="2819400" y="3081208"/>
            <a:ext cx="2585824" cy="2547797"/>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3097888" y="5737748"/>
            <a:ext cx="2209800" cy="369332"/>
          </a:xfrm>
          <a:prstGeom prst="rect">
            <a:avLst/>
          </a:prstGeom>
          <a:noFill/>
        </p:spPr>
        <p:txBody>
          <a:bodyPr wrap="square" rtlCol="0">
            <a:spAutoFit/>
          </a:bodyPr>
          <a:lstStyle/>
          <a:p>
            <a:pPr algn="ctr"/>
            <a:r>
              <a:rPr lang="en-US" b="1" dirty="0"/>
              <a:t>Nut plates</a:t>
            </a:r>
          </a:p>
        </p:txBody>
      </p:sp>
    </p:spTree>
    <p:extLst>
      <p:ext uri="{BB962C8B-B14F-4D97-AF65-F5344CB8AC3E}">
        <p14:creationId xmlns:p14="http://schemas.microsoft.com/office/powerpoint/2010/main" val="2493947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Repair Fasteners </a:t>
            </a:r>
          </a:p>
          <a:p>
            <a:pPr algn="ctr"/>
            <a:r>
              <a:rPr lang="en-US" sz="3600" b="1" dirty="0">
                <a:latin typeface="Comic Sans MS" panose="030F0702030302020204" pitchFamily="66" charset="0"/>
                <a:ea typeface="BatangChe" panose="02030609000101010101" pitchFamily="49" charset="-127"/>
              </a:rPr>
              <a:t>for Composites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563" t="10845" r="16434"/>
          <a:stretch/>
        </p:blipFill>
        <p:spPr>
          <a:xfrm>
            <a:off x="304800" y="4497763"/>
            <a:ext cx="2562192" cy="199620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4847" y="1167384"/>
            <a:ext cx="3920553" cy="29474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2321" y="4235992"/>
            <a:ext cx="1601249" cy="240187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509" t="7808" r="22596" b="14872"/>
          <a:stretch/>
        </p:blipFill>
        <p:spPr>
          <a:xfrm>
            <a:off x="3613746" y="4497762"/>
            <a:ext cx="2710854" cy="199620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5000" t="2447" r="30000"/>
          <a:stretch/>
        </p:blipFill>
        <p:spPr>
          <a:xfrm>
            <a:off x="287215" y="1241708"/>
            <a:ext cx="2151185" cy="309877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43334" t="6084" r="14167"/>
          <a:stretch/>
        </p:blipFill>
        <p:spPr>
          <a:xfrm>
            <a:off x="2758788" y="1323926"/>
            <a:ext cx="2057400" cy="3019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Intro Aircraft </a:t>
            </a:r>
          </a:p>
          <a:p>
            <a:pPr algn="ctr"/>
            <a:r>
              <a:rPr lang="en-US" sz="3600" b="1" dirty="0">
                <a:latin typeface="Comic Sans MS" panose="030F0702030302020204" pitchFamily="66" charset="0"/>
                <a:ea typeface="BatangChe" panose="02030609000101010101" pitchFamily="49" charset="-127"/>
              </a:rPr>
              <a:t>Structural Repair</a:t>
            </a:r>
          </a:p>
        </p:txBody>
      </p:sp>
      <p:sp>
        <p:nvSpPr>
          <p:cNvPr id="2" name="Rectangle 1"/>
          <p:cNvSpPr/>
          <p:nvPr/>
        </p:nvSpPr>
        <p:spPr>
          <a:xfrm>
            <a:off x="381000" y="2234148"/>
            <a:ext cx="4343400" cy="3785652"/>
          </a:xfrm>
          <a:prstGeom prst="rect">
            <a:avLst/>
          </a:prstGeom>
        </p:spPr>
        <p:txBody>
          <a:bodyPr wrap="square">
            <a:spAutoFit/>
          </a:bodyPr>
          <a:lstStyle/>
          <a:p>
            <a:pPr marL="342900" indent="-342900" fontAlgn="base">
              <a:spcBef>
                <a:spcPct val="0"/>
              </a:spcBef>
              <a:spcAft>
                <a:spcPct val="0"/>
              </a:spcAft>
              <a:buBlip>
                <a:blip r:embed="rId3"/>
              </a:buBlip>
            </a:pPr>
            <a:r>
              <a:rPr lang="en-US" sz="2000" b="1" dirty="0"/>
              <a:t>Shop Safety</a:t>
            </a:r>
          </a:p>
          <a:p>
            <a:pPr marL="342900" indent="-342900" fontAlgn="base">
              <a:spcBef>
                <a:spcPct val="0"/>
              </a:spcBef>
              <a:spcAft>
                <a:spcPct val="0"/>
              </a:spcAft>
              <a:buBlip>
                <a:blip r:embed="rId3"/>
              </a:buBlip>
            </a:pPr>
            <a:r>
              <a:rPr lang="en-US" sz="2000" b="1" dirty="0"/>
              <a:t>Aircraft Terminology</a:t>
            </a:r>
          </a:p>
          <a:p>
            <a:pPr marL="342900" indent="-342900" fontAlgn="base">
              <a:spcBef>
                <a:spcPct val="0"/>
              </a:spcBef>
              <a:spcAft>
                <a:spcPct val="0"/>
              </a:spcAft>
              <a:buBlip>
                <a:blip r:embed="rId3"/>
              </a:buBlip>
            </a:pPr>
            <a:r>
              <a:rPr lang="en-US" sz="2000" b="1" dirty="0"/>
              <a:t>Tech Orders</a:t>
            </a:r>
          </a:p>
          <a:p>
            <a:pPr marL="342900" indent="-342900" fontAlgn="base">
              <a:spcBef>
                <a:spcPct val="0"/>
              </a:spcBef>
              <a:spcAft>
                <a:spcPct val="0"/>
              </a:spcAft>
              <a:buBlip>
                <a:blip r:embed="rId3"/>
              </a:buBlip>
            </a:pPr>
            <a:r>
              <a:rPr lang="en-US" sz="2000" b="1" dirty="0"/>
              <a:t>Metal Properties and Corrosion</a:t>
            </a:r>
          </a:p>
          <a:p>
            <a:pPr marL="342900" indent="-342900" fontAlgn="base">
              <a:spcBef>
                <a:spcPct val="0"/>
              </a:spcBef>
              <a:spcAft>
                <a:spcPct val="0"/>
              </a:spcAft>
              <a:buBlip>
                <a:blip r:embed="rId3"/>
              </a:buBlip>
            </a:pPr>
            <a:r>
              <a:rPr lang="en-US" sz="2000" b="1" dirty="0"/>
              <a:t>Sheet Metal Tools</a:t>
            </a:r>
          </a:p>
          <a:p>
            <a:pPr marL="342900" indent="-342900" fontAlgn="base">
              <a:spcBef>
                <a:spcPct val="0"/>
              </a:spcBef>
              <a:spcAft>
                <a:spcPct val="0"/>
              </a:spcAft>
              <a:buBlip>
                <a:blip r:embed="rId3"/>
              </a:buBlip>
            </a:pPr>
            <a:r>
              <a:rPr lang="en-US" sz="2000" b="1" dirty="0"/>
              <a:t>Sheet Metal Fasteners and Layout</a:t>
            </a:r>
          </a:p>
          <a:p>
            <a:pPr marL="342900" indent="-342900" fontAlgn="base">
              <a:spcBef>
                <a:spcPct val="0"/>
              </a:spcBef>
              <a:spcAft>
                <a:spcPct val="0"/>
              </a:spcAft>
              <a:buBlip>
                <a:blip r:embed="rId3"/>
              </a:buBlip>
            </a:pPr>
            <a:r>
              <a:rPr lang="en-US" sz="2000" b="1" dirty="0"/>
              <a:t>Shop Math</a:t>
            </a:r>
          </a:p>
          <a:p>
            <a:pPr marL="342900" indent="-342900" fontAlgn="base">
              <a:spcBef>
                <a:spcPct val="0"/>
              </a:spcBef>
              <a:spcAft>
                <a:spcPct val="0"/>
              </a:spcAft>
              <a:buBlip>
                <a:blip r:embed="rId3"/>
              </a:buBlip>
            </a:pPr>
            <a:r>
              <a:rPr lang="en-US" sz="2000" b="1" dirty="0"/>
              <a:t>Metal Layout</a:t>
            </a:r>
          </a:p>
          <a:p>
            <a:pPr marL="342900" indent="-342900" fontAlgn="base">
              <a:spcBef>
                <a:spcPct val="0"/>
              </a:spcBef>
              <a:spcAft>
                <a:spcPct val="0"/>
              </a:spcAft>
              <a:buBlip>
                <a:blip r:embed="rId3"/>
              </a:buBlip>
            </a:pPr>
            <a:r>
              <a:rPr lang="en-US" sz="2000" b="1" dirty="0"/>
              <a:t>Drilling, Countersinking, and Riveting</a:t>
            </a:r>
          </a:p>
          <a:p>
            <a:pPr marL="342900" indent="-342900" fontAlgn="base">
              <a:spcBef>
                <a:spcPct val="0"/>
              </a:spcBef>
              <a:spcAft>
                <a:spcPct val="0"/>
              </a:spcAft>
              <a:buBlip>
                <a:blip r:embed="rId3"/>
              </a:buBlip>
            </a:pPr>
            <a:r>
              <a:rPr lang="en-US" sz="2000" b="1" dirty="0"/>
              <a:t>Practical Application Projects</a:t>
            </a:r>
          </a:p>
          <a:p>
            <a:pPr marL="342900" indent="-342900" fontAlgn="base">
              <a:spcBef>
                <a:spcPct val="0"/>
              </a:spcBef>
              <a:spcAft>
                <a:spcPct val="0"/>
              </a:spcAft>
              <a:buBlip>
                <a:blip r:embed="rId4"/>
              </a:buBlip>
            </a:pPr>
            <a:endParaRPr lang="en-US" sz="2000" b="1" dirty="0"/>
          </a:p>
        </p:txBody>
      </p:sp>
      <p:sp>
        <p:nvSpPr>
          <p:cNvPr id="5" name="Title 1"/>
          <p:cNvSpPr txBox="1">
            <a:spLocks/>
          </p:cNvSpPr>
          <p:nvPr/>
        </p:nvSpPr>
        <p:spPr>
          <a:xfrm>
            <a:off x="465387" y="1371600"/>
            <a:ext cx="8229600" cy="8382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Structural Repair Intro</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667" t="3577" r="7500" b="1068"/>
          <a:stretch/>
        </p:blipFill>
        <p:spPr>
          <a:xfrm>
            <a:off x="4580187" y="3048000"/>
            <a:ext cx="4439115" cy="37073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
                                            <p:txEl>
                                              <p:pRg st="2" end="2"/>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2">
                                            <p:txEl>
                                              <p:pRg st="5" end="5"/>
                                            </p:txEl>
                                          </p:spTgt>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
                                            <p:txEl>
                                              <p:pRg st="6" end="6"/>
                                            </p:txEl>
                                          </p:spTgt>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 calcmode="lin" valueType="num">
                                      <p:cBhvr>
                                        <p:cTn id="5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2">
                                            <p:txEl>
                                              <p:pRg st="7" end="7"/>
                                            </p:txEl>
                                          </p:spTgt>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p:cTn id="61"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3" dur="500"/>
                                        <p:tgtEl>
                                          <p:spTgt spid="2">
                                            <p:txEl>
                                              <p:pRg st="8" end="8"/>
                                            </p:txEl>
                                          </p:spTgt>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 calcmode="lin" valueType="num">
                                      <p:cBhvr>
                                        <p:cTn id="6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Aircraft Structural </a:t>
            </a:r>
          </a:p>
          <a:p>
            <a:pPr algn="ctr"/>
            <a:r>
              <a:rPr lang="en-US" sz="3600" b="1" dirty="0">
                <a:latin typeface="Comic Sans MS" panose="030F0702030302020204" pitchFamily="66" charset="0"/>
                <a:ea typeface="BatangChe" panose="02030609000101010101" pitchFamily="49" charset="-127"/>
              </a:rPr>
              <a:t>Repair</a:t>
            </a:r>
          </a:p>
        </p:txBody>
      </p:sp>
      <p:sp>
        <p:nvSpPr>
          <p:cNvPr id="5" name="Rectangle 4"/>
          <p:cNvSpPr/>
          <p:nvPr/>
        </p:nvSpPr>
        <p:spPr>
          <a:xfrm>
            <a:off x="685800" y="1929348"/>
            <a:ext cx="5562600" cy="4524315"/>
          </a:xfrm>
          <a:prstGeom prst="rect">
            <a:avLst/>
          </a:prstGeom>
        </p:spPr>
        <p:txBody>
          <a:bodyPr wrap="square">
            <a:spAutoFit/>
          </a:bodyPr>
          <a:lstStyle/>
          <a:p>
            <a:pPr marL="342900" indent="-342900" fontAlgn="base">
              <a:spcBef>
                <a:spcPct val="0"/>
              </a:spcBef>
              <a:spcAft>
                <a:spcPct val="0"/>
              </a:spcAft>
              <a:buBlip>
                <a:blip r:embed="rId3"/>
              </a:buBlip>
            </a:pPr>
            <a:r>
              <a:rPr lang="en-US" sz="2400" b="1" dirty="0"/>
              <a:t>Shop Safety</a:t>
            </a:r>
          </a:p>
          <a:p>
            <a:pPr marL="342900" indent="-342900" fontAlgn="base">
              <a:spcBef>
                <a:spcPct val="0"/>
              </a:spcBef>
              <a:spcAft>
                <a:spcPct val="0"/>
              </a:spcAft>
              <a:buBlip>
                <a:blip r:embed="rId3"/>
              </a:buBlip>
            </a:pPr>
            <a:r>
              <a:rPr lang="en-US" sz="2400" b="1" dirty="0"/>
              <a:t>Glossary</a:t>
            </a:r>
          </a:p>
          <a:p>
            <a:pPr marL="342900" indent="-342900" fontAlgn="base">
              <a:spcBef>
                <a:spcPct val="0"/>
              </a:spcBef>
              <a:spcAft>
                <a:spcPct val="0"/>
              </a:spcAft>
              <a:buBlip>
                <a:blip r:embed="rId3"/>
              </a:buBlip>
            </a:pPr>
            <a:r>
              <a:rPr lang="en-US" sz="2400" b="1" dirty="0"/>
              <a:t>Tech Orders</a:t>
            </a:r>
          </a:p>
          <a:p>
            <a:pPr marL="342900" indent="-342900" fontAlgn="base">
              <a:spcBef>
                <a:spcPct val="0"/>
              </a:spcBef>
              <a:spcAft>
                <a:spcPct val="0"/>
              </a:spcAft>
              <a:buBlip>
                <a:blip r:embed="rId3"/>
              </a:buBlip>
            </a:pPr>
            <a:r>
              <a:rPr lang="en-US" sz="2400" b="1" dirty="0"/>
              <a:t>Blueprints</a:t>
            </a:r>
          </a:p>
          <a:p>
            <a:pPr marL="342900" indent="-342900" fontAlgn="base">
              <a:spcBef>
                <a:spcPct val="0"/>
              </a:spcBef>
              <a:spcAft>
                <a:spcPct val="0"/>
              </a:spcAft>
              <a:buBlip>
                <a:blip r:embed="rId3"/>
              </a:buBlip>
            </a:pPr>
            <a:r>
              <a:rPr lang="en-US" sz="2400" b="1" dirty="0"/>
              <a:t>Metal Properties and Corrosion</a:t>
            </a:r>
          </a:p>
          <a:p>
            <a:pPr marL="342900" indent="-342900" fontAlgn="base">
              <a:spcBef>
                <a:spcPct val="0"/>
              </a:spcBef>
              <a:spcAft>
                <a:spcPct val="0"/>
              </a:spcAft>
              <a:buBlip>
                <a:blip r:embed="rId3"/>
              </a:buBlip>
            </a:pPr>
            <a:r>
              <a:rPr lang="en-US" sz="2400" b="1" dirty="0"/>
              <a:t>Special Tools</a:t>
            </a:r>
          </a:p>
          <a:p>
            <a:pPr marL="342900" indent="-342900" fontAlgn="base">
              <a:spcBef>
                <a:spcPct val="0"/>
              </a:spcBef>
              <a:spcAft>
                <a:spcPct val="0"/>
              </a:spcAft>
              <a:buBlip>
                <a:blip r:embed="rId3"/>
              </a:buBlip>
            </a:pPr>
            <a:r>
              <a:rPr lang="en-US" sz="2400" b="1" dirty="0"/>
              <a:t>Special Fasteners </a:t>
            </a:r>
          </a:p>
          <a:p>
            <a:pPr marL="342900" indent="-342900" fontAlgn="base">
              <a:spcBef>
                <a:spcPct val="0"/>
              </a:spcBef>
              <a:spcAft>
                <a:spcPct val="0"/>
              </a:spcAft>
              <a:buBlip>
                <a:blip r:embed="rId3"/>
              </a:buBlip>
            </a:pPr>
            <a:r>
              <a:rPr lang="en-US" sz="2400" b="1" dirty="0"/>
              <a:t>Forming Machines and Metal Forming</a:t>
            </a:r>
          </a:p>
          <a:p>
            <a:pPr marL="342900" indent="-342900" fontAlgn="base">
              <a:spcBef>
                <a:spcPct val="0"/>
              </a:spcBef>
              <a:spcAft>
                <a:spcPct val="0"/>
              </a:spcAft>
              <a:buBlip>
                <a:blip r:embed="rId3"/>
              </a:buBlip>
            </a:pPr>
            <a:r>
              <a:rPr lang="en-US" sz="2400" b="1" dirty="0"/>
              <a:t>Shop Math</a:t>
            </a:r>
          </a:p>
          <a:p>
            <a:pPr marL="342900" indent="-342900" fontAlgn="base">
              <a:spcBef>
                <a:spcPct val="0"/>
              </a:spcBef>
              <a:spcAft>
                <a:spcPct val="0"/>
              </a:spcAft>
              <a:buBlip>
                <a:blip r:embed="rId3"/>
              </a:buBlip>
            </a:pPr>
            <a:r>
              <a:rPr lang="en-US" sz="2400" b="1" dirty="0"/>
              <a:t>Rivet Layout</a:t>
            </a:r>
          </a:p>
          <a:p>
            <a:pPr marL="342900" indent="-342900" fontAlgn="base">
              <a:spcBef>
                <a:spcPct val="0"/>
              </a:spcBef>
              <a:spcAft>
                <a:spcPct val="0"/>
              </a:spcAft>
              <a:buBlip>
                <a:blip r:embed="rId3"/>
              </a:buBlip>
            </a:pPr>
            <a:r>
              <a:rPr lang="en-US" sz="2400" b="1" dirty="0"/>
              <a:t>Radius Bends </a:t>
            </a:r>
          </a:p>
          <a:p>
            <a:pPr marL="342900" indent="-342900" fontAlgn="base">
              <a:spcBef>
                <a:spcPct val="0"/>
              </a:spcBef>
              <a:spcAft>
                <a:spcPct val="0"/>
              </a:spcAft>
              <a:buBlip>
                <a:blip r:embed="rId3"/>
              </a:buBlip>
            </a:pPr>
            <a:r>
              <a:rPr lang="en-US" sz="2400" b="1" dirty="0"/>
              <a:t>Drill-Countersinking-Riveting</a:t>
            </a:r>
          </a:p>
        </p:txBody>
      </p:sp>
      <p:sp>
        <p:nvSpPr>
          <p:cNvPr id="6" name="Title 1"/>
          <p:cNvSpPr txBox="1">
            <a:spLocks/>
          </p:cNvSpPr>
          <p:nvPr/>
        </p:nvSpPr>
        <p:spPr>
          <a:xfrm>
            <a:off x="465387" y="1200329"/>
            <a:ext cx="8229600" cy="8382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Aircraft Structural Repair</a:t>
            </a: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
                                            <p:txEl>
                                              <p:pRg st="1" end="1"/>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5">
                                            <p:txEl>
                                              <p:pRg st="2" end="2"/>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5">
                                            <p:txEl>
                                              <p:pRg st="3" end="3"/>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5">
                                            <p:txEl>
                                              <p:pRg st="4" end="4"/>
                                            </p:txEl>
                                          </p:spTgt>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p:cTn id="4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5">
                                            <p:txEl>
                                              <p:pRg st="5" end="5"/>
                                            </p:txEl>
                                          </p:spTgt>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p:cTn id="55"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5">
                                            <p:txEl>
                                              <p:pRg st="7" end="7"/>
                                            </p:txEl>
                                          </p:spTgt>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p:cTn id="61"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3" dur="500"/>
                                        <p:tgtEl>
                                          <p:spTgt spid="5">
                                            <p:txEl>
                                              <p:pRg st="8" end="8"/>
                                            </p:txEl>
                                          </p:spTgt>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p:cTn id="67"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9" dur="500"/>
                                        <p:tgtEl>
                                          <p:spTgt spid="5">
                                            <p:txEl>
                                              <p:pRg st="9" end="9"/>
                                            </p:txEl>
                                          </p:spTgt>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5">
                                            <p:txEl>
                                              <p:pRg st="10" end="10"/>
                                            </p:txEl>
                                          </p:spTgt>
                                        </p:tgtEl>
                                        <p:attrNameLst>
                                          <p:attrName>style.visibility</p:attrName>
                                        </p:attrNameLst>
                                      </p:cBhvr>
                                      <p:to>
                                        <p:strVal val="visible"/>
                                      </p:to>
                                    </p:set>
                                    <p:anim calcmode="lin" valueType="num">
                                      <p:cBhvr>
                                        <p:cTn id="73"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74" dur="5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75" dur="500"/>
                                        <p:tgtEl>
                                          <p:spTgt spid="5">
                                            <p:txEl>
                                              <p:pRg st="10" end="10"/>
                                            </p:txEl>
                                          </p:spTgt>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 calcmode="lin" valueType="num">
                                      <p:cBhvr>
                                        <p:cTn id="79"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80" dur="500" fill="hold"/>
                                        <p:tgtEl>
                                          <p:spTgt spid="5">
                                            <p:txEl>
                                              <p:pRg st="11" end="11"/>
                                            </p:txEl>
                                          </p:spTgt>
                                        </p:tgtEl>
                                        <p:attrNameLst>
                                          <p:attrName>ppt_h</p:attrName>
                                        </p:attrNameLst>
                                      </p:cBhvr>
                                      <p:tavLst>
                                        <p:tav tm="0">
                                          <p:val>
                                            <p:fltVal val="0"/>
                                          </p:val>
                                        </p:tav>
                                        <p:tav tm="100000">
                                          <p:val>
                                            <p:strVal val="#ppt_h"/>
                                          </p:val>
                                        </p:tav>
                                      </p:tavLst>
                                    </p:anim>
                                    <p:animEffect transition="in" filter="fade">
                                      <p:cBhvr>
                                        <p:cTn id="81"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Aircraft </a:t>
            </a:r>
          </a:p>
          <a:p>
            <a:pPr algn="ctr"/>
            <a:r>
              <a:rPr lang="en-US" sz="3600" b="1" dirty="0">
                <a:latin typeface="Comic Sans MS" panose="030F0702030302020204" pitchFamily="66" charset="0"/>
                <a:ea typeface="BatangChe" panose="02030609000101010101" pitchFamily="49" charset="-127"/>
              </a:rPr>
              <a:t>Structural Repair</a:t>
            </a:r>
          </a:p>
        </p:txBody>
      </p:sp>
      <p:pic>
        <p:nvPicPr>
          <p:cNvPr id="5" name="Picture 1" descr="P:\My Documents\Mel's\Assignments\Structural Repair 077-084-626\Project 153 PR 077\In Work Revision\IN Work PPT\Unit 20 Drilling, Countersinking, Riveting, and SAS Assembly\Drilling Graphics\cleco use.jpg"/>
          <p:cNvPicPr>
            <a:picLocks noChangeAspect="1" noChangeArrowheads="1"/>
          </p:cNvPicPr>
          <p:nvPr/>
        </p:nvPicPr>
        <p:blipFill>
          <a:blip r:embed="rId3"/>
          <a:srcRect/>
          <a:stretch>
            <a:fillRect/>
          </a:stretch>
        </p:blipFill>
        <p:spPr bwMode="auto">
          <a:xfrm>
            <a:off x="2530498" y="1228019"/>
            <a:ext cx="3108302" cy="2930231"/>
          </a:xfrm>
          <a:prstGeom prst="rect">
            <a:avLst/>
          </a:prstGeom>
          <a:ln>
            <a:noFill/>
          </a:ln>
          <a:effectLst>
            <a:outerShdw blurRad="292100" dist="139700" dir="2700000" algn="tl" rotWithShape="0">
              <a:srgbClr val="333333">
                <a:alpha val="65000"/>
              </a:srgbClr>
            </a:outerShdw>
          </a:effectLst>
        </p:spPr>
      </p:pic>
      <p:pic>
        <p:nvPicPr>
          <p:cNvPr id="6" name="Picture 1" descr="C:\Users\Melvin.Kendell\Documents\Assignments\Structural Repair 077-084-626\New 077\Graphics\Clecos.jpg"/>
          <p:cNvPicPr>
            <a:picLocks noChangeAspect="1" noChangeArrowheads="1"/>
          </p:cNvPicPr>
          <p:nvPr/>
        </p:nvPicPr>
        <p:blipFill>
          <a:blip r:embed="rId4"/>
          <a:srcRect b="11771"/>
          <a:stretch>
            <a:fillRect/>
          </a:stretch>
        </p:blipFill>
        <p:spPr bwMode="auto">
          <a:xfrm>
            <a:off x="2263642" y="4279208"/>
            <a:ext cx="3721298" cy="246245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3300" y="3886200"/>
            <a:ext cx="2665900" cy="282114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26" y="1272309"/>
            <a:ext cx="2006442" cy="300689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3300" y="1228018"/>
            <a:ext cx="2695091" cy="2535303"/>
          </a:xfrm>
          <a:prstGeom prst="rect">
            <a:avLst/>
          </a:prstGeom>
          <a:ln>
            <a:noFill/>
          </a:ln>
          <a:effectLst>
            <a:outerShdw blurRad="292100" dist="139700" dir="2700000" algn="tl" rotWithShape="0">
              <a:srgbClr val="333333">
                <a:alpha val="65000"/>
              </a:srgbClr>
            </a:outerShdw>
          </a:effectLst>
        </p:spPr>
      </p:pic>
      <p:pic>
        <p:nvPicPr>
          <p:cNvPr id="9" name="Picture 8" descr="E:\Structural Repair 077-084-626\New 077\Video\Circular Repair\IMG_2110.jpg"/>
          <p:cNvPicPr>
            <a:picLocks noChangeAspect="1" noChangeArrowheads="1"/>
          </p:cNvPicPr>
          <p:nvPr/>
        </p:nvPicPr>
        <p:blipFill>
          <a:blip r:embed="rId8" cstate="print"/>
          <a:srcRect l="12281" t="36842" r="8772" b="27632"/>
          <a:stretch>
            <a:fillRect/>
          </a:stretch>
        </p:blipFill>
        <p:spPr bwMode="auto">
          <a:xfrm rot="5400000">
            <a:off x="-297064" y="4919811"/>
            <a:ext cx="2853151" cy="855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94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Aircraft </a:t>
            </a:r>
          </a:p>
          <a:p>
            <a:pPr algn="ctr"/>
            <a:r>
              <a:rPr lang="en-US" sz="3600" b="1" dirty="0">
                <a:latin typeface="Comic Sans MS" panose="030F0702030302020204" pitchFamily="66" charset="0"/>
                <a:ea typeface="BatangChe" panose="02030609000101010101" pitchFamily="49" charset="-127"/>
              </a:rPr>
              <a:t>Structural Repair</a:t>
            </a:r>
          </a:p>
        </p:txBody>
      </p:sp>
      <p:pic>
        <p:nvPicPr>
          <p:cNvPr id="8" name="Picture 7" descr="A group of people posing for a photo&#10;&#10;Description automatically generated">
            <a:extLst>
              <a:ext uri="{FF2B5EF4-FFF2-40B4-BE49-F238E27FC236}">
                <a16:creationId xmlns:a16="http://schemas.microsoft.com/office/drawing/2014/main" id="{81FD6491-F7AF-6599-F4BA-07F926534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9200"/>
            <a:ext cx="8509930" cy="5581471"/>
          </a:xfrm>
          <a:prstGeom prst="rect">
            <a:avLst/>
          </a:prstGeom>
        </p:spPr>
      </p:pic>
      <p:sp>
        <p:nvSpPr>
          <p:cNvPr id="10" name="TextBox 9">
            <a:extLst>
              <a:ext uri="{FF2B5EF4-FFF2-40B4-BE49-F238E27FC236}">
                <a16:creationId xmlns:a16="http://schemas.microsoft.com/office/drawing/2014/main" id="{F42327D5-217E-7CEA-3FBB-C6A6FFC3EC1D}"/>
              </a:ext>
            </a:extLst>
          </p:cNvPr>
          <p:cNvSpPr txBox="1"/>
          <p:nvPr/>
        </p:nvSpPr>
        <p:spPr>
          <a:xfrm>
            <a:off x="1371600" y="3981582"/>
            <a:ext cx="7079139" cy="923330"/>
          </a:xfrm>
          <a:prstGeom prst="rect">
            <a:avLst/>
          </a:prstGeom>
          <a:noFill/>
        </p:spPr>
        <p:txBody>
          <a:bodyPr wrap="square" rtlCol="0">
            <a:spAutoFit/>
          </a:bodyPr>
          <a:lstStyle/>
          <a:p>
            <a:r>
              <a:rPr lang="en-US" sz="5400" dirty="0">
                <a:solidFill>
                  <a:srgbClr val="FFD700"/>
                </a:solidFill>
              </a:rPr>
              <a:t>Hill Yeah, We Do That!</a:t>
            </a:r>
          </a:p>
        </p:txBody>
      </p:sp>
    </p:spTree>
    <p:extLst>
      <p:ext uri="{BB962C8B-B14F-4D97-AF65-F5344CB8AC3E}">
        <p14:creationId xmlns:p14="http://schemas.microsoft.com/office/powerpoint/2010/main" val="5200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4" presetClass="emph" presetSubtype="0" fill="hold" grpId="0" nodeType="withEffect">
                                  <p:stCondLst>
                                    <p:cond delay="0"/>
                                  </p:stCondLst>
                                  <p:iterate type="lt">
                                    <p:tmPct val="10000"/>
                                  </p:iterate>
                                  <p:childTnLst>
                                    <p:animMotion origin="layout" path="M 8.33333E-7 3.33333E-6 L 8.33333E-7 -0.11667 " pathEditMode="relative" rAng="0" ptsTypes="AA">
                                      <p:cBhvr>
                                        <p:cTn id="12" dur="250" accel="50000" decel="50000" autoRev="1" fill="hold">
                                          <p:stCondLst>
                                            <p:cond delay="0"/>
                                          </p:stCondLst>
                                        </p:cTn>
                                        <p:tgtEl>
                                          <p:spTgt spid="10"/>
                                        </p:tgtEl>
                                        <p:attrNameLst>
                                          <p:attrName>ppt_x</p:attrName>
                                          <p:attrName>ppt_y</p:attrName>
                                        </p:attrNameLst>
                                      </p:cBhvr>
                                      <p:rCtr x="0" y="-5833"/>
                                    </p:animMotion>
                                    <p:animRot by="1500000">
                                      <p:cBhvr>
                                        <p:cTn id="13" dur="125" fill="hold">
                                          <p:stCondLst>
                                            <p:cond delay="0"/>
                                          </p:stCondLst>
                                        </p:cTn>
                                        <p:tgtEl>
                                          <p:spTgt spid="10"/>
                                        </p:tgtEl>
                                        <p:attrNameLst>
                                          <p:attrName>r</p:attrName>
                                        </p:attrNameLst>
                                      </p:cBhvr>
                                    </p:animRot>
                                    <p:animRot by="-1500000">
                                      <p:cBhvr>
                                        <p:cTn id="14" dur="125" fill="hold">
                                          <p:stCondLst>
                                            <p:cond delay="125"/>
                                          </p:stCondLst>
                                        </p:cTn>
                                        <p:tgtEl>
                                          <p:spTgt spid="10"/>
                                        </p:tgtEl>
                                        <p:attrNameLst>
                                          <p:attrName>r</p:attrName>
                                        </p:attrNameLst>
                                      </p:cBhvr>
                                    </p:animRot>
                                    <p:animRot by="-1500000">
                                      <p:cBhvr>
                                        <p:cTn id="15" dur="125" fill="hold">
                                          <p:stCondLst>
                                            <p:cond delay="250"/>
                                          </p:stCondLst>
                                        </p:cTn>
                                        <p:tgtEl>
                                          <p:spTgt spid="10"/>
                                        </p:tgtEl>
                                        <p:attrNameLst>
                                          <p:attrName>r</p:attrName>
                                        </p:attrNameLst>
                                      </p:cBhvr>
                                    </p:animRot>
                                    <p:animRot by="1500000">
                                      <p:cBhvr>
                                        <p:cTn id="1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pplause-005">
            <a:hlinkClick r:id="" action="ppaction://media"/>
            <a:extLst>
              <a:ext uri="{FF2B5EF4-FFF2-40B4-BE49-F238E27FC236}">
                <a16:creationId xmlns:a16="http://schemas.microsoft.com/office/drawing/2014/main" id="{7F311536-3EDA-9ED5-1093-14A7FF2EFC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62103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191869"/>
            <a:ext cx="9144000" cy="646331"/>
          </a:xfrm>
          <a:prstGeom prst="rect">
            <a:avLst/>
          </a:prstGeom>
          <a:noFill/>
        </p:spPr>
        <p:txBody>
          <a:bodyPr wrap="square" rtlCol="0">
            <a:spAutoFit/>
          </a:bodyPr>
          <a:lstStyle/>
          <a:p>
            <a:pPr algn="ctr"/>
            <a:r>
              <a:rPr lang="en-US" sz="3600" b="1" dirty="0">
                <a:latin typeface="Comic Sans MS" panose="030F0702030302020204" pitchFamily="66" charset="0"/>
              </a:rPr>
              <a:t>Questions??</a:t>
            </a:r>
            <a:endParaRPr lang="en-US" sz="3600" b="1" dirty="0">
              <a:latin typeface="Comic Sans MS" panose="030F0702030302020204" pitchFamily="66" charset="0"/>
              <a:ea typeface="BatangChe" panose="02030609000101010101" pitchFamily="49" charset="-127"/>
            </a:endParaRPr>
          </a:p>
        </p:txBody>
      </p:sp>
      <p:pic>
        <p:nvPicPr>
          <p:cNvPr id="9" name="Picture 8" descr="A picture containing indoor, bridge, step&#10;&#10;Description automatically generated">
            <a:extLst>
              <a:ext uri="{FF2B5EF4-FFF2-40B4-BE49-F238E27FC236}">
                <a16:creationId xmlns:a16="http://schemas.microsoft.com/office/drawing/2014/main" id="{606FFCB9-4A95-3CD9-C96B-97C1E3C13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5063"/>
            <a:ext cx="9144000" cy="5722937"/>
          </a:xfrm>
          <a:prstGeom prst="rect">
            <a:avLst/>
          </a:prstGeom>
        </p:spPr>
      </p:pic>
      <p:sp>
        <p:nvSpPr>
          <p:cNvPr id="5" name="Content Placeholder 2"/>
          <p:cNvSpPr txBox="1">
            <a:spLocks/>
          </p:cNvSpPr>
          <p:nvPr/>
        </p:nvSpPr>
        <p:spPr>
          <a:xfrm>
            <a:off x="457200" y="2438400"/>
            <a:ext cx="8229600" cy="434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a:p>
            <a:pPr lvl="1"/>
            <a:endParaRPr lang="en-US" dirty="0"/>
          </a:p>
        </p:txBody>
      </p:sp>
      <p:sp>
        <p:nvSpPr>
          <p:cNvPr id="6" name="Title 1"/>
          <p:cNvSpPr txBox="1">
            <a:spLocks/>
          </p:cNvSpPr>
          <p:nvPr/>
        </p:nvSpPr>
        <p:spPr>
          <a:xfrm>
            <a:off x="1600200" y="1067901"/>
            <a:ext cx="6248400" cy="8382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ECFF"/>
                </a:solidFill>
              </a:rPr>
              <a:t>Hill AFB Technical Skills Training POC’s</a:t>
            </a:r>
            <a:endParaRPr lang="en-US" dirty="0">
              <a:solidFill>
                <a:srgbClr val="CCECFF"/>
              </a:solidFill>
            </a:endParaRPr>
          </a:p>
        </p:txBody>
      </p:sp>
      <p:sp>
        <p:nvSpPr>
          <p:cNvPr id="2" name="Rectangle 1"/>
          <p:cNvSpPr/>
          <p:nvPr/>
        </p:nvSpPr>
        <p:spPr>
          <a:xfrm>
            <a:off x="58420" y="4307612"/>
            <a:ext cx="9160373" cy="2062103"/>
          </a:xfrm>
          <a:prstGeom prst="rect">
            <a:avLst/>
          </a:prstGeom>
        </p:spPr>
        <p:txBody>
          <a:bodyPr wrap="square">
            <a:spAutoFit/>
          </a:bodyPr>
          <a:lstStyle/>
          <a:p>
            <a:pPr algn="ctr"/>
            <a:r>
              <a:rPr lang="en-US" sz="3200" b="1" dirty="0">
                <a:solidFill>
                  <a:srgbClr val="CCECFF"/>
                </a:solidFill>
                <a:latin typeface="Britannic Bold" panose="020B0903060703020204" pitchFamily="34" charset="0"/>
              </a:rPr>
              <a:t>Brett </a:t>
            </a:r>
            <a:r>
              <a:rPr lang="en-US" sz="3200" b="1" dirty="0" err="1">
                <a:solidFill>
                  <a:srgbClr val="CCECFF"/>
                </a:solidFill>
                <a:latin typeface="Britannic Bold" panose="020B0903060703020204" pitchFamily="34" charset="0"/>
              </a:rPr>
              <a:t>Wiggill</a:t>
            </a:r>
            <a:r>
              <a:rPr lang="en-US" sz="3200" b="1" dirty="0">
                <a:solidFill>
                  <a:srgbClr val="CCECFF"/>
                </a:solidFill>
                <a:latin typeface="Britannic Bold" panose="020B0903060703020204" pitchFamily="34" charset="0"/>
              </a:rPr>
              <a:t> </a:t>
            </a:r>
          </a:p>
          <a:p>
            <a:pPr algn="ctr"/>
            <a:r>
              <a:rPr lang="en-US" sz="3200" b="1" dirty="0">
                <a:solidFill>
                  <a:srgbClr val="CCECFF"/>
                </a:solidFill>
                <a:latin typeface="Arial Black" panose="020B0A04020102020204" pitchFamily="34" charset="0"/>
              </a:rPr>
              <a:t>brett.wiggill@us.af.mil</a:t>
            </a:r>
          </a:p>
          <a:p>
            <a:pPr algn="ctr"/>
            <a:r>
              <a:rPr lang="en-US" sz="3200" b="1" dirty="0">
                <a:solidFill>
                  <a:srgbClr val="CCECFF"/>
                </a:solidFill>
                <a:latin typeface="Britannic Bold" panose="020B0903060703020204" pitchFamily="34" charset="0"/>
              </a:rPr>
              <a:t>Adam Hinrichs</a:t>
            </a:r>
          </a:p>
          <a:p>
            <a:pPr algn="ctr"/>
            <a:r>
              <a:rPr lang="en-US" sz="3200" b="1" dirty="0">
                <a:solidFill>
                  <a:srgbClr val="CCECFF"/>
                </a:solidFill>
                <a:latin typeface="Kunstler Script" panose="030304020206070D0D06" pitchFamily="66" charset="0"/>
              </a:rPr>
              <a:t> </a:t>
            </a:r>
            <a:r>
              <a:rPr lang="en-US" sz="3200" b="1" dirty="0">
                <a:solidFill>
                  <a:srgbClr val="CCECFF"/>
                </a:solidFill>
                <a:latin typeface="Arial Black" panose="020B0A04020102020204" pitchFamily="34" charset="0"/>
              </a:rPr>
              <a:t>adam.hinrichs.1@us.af.mil</a:t>
            </a:r>
          </a:p>
        </p:txBody>
      </p:sp>
      <p:pic>
        <p:nvPicPr>
          <p:cNvPr id="12" name="Picture 11" descr="Qr code&#10;&#10;Description automatically generated">
            <a:extLst>
              <a:ext uri="{FF2B5EF4-FFF2-40B4-BE49-F238E27FC236}">
                <a16:creationId xmlns:a16="http://schemas.microsoft.com/office/drawing/2014/main" id="{BD75EE60-D02E-7859-3B18-4FA790395DE8}"/>
              </a:ext>
            </a:extLst>
          </p:cNvPr>
          <p:cNvPicPr>
            <a:picLocks noChangeAspect="1"/>
          </p:cNvPicPr>
          <p:nvPr/>
        </p:nvPicPr>
        <p:blipFill rotWithShape="1">
          <a:blip r:embed="rId7">
            <a:extLst>
              <a:ext uri="{28A0092B-C50C-407E-A947-70E740481C1C}">
                <a14:useLocalDpi xmlns:a14="http://schemas.microsoft.com/office/drawing/2010/main" val="0"/>
              </a:ext>
            </a:extLst>
          </a:blip>
          <a:srcRect l="34248" t="29693" r="25490" b="40238"/>
          <a:stretch/>
        </p:blipFill>
        <p:spPr>
          <a:xfrm>
            <a:off x="3547344" y="2075805"/>
            <a:ext cx="2133600" cy="2062103"/>
          </a:xfrm>
          <a:prstGeom prst="rect">
            <a:avLst/>
          </a:prstGeom>
        </p:spPr>
      </p:pic>
    </p:spTree>
    <p:extLst>
      <p:ext uri="{BB962C8B-B14F-4D97-AF65-F5344CB8AC3E}">
        <p14:creationId xmlns:p14="http://schemas.microsoft.com/office/powerpoint/2010/main" val="408763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 calcmode="lin" valueType="num">
                                      <p:cBhvr>
                                        <p:cTn id="7" dur="800" fill="hold"/>
                                        <p:tgtEl>
                                          <p:spTgt spid="2"/>
                                        </p:tgtEl>
                                        <p:attrNameLst>
                                          <p:attrName>ppt_w</p:attrName>
                                        </p:attrNameLst>
                                      </p:cBhvr>
                                      <p:tavLst>
                                        <p:tav tm="0">
                                          <p:val>
                                            <p:fltVal val="0"/>
                                          </p:val>
                                        </p:tav>
                                        <p:tav tm="100000">
                                          <p:val>
                                            <p:strVal val="#ppt_w"/>
                                          </p:val>
                                        </p:tav>
                                      </p:tavLst>
                                    </p:anim>
                                    <p:anim calcmode="lin" valueType="num">
                                      <p:cBhvr>
                                        <p:cTn id="8" dur="800" fill="hold"/>
                                        <p:tgtEl>
                                          <p:spTgt spid="2"/>
                                        </p:tgtEl>
                                        <p:attrNameLst>
                                          <p:attrName>ppt_h</p:attrName>
                                        </p:attrNameLst>
                                      </p:cBhvr>
                                      <p:tavLst>
                                        <p:tav tm="0">
                                          <p:val>
                                            <p:fltVal val="0"/>
                                          </p:val>
                                        </p:tav>
                                        <p:tav tm="100000">
                                          <p:val>
                                            <p:strVal val="#ppt_h"/>
                                          </p:val>
                                        </p:tav>
                                      </p:tavLst>
                                    </p:anim>
                                    <p:anim calcmode="lin" valueType="num">
                                      <p:cBhvr>
                                        <p:cTn id="9" dur="800" fill="hold"/>
                                        <p:tgtEl>
                                          <p:spTgt spid="2"/>
                                        </p:tgtEl>
                                        <p:attrNameLst>
                                          <p:attrName>style.rotation</p:attrName>
                                        </p:attrNameLst>
                                      </p:cBhvr>
                                      <p:tavLst>
                                        <p:tav tm="0">
                                          <p:val>
                                            <p:fltVal val="90"/>
                                          </p:val>
                                        </p:tav>
                                        <p:tav tm="100000">
                                          <p:val>
                                            <p:fltVal val="0"/>
                                          </p:val>
                                        </p:tav>
                                      </p:tavLst>
                                    </p:anim>
                                    <p:animEffect transition="in" filter="fade">
                                      <p:cBhvr>
                                        <p:cTn id="10" dur="800"/>
                                        <p:tgtEl>
                                          <p:spTgt spid="2"/>
                                        </p:tgtEl>
                                      </p:cBhvr>
                                    </p:animEffect>
                                  </p:childTnLst>
                                </p:cTn>
                              </p:par>
                              <p:par>
                                <p:cTn id="11" presetID="1" presetClass="mediacall" presetSubtype="0" fill="hold" nodeType="withEffect">
                                  <p:stCondLst>
                                    <p:cond delay="0"/>
                                  </p:stCondLst>
                                  <p:childTnLst>
                                    <p:cmd type="call" cmd="playFrom(0.0)">
                                      <p:cBhvr>
                                        <p:cTn id="12" dur="8708" fill="hold"/>
                                        <p:tgtEl>
                                          <p:spTgt spid="7"/>
                                        </p:tgtEl>
                                      </p:cBhvr>
                                    </p:cmd>
                                  </p:childTnLst>
                                </p:cTn>
                              </p:par>
                              <p:par>
                                <p:cTn id="13" presetID="47"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500"/>
                                        <p:tgtEl>
                                          <p:spTgt spid="12"/>
                                        </p:tgtEl>
                                      </p:cBhvr>
                                    </p:animEffect>
                                    <p:anim calcmode="lin" valueType="num">
                                      <p:cBhvr>
                                        <p:cTn id="16" dur="1500" fill="hold"/>
                                        <p:tgtEl>
                                          <p:spTgt spid="12"/>
                                        </p:tgtEl>
                                        <p:attrNameLst>
                                          <p:attrName>ppt_x</p:attrName>
                                        </p:attrNameLst>
                                      </p:cBhvr>
                                      <p:tavLst>
                                        <p:tav tm="0">
                                          <p:val>
                                            <p:strVal val="#ppt_x"/>
                                          </p:val>
                                        </p:tav>
                                        <p:tav tm="100000">
                                          <p:val>
                                            <p:strVal val="#ppt_x"/>
                                          </p:val>
                                        </p:tav>
                                      </p:tavLst>
                                    </p:anim>
                                    <p:anim calcmode="lin" valueType="num">
                                      <p:cBhvr>
                                        <p:cTn id="17"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07"/>
            <a:ext cx="9144000" cy="6858000"/>
          </a:xfrm>
          <a:prstGeom prst="rect">
            <a:avLst/>
          </a:prstGeom>
        </p:spPr>
      </p:pic>
      <p:sp>
        <p:nvSpPr>
          <p:cNvPr id="7170" name="Text Box 5"/>
          <p:cNvSpPr txBox="1">
            <a:spLocks noChangeArrowheads="1"/>
          </p:cNvSpPr>
          <p:nvPr/>
        </p:nvSpPr>
        <p:spPr bwMode="auto">
          <a:xfrm>
            <a:off x="780577" y="3168724"/>
            <a:ext cx="3791423" cy="2400657"/>
          </a:xfrm>
          <a:prstGeom prst="rect">
            <a:avLst/>
          </a:prstGeom>
          <a:noFill/>
          <a:ln w="9525">
            <a:noFill/>
            <a:miter lim="800000"/>
            <a:headEnd/>
            <a:tailEnd/>
          </a:ln>
        </p:spPr>
        <p:txBody>
          <a:bodyPr wrap="none">
            <a:spAutoFit/>
          </a:bodyPr>
          <a:lstStyle/>
          <a:p>
            <a:pPr>
              <a:spcAft>
                <a:spcPts val="871"/>
              </a:spcAft>
            </a:pPr>
            <a:r>
              <a:rPr lang="en-US" sz="2400" b="1" dirty="0"/>
              <a:t>Brett </a:t>
            </a:r>
            <a:r>
              <a:rPr lang="en-US" sz="2400" b="1" dirty="0" err="1"/>
              <a:t>Wiggill</a:t>
            </a:r>
            <a:endParaRPr lang="en-US" sz="2400" b="1" dirty="0"/>
          </a:p>
          <a:p>
            <a:pPr>
              <a:spcAft>
                <a:spcPts val="871"/>
              </a:spcAft>
            </a:pPr>
            <a:r>
              <a:rPr lang="en-US" sz="2400" b="1" dirty="0"/>
              <a:t>OO-ALC/OBHC</a:t>
            </a:r>
          </a:p>
          <a:p>
            <a:pPr>
              <a:spcAft>
                <a:spcPts val="871"/>
              </a:spcAft>
            </a:pPr>
            <a:r>
              <a:rPr lang="en-US" sz="2400" b="1" dirty="0"/>
              <a:t>Hill AFB, Utah 84056-5234</a:t>
            </a:r>
          </a:p>
          <a:p>
            <a:pPr>
              <a:spcAft>
                <a:spcPts val="871"/>
              </a:spcAft>
            </a:pPr>
            <a:r>
              <a:rPr lang="en-US" sz="2400" b="1" dirty="0"/>
              <a:t>801-586-7956 DSN 586-7956</a:t>
            </a:r>
          </a:p>
          <a:p>
            <a:pPr>
              <a:spcAft>
                <a:spcPts val="871"/>
              </a:spcAft>
            </a:pPr>
            <a:r>
              <a:rPr lang="en-US" sz="2400" b="1" dirty="0"/>
              <a:t>brett.wiggill@us.af.mil</a:t>
            </a:r>
          </a:p>
        </p:txBody>
      </p:sp>
      <p:sp>
        <p:nvSpPr>
          <p:cNvPr id="7171" name="Rectangle 2"/>
          <p:cNvSpPr>
            <a:spLocks noGrp="1" noChangeArrowheads="1"/>
          </p:cNvSpPr>
          <p:nvPr>
            <p:ph type="title"/>
          </p:nvPr>
        </p:nvSpPr>
        <p:spPr>
          <a:xfrm>
            <a:off x="457200" y="1554418"/>
            <a:ext cx="8229600" cy="1143000"/>
          </a:xfrm>
          <a:noFill/>
        </p:spPr>
        <p:txBody>
          <a:bodyPr/>
          <a:lstStyle/>
          <a:p>
            <a:r>
              <a:rPr lang="en-US" dirty="0"/>
              <a:t>OO-ALC Technical Instructor Lead</a:t>
            </a:r>
          </a:p>
        </p:txBody>
      </p:sp>
      <p:sp>
        <p:nvSpPr>
          <p:cNvPr id="2" name="Slide Number Placeholder 1"/>
          <p:cNvSpPr>
            <a:spLocks noGrp="1"/>
          </p:cNvSpPr>
          <p:nvPr>
            <p:ph type="sldNum" sz="quarter" idx="12"/>
          </p:nvPr>
        </p:nvSpPr>
        <p:spPr/>
        <p:txBody>
          <a:bodyPr/>
          <a:lstStyle/>
          <a:p>
            <a:fld id="{D57F1E4F-1CFF-5643-939E-217C01CDF565}" type="slidenum">
              <a:rPr lang="en-US" smtClean="0"/>
              <a:pPr/>
              <a:t>3</a:t>
            </a:fld>
            <a:endParaRPr lang="en-US" dirty="0"/>
          </a:p>
        </p:txBody>
      </p:sp>
      <p:sp>
        <p:nvSpPr>
          <p:cNvPr id="8" name="TextBox 7"/>
          <p:cNvSpPr txBox="1"/>
          <p:nvPr/>
        </p:nvSpPr>
        <p:spPr>
          <a:xfrm>
            <a:off x="0" y="304800"/>
            <a:ext cx="9144000" cy="646331"/>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Brett </a:t>
            </a:r>
            <a:r>
              <a:rPr lang="en-US" sz="3600" b="1" dirty="0" err="1">
                <a:latin typeface="Comic Sans MS" panose="030F0702030302020204" pitchFamily="66" charset="0"/>
                <a:ea typeface="BatangChe" panose="02030609000101010101" pitchFamily="49" charset="-127"/>
              </a:rPr>
              <a:t>Wiggill</a:t>
            </a:r>
            <a:endParaRPr lang="en-US" sz="3600" b="1" dirty="0">
              <a:latin typeface="Comic Sans MS" panose="030F0702030302020204" pitchFamily="66" charset="0"/>
              <a:ea typeface="BatangChe" panose="02030609000101010101" pitchFamily="49" charset="-127"/>
            </a:endParaRPr>
          </a:p>
        </p:txBody>
      </p:sp>
      <p:pic>
        <p:nvPicPr>
          <p:cNvPr id="4" name="Picture 3" descr="Graphical user interface, text&#10;&#10;Description automatically generated">
            <a:extLst>
              <a:ext uri="{FF2B5EF4-FFF2-40B4-BE49-F238E27FC236}">
                <a16:creationId xmlns:a16="http://schemas.microsoft.com/office/drawing/2014/main" id="{5835831A-7C15-77E7-9895-817C9C37EF8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t="1420" r="22037"/>
          <a:stretch/>
        </p:blipFill>
        <p:spPr>
          <a:xfrm>
            <a:off x="4705823" y="2697418"/>
            <a:ext cx="3980977" cy="3343269"/>
          </a:xfrm>
          <a:prstGeom prst="rect">
            <a:avLst/>
          </a:prstGeom>
          <a:ln>
            <a:solidFill>
              <a:schemeClr val="tx1">
                <a:lumMod val="75000"/>
                <a:lumOff val="25000"/>
              </a:schemeClr>
            </a:solidFill>
          </a:ln>
        </p:spPr>
      </p:pic>
      <p:pic>
        <p:nvPicPr>
          <p:cNvPr id="11" name="Picture 10" descr="E:\Pictures\Logos\OO-ALC.png"/>
          <p:cNvPicPr/>
          <p:nvPr/>
        </p:nvPicPr>
        <p:blipFill>
          <a:blip r:embed="rId6" cstate="print">
            <a:alphaModFix amt="35000"/>
          </a:blip>
          <a:srcRect/>
          <a:stretch>
            <a:fillRect/>
          </a:stretch>
        </p:blipFill>
        <p:spPr bwMode="auto">
          <a:xfrm>
            <a:off x="5410200" y="2842851"/>
            <a:ext cx="419100" cy="497342"/>
          </a:xfrm>
          <a:prstGeom prst="rect">
            <a:avLst/>
          </a:prstGeom>
          <a:noFill/>
          <a:ln w="9525">
            <a:noFill/>
            <a:miter lim="800000"/>
            <a:headEnd/>
            <a:tailEnd/>
          </a:ln>
        </p:spPr>
      </p:pic>
    </p:spTree>
    <p:extLst>
      <p:ext uri="{BB962C8B-B14F-4D97-AF65-F5344CB8AC3E}">
        <p14:creationId xmlns:p14="http://schemas.microsoft.com/office/powerpoint/2010/main" val="268046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1" name="Rectangle 2"/>
          <p:cNvSpPr>
            <a:spLocks noGrp="1" noChangeArrowheads="1"/>
          </p:cNvSpPr>
          <p:nvPr>
            <p:ph type="title"/>
          </p:nvPr>
        </p:nvSpPr>
        <p:spPr>
          <a:xfrm>
            <a:off x="457200" y="1554418"/>
            <a:ext cx="8229600" cy="1143000"/>
          </a:xfrm>
          <a:noFill/>
        </p:spPr>
        <p:txBody>
          <a:bodyPr/>
          <a:lstStyle/>
          <a:p>
            <a:r>
              <a:rPr lang="en-US" dirty="0"/>
              <a:t>OO-ALC Composite Instructor</a:t>
            </a:r>
          </a:p>
        </p:txBody>
      </p:sp>
      <p:sp>
        <p:nvSpPr>
          <p:cNvPr id="2" name="Slide Number Placeholder 1"/>
          <p:cNvSpPr>
            <a:spLocks noGrp="1"/>
          </p:cNvSpPr>
          <p:nvPr>
            <p:ph type="sldNum" sz="quarter" idx="12"/>
          </p:nvPr>
        </p:nvSpPr>
        <p:spPr/>
        <p:txBody>
          <a:bodyPr/>
          <a:lstStyle/>
          <a:p>
            <a:fld id="{D57F1E4F-1CFF-5643-939E-217C01CDF565}" type="slidenum">
              <a:rPr lang="en-US" smtClean="0"/>
              <a:pPr/>
              <a:t>4</a:t>
            </a:fld>
            <a:endParaRPr lang="en-US" dirty="0"/>
          </a:p>
        </p:txBody>
      </p:sp>
      <p:sp>
        <p:nvSpPr>
          <p:cNvPr id="8" name="TextBox 7"/>
          <p:cNvSpPr txBox="1"/>
          <p:nvPr/>
        </p:nvSpPr>
        <p:spPr>
          <a:xfrm>
            <a:off x="0" y="304800"/>
            <a:ext cx="9144000" cy="646331"/>
          </a:xfrm>
          <a:prstGeom prst="rect">
            <a:avLst/>
          </a:prstGeom>
          <a:noFill/>
        </p:spPr>
        <p:txBody>
          <a:bodyPr wrap="square" rtlCol="0">
            <a:spAutoFit/>
          </a:bodyPr>
          <a:lstStyle/>
          <a:p>
            <a:pPr algn="ctr"/>
            <a:r>
              <a:rPr lang="en-US" sz="3600" b="1" dirty="0">
                <a:latin typeface="Comic Sans MS" panose="030F0702030302020204" pitchFamily="66" charset="0"/>
                <a:ea typeface="BatangChe" panose="02030609000101010101" pitchFamily="49" charset="-127"/>
              </a:rPr>
              <a:t>Adam Hinrichs</a:t>
            </a:r>
          </a:p>
        </p:txBody>
      </p:sp>
      <p:sp>
        <p:nvSpPr>
          <p:cNvPr id="7170" name="Text Box 5"/>
          <p:cNvSpPr txBox="1">
            <a:spLocks noChangeArrowheads="1"/>
          </p:cNvSpPr>
          <p:nvPr/>
        </p:nvSpPr>
        <p:spPr bwMode="auto">
          <a:xfrm>
            <a:off x="457200" y="3138278"/>
            <a:ext cx="4722575" cy="2523768"/>
          </a:xfrm>
          <a:prstGeom prst="rect">
            <a:avLst/>
          </a:prstGeom>
          <a:noFill/>
          <a:ln w="9525">
            <a:noFill/>
            <a:miter lim="800000"/>
            <a:headEnd/>
            <a:tailEnd/>
          </a:ln>
        </p:spPr>
        <p:txBody>
          <a:bodyPr wrap="none">
            <a:spAutoFit/>
          </a:bodyPr>
          <a:lstStyle/>
          <a:p>
            <a:pPr>
              <a:spcAft>
                <a:spcPts val="871"/>
              </a:spcAft>
            </a:pPr>
            <a:r>
              <a:rPr lang="en-US" sz="2400" b="1" dirty="0"/>
              <a:t>Adam Hinrichs</a:t>
            </a:r>
          </a:p>
          <a:p>
            <a:pPr>
              <a:spcAft>
                <a:spcPts val="871"/>
              </a:spcAft>
            </a:pPr>
            <a:r>
              <a:rPr lang="en-US" sz="2400" b="1" dirty="0"/>
              <a:t>OO-ALC/OBHC</a:t>
            </a:r>
          </a:p>
          <a:p>
            <a:pPr>
              <a:spcAft>
                <a:spcPts val="871"/>
              </a:spcAft>
            </a:pPr>
            <a:r>
              <a:rPr lang="en-US" sz="2400" b="1" dirty="0"/>
              <a:t>Hill AFB, Utah 84056-5234</a:t>
            </a:r>
          </a:p>
          <a:p>
            <a:pPr>
              <a:spcAft>
                <a:spcPts val="871"/>
              </a:spcAft>
            </a:pPr>
            <a:r>
              <a:rPr lang="en-US" sz="2400" b="1" dirty="0"/>
              <a:t>801-586-0094 DSN 586-0094</a:t>
            </a:r>
          </a:p>
          <a:p>
            <a:pPr>
              <a:spcAft>
                <a:spcPts val="871"/>
              </a:spcAft>
            </a:pPr>
            <a:r>
              <a:rPr lang="en-US" sz="3200" b="1" dirty="0"/>
              <a:t>adam.hinrichs.1@us.af.mil</a:t>
            </a:r>
          </a:p>
        </p:txBody>
      </p:sp>
      <p:pic>
        <p:nvPicPr>
          <p:cNvPr id="4" name="Picture 3" descr="A person holding a computer&#10;&#10;Description automatically generated with low confidence">
            <a:extLst>
              <a:ext uri="{FF2B5EF4-FFF2-40B4-BE49-F238E27FC236}">
                <a16:creationId xmlns:a16="http://schemas.microsoft.com/office/drawing/2014/main" id="{336562B3-4F4E-AE47-0DD9-E69642C44D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000"/>
          <a:stretch/>
        </p:blipFill>
        <p:spPr>
          <a:xfrm>
            <a:off x="5257800" y="2697418"/>
            <a:ext cx="3521734" cy="3118750"/>
          </a:xfrm>
          <a:prstGeom prst="rect">
            <a:avLst/>
          </a:prstGeom>
          <a:ln>
            <a:solidFill>
              <a:schemeClr val="tx1">
                <a:lumMod val="75000"/>
                <a:lumOff val="25000"/>
              </a:schemeClr>
            </a:solidFill>
          </a:ln>
        </p:spPr>
      </p:pic>
      <p:pic>
        <p:nvPicPr>
          <p:cNvPr id="11" name="Picture 10" descr="E:\Pictures\Logos\OO-ALC.png"/>
          <p:cNvPicPr/>
          <p:nvPr/>
        </p:nvPicPr>
        <p:blipFill>
          <a:blip r:embed="rId6" cstate="print">
            <a:alphaModFix amt="50000"/>
          </a:blip>
          <a:srcRect/>
          <a:stretch>
            <a:fillRect/>
          </a:stretch>
        </p:blipFill>
        <p:spPr bwMode="auto">
          <a:xfrm rot="20474477">
            <a:off x="6019800" y="4460503"/>
            <a:ext cx="419100" cy="497342"/>
          </a:xfrm>
          <a:prstGeom prst="rect">
            <a:avLst/>
          </a:prstGeom>
          <a:noFill/>
          <a:ln w="9525">
            <a:noFill/>
            <a:miter lim="800000"/>
            <a:headEnd/>
            <a:tailEnd/>
          </a:ln>
        </p:spPr>
      </p:pic>
    </p:spTree>
    <p:extLst>
      <p:ext uri="{BB962C8B-B14F-4D97-AF65-F5344CB8AC3E}">
        <p14:creationId xmlns:p14="http://schemas.microsoft.com/office/powerpoint/2010/main" val="1027552378"/>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3" name="Sonic-Boom-1.wav"/>
          </p:stSnd>
        </p:sndAc>
      </p:transition>
    </mc:Choice>
    <mc:Fallback xmlns="">
      <p:transition spd="slow">
        <p:fade/>
        <p:sndAc>
          <p:stSnd>
            <p:snd r:embed="rId7" name="Sonic-Boom-1.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
        <p:nvSpPr>
          <p:cNvPr id="5" name="Content Placeholder 2"/>
          <p:cNvSpPr txBox="1">
            <a:spLocks/>
          </p:cNvSpPr>
          <p:nvPr/>
        </p:nvSpPr>
        <p:spPr>
          <a:xfrm>
            <a:off x="457200" y="2438400"/>
            <a:ext cx="8229600" cy="434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4"/>
              </a:buBlip>
            </a:pPr>
            <a:r>
              <a:rPr lang="en-US" b="1" dirty="0">
                <a:solidFill>
                  <a:schemeClr val="tx1"/>
                </a:solidFill>
              </a:rPr>
              <a:t>Conducted for Air Force Material Command by the Center Training Office</a:t>
            </a:r>
          </a:p>
          <a:p>
            <a:pPr marL="457200" indent="-457200" algn="l">
              <a:buBlip>
                <a:blip r:embed="rId4"/>
              </a:buBlip>
            </a:pPr>
            <a:r>
              <a:rPr lang="en-US" b="1" dirty="0">
                <a:solidFill>
                  <a:schemeClr val="tx1"/>
                </a:solidFill>
              </a:rPr>
              <a:t>Our goal is to provide initial and advanced training for depot technicians</a:t>
            </a:r>
          </a:p>
          <a:p>
            <a:pPr marL="457200" indent="-457200" algn="l">
              <a:buBlip>
                <a:blip r:embed="rId4"/>
              </a:buBlip>
            </a:pPr>
            <a:r>
              <a:rPr lang="en-US" b="1" dirty="0">
                <a:solidFill>
                  <a:schemeClr val="tx1"/>
                </a:solidFill>
              </a:rPr>
              <a:t>Current workload: C-130, F-16, A-10, F-22,  B-2, and F-35 Aircraft</a:t>
            </a:r>
          </a:p>
          <a:p>
            <a:endParaRPr lang="en-US" dirty="0"/>
          </a:p>
          <a:p>
            <a:pPr lvl="1"/>
            <a:endParaRPr lang="en-US" dirty="0"/>
          </a:p>
        </p:txBody>
      </p:sp>
      <p:sp>
        <p:nvSpPr>
          <p:cNvPr id="6"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Composite Training at Hill AFB</a:t>
            </a: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 y="0"/>
            <a:ext cx="9144000" cy="6858000"/>
          </a:xfrm>
          <a:prstGeom prst="rect">
            <a:avLst/>
          </a:prstGeom>
        </p:spPr>
      </p:pic>
      <p:sp>
        <p:nvSpPr>
          <p:cNvPr id="5"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Current Training Courses</a:t>
            </a:r>
          </a:p>
        </p:txBody>
      </p:sp>
      <p:sp>
        <p:nvSpPr>
          <p:cNvPr id="6" name="Content Placeholder 2"/>
          <p:cNvSpPr txBox="1">
            <a:spLocks/>
          </p:cNvSpPr>
          <p:nvPr/>
        </p:nvSpPr>
        <p:spPr>
          <a:xfrm>
            <a:off x="457200" y="2514600"/>
            <a:ext cx="8229600" cy="39163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4"/>
              </a:buBlip>
            </a:pPr>
            <a:r>
              <a:rPr lang="en-US" b="1" dirty="0">
                <a:solidFill>
                  <a:schemeClr val="tx1"/>
                </a:solidFill>
              </a:rPr>
              <a:t>Advanced Composite Level 1</a:t>
            </a:r>
          </a:p>
          <a:p>
            <a:pPr marL="914400" lvl="1" indent="-457200" algn="l">
              <a:buBlip>
                <a:blip r:embed="rId5"/>
              </a:buBlip>
            </a:pPr>
            <a:r>
              <a:rPr lang="en-US" b="1" dirty="0">
                <a:solidFill>
                  <a:schemeClr val="tx1"/>
                </a:solidFill>
              </a:rPr>
              <a:t>Introductory principles, materials, terminology, and entry-level hands-on projects (40 </a:t>
            </a:r>
            <a:r>
              <a:rPr lang="en-US" b="1" dirty="0" err="1">
                <a:solidFill>
                  <a:schemeClr val="tx1"/>
                </a:solidFill>
              </a:rPr>
              <a:t>hrs</a:t>
            </a:r>
            <a:r>
              <a:rPr lang="en-US" b="1" dirty="0">
                <a:solidFill>
                  <a:schemeClr val="tx1"/>
                </a:solidFill>
              </a:rPr>
              <a:t>)</a:t>
            </a:r>
          </a:p>
          <a:p>
            <a:pPr marL="457200" indent="-457200" algn="l">
              <a:buBlip>
                <a:blip r:embed="rId4"/>
              </a:buBlip>
            </a:pPr>
            <a:r>
              <a:rPr lang="en-US" b="1" dirty="0">
                <a:solidFill>
                  <a:schemeClr val="tx1"/>
                </a:solidFill>
              </a:rPr>
              <a:t>Advanced Composite Level 2</a:t>
            </a:r>
          </a:p>
          <a:p>
            <a:pPr marL="914400" lvl="1" indent="-457200" algn="l">
              <a:buBlip>
                <a:blip r:embed="rId5"/>
              </a:buBlip>
            </a:pPr>
            <a:r>
              <a:rPr lang="en-US" b="1" dirty="0">
                <a:solidFill>
                  <a:schemeClr val="tx1"/>
                </a:solidFill>
              </a:rPr>
              <a:t>Intermediate principles, 10 hands-on projects to complete (100 </a:t>
            </a:r>
            <a:r>
              <a:rPr lang="en-US" b="1" dirty="0" err="1">
                <a:solidFill>
                  <a:schemeClr val="tx1"/>
                </a:solidFill>
              </a:rPr>
              <a:t>hrs</a:t>
            </a:r>
            <a:r>
              <a:rPr lang="en-US" b="1" dirty="0">
                <a:solidFill>
                  <a:schemeClr val="tx1"/>
                </a:solidFill>
              </a:rPr>
              <a:t>)</a:t>
            </a:r>
          </a:p>
          <a:p>
            <a:pPr lvl="1"/>
            <a:endParaRPr lang="en-US"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Level 1</a:t>
            </a:r>
          </a:p>
        </p:txBody>
      </p:sp>
      <p:sp>
        <p:nvSpPr>
          <p:cNvPr id="6" name="Content Placeholder 7"/>
          <p:cNvSpPr txBox="1">
            <a:spLocks/>
          </p:cNvSpPr>
          <p:nvPr/>
        </p:nvSpPr>
        <p:spPr>
          <a:xfrm>
            <a:off x="457200" y="2514600"/>
            <a:ext cx="8229600" cy="419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4"/>
              </a:buBlip>
            </a:pPr>
            <a:r>
              <a:rPr lang="en-US" b="1" dirty="0">
                <a:solidFill>
                  <a:schemeClr val="tx1"/>
                </a:solidFill>
              </a:rPr>
              <a:t>Introduction to composites</a:t>
            </a:r>
          </a:p>
          <a:p>
            <a:pPr marL="457200" indent="-457200" algn="l">
              <a:buBlip>
                <a:blip r:embed="rId4"/>
              </a:buBlip>
            </a:pPr>
            <a:r>
              <a:rPr lang="en-US" b="1" dirty="0">
                <a:solidFill>
                  <a:schemeClr val="tx1"/>
                </a:solidFill>
              </a:rPr>
              <a:t>How composites are manufactured</a:t>
            </a:r>
          </a:p>
          <a:p>
            <a:pPr marL="457200" indent="-457200" algn="l">
              <a:buBlip>
                <a:blip r:embed="rId4"/>
              </a:buBlip>
            </a:pPr>
            <a:r>
              <a:rPr lang="en-US" b="1" dirty="0">
                <a:solidFill>
                  <a:schemeClr val="tx1"/>
                </a:solidFill>
              </a:rPr>
              <a:t>How composites are repaired</a:t>
            </a:r>
          </a:p>
          <a:p>
            <a:pPr marL="457200" indent="-457200" algn="l">
              <a:buBlip>
                <a:blip r:embed="rId4"/>
              </a:buBlip>
            </a:pPr>
            <a:r>
              <a:rPr lang="en-US" b="1" dirty="0">
                <a:solidFill>
                  <a:schemeClr val="tx1"/>
                </a:solidFill>
              </a:rPr>
              <a:t>How composites are cured</a:t>
            </a:r>
          </a:p>
          <a:p>
            <a:pPr marL="457200" indent="-457200" algn="l">
              <a:buBlip>
                <a:blip r:embed="rId4"/>
              </a:buBlip>
            </a:pPr>
            <a:r>
              <a:rPr lang="en-US" b="1" dirty="0">
                <a:solidFill>
                  <a:schemeClr val="tx1"/>
                </a:solidFill>
              </a:rPr>
              <a:t>How composites are tested</a:t>
            </a:r>
          </a:p>
          <a:p>
            <a:pPr marL="457200" indent="-457200" algn="l">
              <a:buBlip>
                <a:blip r:embed="rId4"/>
              </a:buBlip>
            </a:pPr>
            <a:r>
              <a:rPr lang="en-US" b="1" dirty="0">
                <a:solidFill>
                  <a:schemeClr val="tx1"/>
                </a:solidFill>
              </a:rPr>
              <a:t>Three hands on projects</a:t>
            </a:r>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
        <p:nvSpPr>
          <p:cNvPr id="6"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Projects Completed in Level 1</a:t>
            </a:r>
          </a:p>
        </p:txBody>
      </p:sp>
      <p:sp>
        <p:nvSpPr>
          <p:cNvPr id="7" name="Content Placeholder 7"/>
          <p:cNvSpPr txBox="1">
            <a:spLocks/>
          </p:cNvSpPr>
          <p:nvPr/>
        </p:nvSpPr>
        <p:spPr>
          <a:xfrm>
            <a:off x="304800" y="2514600"/>
            <a:ext cx="5125901" cy="41910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3"/>
              </a:buBlip>
            </a:pPr>
            <a:r>
              <a:rPr lang="en-US" b="1" dirty="0">
                <a:solidFill>
                  <a:schemeClr val="tx1"/>
                </a:solidFill>
              </a:rPr>
              <a:t>Uni-directional graphite laminate layup</a:t>
            </a:r>
          </a:p>
          <a:p>
            <a:pPr marL="457200" indent="-457200" algn="l">
              <a:buBlip>
                <a:blip r:embed="rId3"/>
              </a:buBlip>
            </a:pPr>
            <a:r>
              <a:rPr lang="en-US" b="1" dirty="0">
                <a:solidFill>
                  <a:schemeClr val="tx1"/>
                </a:solidFill>
              </a:rPr>
              <a:t> Satin woven graphite laminate layup</a:t>
            </a:r>
          </a:p>
          <a:p>
            <a:pPr marL="457200" indent="-457200" algn="l">
              <a:buBlip>
                <a:blip r:embed="rId3"/>
              </a:buBlip>
            </a:pPr>
            <a:r>
              <a:rPr lang="en-US" b="1" dirty="0">
                <a:solidFill>
                  <a:schemeClr val="tx1"/>
                </a:solidFill>
              </a:rPr>
              <a:t>Cutting and laying up satin woven materials with emphasis on warp direction</a:t>
            </a:r>
          </a:p>
          <a:p>
            <a:pPr marL="457200" indent="-457200" algn="l">
              <a:buBlip>
                <a:blip r:embed="rId3"/>
              </a:buBlip>
            </a:pPr>
            <a:r>
              <a:rPr lang="en-US" b="1" dirty="0">
                <a:solidFill>
                  <a:schemeClr val="tx1"/>
                </a:solidFill>
              </a:rPr>
              <a:t>Fiberglass wet layup panel</a:t>
            </a:r>
          </a:p>
        </p:txBody>
      </p:sp>
      <p:pic>
        <p:nvPicPr>
          <p:cNvPr id="8" name="Picture 7" descr="IMG_1089.JPG"/>
          <p:cNvPicPr>
            <a:picLocks noChangeAspect="1"/>
          </p:cNvPicPr>
          <p:nvPr/>
        </p:nvPicPr>
        <p:blipFill>
          <a:blip r:embed="rId4" cstate="print">
            <a:lum bright="10000" contrast="20000"/>
          </a:blip>
          <a:stretch>
            <a:fillRect/>
          </a:stretch>
        </p:blipFill>
        <p:spPr>
          <a:xfrm>
            <a:off x="5430701" y="2362200"/>
            <a:ext cx="3278293" cy="2458720"/>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indoor, person&#10;&#10;Description automatically generated">
            <a:extLst>
              <a:ext uri="{FF2B5EF4-FFF2-40B4-BE49-F238E27FC236}">
                <a16:creationId xmlns:a16="http://schemas.microsoft.com/office/drawing/2014/main" id="{CD748784-8CFB-282F-0819-25DAE20E6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701" y="2362200"/>
            <a:ext cx="3278293" cy="2458720"/>
          </a:xfrm>
          <a:prstGeom prst="rect">
            <a:avLst/>
          </a:prstGeom>
          <a:effectLst>
            <a:outerShdw blurRad="292100" dist="139700" dir="2700000" algn="ctr" rotWithShape="0">
              <a:srgbClr val="000000">
                <a:alpha val="67000"/>
              </a:srgbClr>
            </a:outerShdw>
          </a:effectLst>
        </p:spPr>
      </p:pic>
      <p:pic>
        <p:nvPicPr>
          <p:cNvPr id="9" name="Picture 4" descr="C:\Documents and Settings\Chet.Christiansen\Desktop\New wet layup\IMG_4107.JPG"/>
          <p:cNvPicPr>
            <a:picLocks noChangeAspect="1" noChangeArrowheads="1"/>
          </p:cNvPicPr>
          <p:nvPr/>
        </p:nvPicPr>
        <p:blipFill>
          <a:blip r:embed="rId6" cstate="print">
            <a:lum bright="10000" contrast="10000"/>
          </a:blip>
          <a:srcRect/>
          <a:stretch>
            <a:fillRect/>
          </a:stretch>
        </p:blipFill>
        <p:spPr bwMode="auto">
          <a:xfrm>
            <a:off x="5431687" y="2362940"/>
            <a:ext cx="3277307" cy="245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94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57200" y="1600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t>Topics Covered in Level 2</a:t>
            </a:r>
          </a:p>
        </p:txBody>
      </p:sp>
      <p:sp>
        <p:nvSpPr>
          <p:cNvPr id="6" name="Content Placeholder 7"/>
          <p:cNvSpPr txBox="1">
            <a:spLocks/>
          </p:cNvSpPr>
          <p:nvPr/>
        </p:nvSpPr>
        <p:spPr>
          <a:xfrm>
            <a:off x="457200" y="2514600"/>
            <a:ext cx="8229600" cy="419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Blip>
                <a:blip r:embed="rId3"/>
              </a:buBlip>
            </a:pPr>
            <a:r>
              <a:rPr lang="en-US" b="1" dirty="0">
                <a:solidFill>
                  <a:schemeClr val="tx1"/>
                </a:solidFill>
              </a:rPr>
              <a:t>Review of Advanced Composite Principles</a:t>
            </a:r>
          </a:p>
          <a:p>
            <a:pPr algn="l"/>
            <a:r>
              <a:rPr lang="en-US" b="1" dirty="0">
                <a:solidFill>
                  <a:schemeClr val="tx1"/>
                </a:solidFill>
              </a:rPr>
              <a:t> </a:t>
            </a:r>
          </a:p>
          <a:p>
            <a:pPr marL="457200" indent="-457200" algn="l">
              <a:buBlip>
                <a:blip r:embed="rId3"/>
              </a:buBlip>
            </a:pPr>
            <a:r>
              <a:rPr lang="en-US" b="1" dirty="0">
                <a:solidFill>
                  <a:schemeClr val="tx1"/>
                </a:solidFill>
              </a:rPr>
              <a:t>Composite Repair Principles</a:t>
            </a:r>
          </a:p>
          <a:p>
            <a:pPr algn="l"/>
            <a:endParaRPr lang="en-US" b="1" dirty="0">
              <a:solidFill>
                <a:schemeClr val="tx1"/>
              </a:solidFill>
            </a:endParaRPr>
          </a:p>
          <a:p>
            <a:pPr marL="457200" indent="-457200" algn="l">
              <a:buBlip>
                <a:blip r:embed="rId3"/>
              </a:buBlip>
            </a:pPr>
            <a:r>
              <a:rPr lang="en-US" b="1" dirty="0">
                <a:solidFill>
                  <a:schemeClr val="tx1"/>
                </a:solidFill>
              </a:rPr>
              <a:t>Level 2 Projects</a:t>
            </a:r>
          </a:p>
          <a:p>
            <a:pPr lvl="1" algn="l"/>
            <a:endParaRPr lang="en-US" b="1" dirty="0">
              <a:solidFill>
                <a:schemeClr val="tx1"/>
              </a:solidFill>
            </a:endParaRPr>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3600" b="1" dirty="0">
                <a:latin typeface="Comic Sans MS" panose="030F0702030302020204" pitchFamily="66" charset="0"/>
              </a:rPr>
              <a:t>Advanced Composite </a:t>
            </a:r>
          </a:p>
          <a:p>
            <a:pPr algn="ctr"/>
            <a:r>
              <a:rPr lang="en-US" sz="3600" b="1" dirty="0">
                <a:latin typeface="Comic Sans MS" panose="030F0702030302020204" pitchFamily="66" charset="0"/>
              </a:rPr>
              <a:t>Training</a:t>
            </a:r>
            <a:endParaRPr lang="en-US" sz="3600" b="1" dirty="0">
              <a:latin typeface="Comic Sans MS" panose="030F0702030302020204" pitchFamily="66" charset="0"/>
              <a:ea typeface="BatangChe" panose="02030609000101010101" pitchFamily="49" charset="-127"/>
            </a:endParaRPr>
          </a:p>
        </p:txBody>
      </p:sp>
    </p:spTree>
    <p:extLst>
      <p:ext uri="{BB962C8B-B14F-4D97-AF65-F5344CB8AC3E}">
        <p14:creationId xmlns:p14="http://schemas.microsoft.com/office/powerpoint/2010/main" val="13646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D9126B88274E4496CD52E7219D0572" ma:contentTypeVersion="35" ma:contentTypeDescription="Create a new document." ma:contentTypeScope="" ma:versionID="cc7b0a542357d17f79dfb5b7c776e73e">
  <xsd:schema xmlns:xsd="http://www.w3.org/2001/XMLSchema" xmlns:xs="http://www.w3.org/2001/XMLSchema" xmlns:p="http://schemas.microsoft.com/office/2006/metadata/properties" xmlns:ns2="9c987578-06a5-4e03-951c-d2495dd78898" xmlns:ns3="bba6f56a-61a0-4f67-abd0-83f29a10bef6" targetNamespace="http://schemas.microsoft.com/office/2006/metadata/properties" ma:root="true" ma:fieldsID="a8ae2a983a5aa18b22bc6cd12da95656" ns2:_="" ns3:_="">
    <xsd:import namespace="9c987578-06a5-4e03-951c-d2495dd78898"/>
    <xsd:import namespace="bba6f56a-61a0-4f67-abd0-83f29a10b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Comment" minOccurs="0"/>
                <xsd:element ref="ns2:MediaLengthInSeconds" minOccurs="0"/>
                <xsd:element ref="ns3:TaxCatchAll" minOccurs="0"/>
                <xsd:element ref="ns2:lcf76f155ced4ddcb4097134ff3c332f"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87578-06a5-4e03-951c-d2495dd78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descrip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Comment" ma:index="20" nillable="true" ma:displayName="Comment" ma:format="Dropdown" ma:internalName="Comment">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ef4f2e3-2616-4c2c-91b5-2afd5740d132" ma:termSetId="09814cd3-568e-fe90-9814-8d621ff8fb84" ma:anchorId="fba54fb3-c3e1-fe81-a776-ca4b69148c4d" ma:open="true" ma:isKeyword="false">
      <xsd:complexType>
        <xsd:sequence>
          <xsd:element ref="pc:Terms" minOccurs="0" maxOccurs="1"/>
        </xsd:sequence>
      </xsd:complexType>
    </xsd:element>
    <xsd:element name="MigrationWizId" ma:index="25" nillable="true" ma:displayName="MigrationWizId" ma:internalName="MigrationWizId">
      <xsd:simpleType>
        <xsd:restriction base="dms:Text"/>
      </xsd:simpleType>
    </xsd:element>
    <xsd:element name="MigrationWizIdPermissions" ma:index="26" nillable="true" ma:displayName="MigrationWizIdPermissions" ma:internalName="MigrationWizIdPermissions">
      <xsd:simpleType>
        <xsd:restriction base="dms:Text"/>
      </xsd:simpleType>
    </xsd:element>
    <xsd:element name="MigrationWizIdPermissionLevels" ma:index="27" nillable="true" ma:displayName="MigrationWizIdPermissionLevels" ma:internalName="MigrationWizIdPermissionLevels">
      <xsd:simpleType>
        <xsd:restriction base="dms:Text"/>
      </xsd:simpleType>
    </xsd:element>
    <xsd:element name="MigrationWizIdDocumentLibraryPermissions" ma:index="28" nillable="true" ma:displayName="MigrationWizIdDocumentLibraryPermissions" ma:internalName="MigrationWizIdDocumentLibraryPermissions">
      <xsd:simpleType>
        <xsd:restriction base="dms:Text"/>
      </xsd:simpleType>
    </xsd:element>
    <xsd:element name="MigrationWizIdSecurityGroups" ma:index="29" nillable="true" ma:displayName="MigrationWizIdSecurityGroups" ma:internalName="MigrationWizIdSecurityGroup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a6f56a-61a0-4f67-abd0-83f29a10bef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6334c3-3ce3-4d2e-a900-2a53a13f2240}" ma:internalName="TaxCatchAll" ma:readOnly="false" ma:showField="CatchAllData" ma:web="bba6f56a-61a0-4f67-abd0-83f29a10b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DocumentLibraryPermissions xmlns="9c987578-06a5-4e03-951c-d2495dd78898" xsi:nil="true"/>
    <lcf76f155ced4ddcb4097134ff3c332f xmlns="9c987578-06a5-4e03-951c-d2495dd78898">
      <Terms xmlns="http://schemas.microsoft.com/office/infopath/2007/PartnerControls"/>
    </lcf76f155ced4ddcb4097134ff3c332f>
    <MigrationWizIdPermissionLevels xmlns="9c987578-06a5-4e03-951c-d2495dd78898" xsi:nil="true"/>
    <MigrationWizId xmlns="9c987578-06a5-4e03-951c-d2495dd78898" xsi:nil="true"/>
    <Comment xmlns="9c987578-06a5-4e03-951c-d2495dd78898" xsi:nil="true"/>
    <MigrationWizIdPermissions xmlns="9c987578-06a5-4e03-951c-d2495dd78898" xsi:nil="true"/>
    <TaxCatchAll xmlns="bba6f56a-61a0-4f67-abd0-83f29a10bef6" xsi:nil="true"/>
    <MigrationWizIdSecurityGroups xmlns="9c987578-06a5-4e03-951c-d2495dd78898" xsi:nil="true"/>
  </documentManagement>
</p:properties>
</file>

<file path=customXml/itemProps1.xml><?xml version="1.0" encoding="utf-8"?>
<ds:datastoreItem xmlns:ds="http://schemas.openxmlformats.org/officeDocument/2006/customXml" ds:itemID="{E4B35B63-E1F9-45F0-BAAC-11B591FEB115}"/>
</file>

<file path=customXml/itemProps2.xml><?xml version="1.0" encoding="utf-8"?>
<ds:datastoreItem xmlns:ds="http://schemas.openxmlformats.org/officeDocument/2006/customXml" ds:itemID="{4A45530C-42A6-4072-AC2B-6A20720D3685}"/>
</file>

<file path=customXml/itemProps3.xml><?xml version="1.0" encoding="utf-8"?>
<ds:datastoreItem xmlns:ds="http://schemas.openxmlformats.org/officeDocument/2006/customXml" ds:itemID="{0B083BD3-3D63-48D2-86A5-64393EF2104F}"/>
</file>

<file path=docProps/app.xml><?xml version="1.0" encoding="utf-8"?>
<Properties xmlns="http://schemas.openxmlformats.org/officeDocument/2006/extended-properties" xmlns:vt="http://schemas.openxmlformats.org/officeDocument/2006/docPropsVTypes">
  <TotalTime>4514</TotalTime>
  <Words>1187</Words>
  <Application>Microsoft Office PowerPoint</Application>
  <PresentationFormat>On-screen Show (4:3)</PresentationFormat>
  <Paragraphs>264</Paragraphs>
  <Slides>28</Slides>
  <Notes>8</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Arial Black</vt:lpstr>
      <vt:lpstr>Britannic Bold</vt:lpstr>
      <vt:lpstr>Calibri</vt:lpstr>
      <vt:lpstr>Calibri Light</vt:lpstr>
      <vt:lpstr>Comic Sans MS</vt:lpstr>
      <vt:lpstr>Kunstler Script</vt:lpstr>
      <vt:lpstr>Times New Roman</vt:lpstr>
      <vt:lpstr>Office Theme</vt:lpstr>
      <vt:lpstr>1_Office Theme</vt:lpstr>
      <vt:lpstr>PowerPoint Presentation</vt:lpstr>
      <vt:lpstr>PowerPoint Presentation</vt:lpstr>
      <vt:lpstr>OO-ALC Technical Instructor Lead</vt:lpstr>
      <vt:lpstr>OO-ALC Composite Instructor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CAMPBELL, JAMES W CTR USAF AFMC OO-ALC/OBHB</dc:creator>
  <cp:lastModifiedBy>HINRICHS, ADAM J CIV USAF AFMC OO-ALC/OBHC</cp:lastModifiedBy>
  <cp:revision>118</cp:revision>
  <dcterms:created xsi:type="dcterms:W3CDTF">2015-05-27T17:13:35Z</dcterms:created>
  <dcterms:modified xsi:type="dcterms:W3CDTF">2023-06-05T12:47:32Z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0x010100B3D9126B88274E4496CD52E7219D0572</vt:lpwstr>
  </property>
</Properties>
</file>