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presentation.xml" ContentType="application/vnd.openxmlformats-officedocument.presentationml.presentation.main+xml"/>
  <Override PartName="/ppt/slides/slide18.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7" r:id="rId1"/>
    <p:sldMasterId id="2147483886" r:id="rId2"/>
    <p:sldMasterId id="2147483897" r:id="rId3"/>
    <p:sldMasterId id="2147483894" r:id="rId4"/>
  </p:sldMasterIdLst>
  <p:notesMasterIdLst>
    <p:notesMasterId r:id="rId24"/>
  </p:notesMasterIdLst>
  <p:handoutMasterIdLst>
    <p:handoutMasterId r:id="rId25"/>
  </p:handoutMasterIdLst>
  <p:sldIdLst>
    <p:sldId id="287" r:id="rId5"/>
    <p:sldId id="292" r:id="rId6"/>
    <p:sldId id="264" r:id="rId7"/>
    <p:sldId id="293" r:id="rId8"/>
    <p:sldId id="295" r:id="rId9"/>
    <p:sldId id="294" r:id="rId10"/>
    <p:sldId id="288" r:id="rId11"/>
    <p:sldId id="297" r:id="rId12"/>
    <p:sldId id="296" r:id="rId13"/>
    <p:sldId id="298" r:id="rId14"/>
    <p:sldId id="299" r:id="rId15"/>
    <p:sldId id="304" r:id="rId16"/>
    <p:sldId id="300" r:id="rId17"/>
    <p:sldId id="301" r:id="rId18"/>
    <p:sldId id="305" r:id="rId19"/>
    <p:sldId id="302" r:id="rId20"/>
    <p:sldId id="306" r:id="rId21"/>
    <p:sldId id="307" r:id="rId22"/>
    <p:sldId id="308" r:id="rId23"/>
  </p:sldIdLst>
  <p:sldSz cx="9144000" cy="6858000" type="screen4x3"/>
  <p:notesSz cx="6985000" cy="92837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600" b="1" kern="1200">
        <a:solidFill>
          <a:schemeClr val="bg1"/>
        </a:solidFill>
        <a:latin typeface="Arial" charset="0"/>
        <a:ea typeface="MS PGothic" pitchFamily="34" charset="-128"/>
        <a:cs typeface="+mn-cs"/>
      </a:defRPr>
    </a:lvl1pPr>
    <a:lvl2pPr marL="457200" algn="l" rtl="0" fontAlgn="base">
      <a:spcBef>
        <a:spcPct val="0"/>
      </a:spcBef>
      <a:spcAft>
        <a:spcPct val="0"/>
      </a:spcAft>
      <a:defRPr sz="1600" b="1" kern="1200">
        <a:solidFill>
          <a:schemeClr val="bg1"/>
        </a:solidFill>
        <a:latin typeface="Arial" charset="0"/>
        <a:ea typeface="MS PGothic" pitchFamily="34" charset="-128"/>
        <a:cs typeface="+mn-cs"/>
      </a:defRPr>
    </a:lvl2pPr>
    <a:lvl3pPr marL="914400" algn="l" rtl="0" fontAlgn="base">
      <a:spcBef>
        <a:spcPct val="0"/>
      </a:spcBef>
      <a:spcAft>
        <a:spcPct val="0"/>
      </a:spcAft>
      <a:defRPr sz="1600" b="1" kern="1200">
        <a:solidFill>
          <a:schemeClr val="bg1"/>
        </a:solidFill>
        <a:latin typeface="Arial" charset="0"/>
        <a:ea typeface="MS PGothic" pitchFamily="34" charset="-128"/>
        <a:cs typeface="+mn-cs"/>
      </a:defRPr>
    </a:lvl3pPr>
    <a:lvl4pPr marL="1371600" algn="l" rtl="0" fontAlgn="base">
      <a:spcBef>
        <a:spcPct val="0"/>
      </a:spcBef>
      <a:spcAft>
        <a:spcPct val="0"/>
      </a:spcAft>
      <a:defRPr sz="1600" b="1" kern="1200">
        <a:solidFill>
          <a:schemeClr val="bg1"/>
        </a:solidFill>
        <a:latin typeface="Arial" charset="0"/>
        <a:ea typeface="MS PGothic" pitchFamily="34" charset="-128"/>
        <a:cs typeface="+mn-cs"/>
      </a:defRPr>
    </a:lvl4pPr>
    <a:lvl5pPr marL="1828800" algn="l" rtl="0" fontAlgn="base">
      <a:spcBef>
        <a:spcPct val="0"/>
      </a:spcBef>
      <a:spcAft>
        <a:spcPct val="0"/>
      </a:spcAft>
      <a:defRPr sz="1600" b="1" kern="1200">
        <a:solidFill>
          <a:schemeClr val="bg1"/>
        </a:solidFill>
        <a:latin typeface="Arial" charset="0"/>
        <a:ea typeface="MS PGothic" pitchFamily="34" charset="-128"/>
        <a:cs typeface="+mn-cs"/>
      </a:defRPr>
    </a:lvl5pPr>
    <a:lvl6pPr marL="2286000" algn="l" defTabSz="914400" rtl="0" eaLnBrk="1" latinLnBrk="0" hangingPunct="1">
      <a:defRPr sz="1600" b="1" kern="1200">
        <a:solidFill>
          <a:schemeClr val="bg1"/>
        </a:solidFill>
        <a:latin typeface="Arial" charset="0"/>
        <a:ea typeface="MS PGothic" pitchFamily="34" charset="-128"/>
        <a:cs typeface="+mn-cs"/>
      </a:defRPr>
    </a:lvl6pPr>
    <a:lvl7pPr marL="2743200" algn="l" defTabSz="914400" rtl="0" eaLnBrk="1" latinLnBrk="0" hangingPunct="1">
      <a:defRPr sz="1600" b="1" kern="1200">
        <a:solidFill>
          <a:schemeClr val="bg1"/>
        </a:solidFill>
        <a:latin typeface="Arial" charset="0"/>
        <a:ea typeface="MS PGothic" pitchFamily="34" charset="-128"/>
        <a:cs typeface="+mn-cs"/>
      </a:defRPr>
    </a:lvl7pPr>
    <a:lvl8pPr marL="3200400" algn="l" defTabSz="914400" rtl="0" eaLnBrk="1" latinLnBrk="0" hangingPunct="1">
      <a:defRPr sz="1600" b="1" kern="1200">
        <a:solidFill>
          <a:schemeClr val="bg1"/>
        </a:solidFill>
        <a:latin typeface="Arial" charset="0"/>
        <a:ea typeface="MS PGothic" pitchFamily="34" charset="-128"/>
        <a:cs typeface="+mn-cs"/>
      </a:defRPr>
    </a:lvl8pPr>
    <a:lvl9pPr marL="3657600" algn="l" defTabSz="914400" rtl="0" eaLnBrk="1" latinLnBrk="0" hangingPunct="1">
      <a:defRPr sz="1600" b="1" kern="1200">
        <a:solidFill>
          <a:schemeClr val="bg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92" userDrawn="1">
          <p15:clr>
            <a:srgbClr val="A4A3A4"/>
          </p15:clr>
        </p15:guide>
        <p15:guide id="2" pos="2875">
          <p15:clr>
            <a:srgbClr val="A4A3A4"/>
          </p15:clr>
        </p15:guide>
      </p15:sldGuideLst>
    </p:ext>
    <p:ext uri="{2D200454-40CA-4A62-9FC3-DE9A4176ACB9}">
      <p15:notesGuideLst xmlns:p15="http://schemas.microsoft.com/office/powerpoint/2012/main">
        <p15:guide id="1" orient="horz" pos="2925">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64F"/>
    <a:srgbClr val="7F7F7F"/>
    <a:srgbClr val="A2A2A2"/>
    <a:srgbClr val="000000"/>
    <a:srgbClr val="1C2240"/>
    <a:srgbClr val="182260"/>
    <a:srgbClr val="1C295B"/>
    <a:srgbClr val="9CA9C8"/>
    <a:srgbClr val="D3D3D3"/>
    <a:srgbClr val="B9C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778" autoAdjust="0"/>
  </p:normalViewPr>
  <p:slideViewPr>
    <p:cSldViewPr snapToGrid="0" showGuides="1">
      <p:cViewPr varScale="1">
        <p:scale>
          <a:sx n="88" d="100"/>
          <a:sy n="88" d="100"/>
        </p:scale>
        <p:origin x="2256" y="84"/>
      </p:cViewPr>
      <p:guideLst>
        <p:guide orient="horz" pos="192"/>
        <p:guide pos="2875"/>
      </p:guideLst>
    </p:cSldViewPr>
  </p:slideViewPr>
  <p:outlineViewPr>
    <p:cViewPr>
      <p:scale>
        <a:sx n="33" d="100"/>
        <a:sy n="33" d="100"/>
      </p:scale>
      <p:origin x="0" y="59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93" d="100"/>
          <a:sy n="93" d="100"/>
        </p:scale>
        <p:origin x="-3588" y="-114"/>
      </p:cViewPr>
      <p:guideLst>
        <p:guide orient="horz" pos="2925"/>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3633B8-B0F1-424D-864C-657BC084803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5D3D653-5D5D-419F-91BD-C7EE29A4DA67}">
      <dgm:prSet custT="1"/>
      <dgm:spPr/>
      <dgm:t>
        <a:bodyPr/>
        <a:lstStyle/>
        <a:p>
          <a:pPr rtl="0"/>
          <a:r>
            <a:rPr lang="en-US" sz="2500" dirty="0"/>
            <a:t>Sanding of  Aluminum Surface</a:t>
          </a:r>
        </a:p>
      </dgm:t>
    </dgm:pt>
    <dgm:pt modelId="{D729EF62-F4F3-446E-9010-8530828EC7A9}" type="parTrans" cxnId="{FBFF6645-14BA-4808-B9B7-1D592B2F4482}">
      <dgm:prSet/>
      <dgm:spPr/>
      <dgm:t>
        <a:bodyPr/>
        <a:lstStyle/>
        <a:p>
          <a:endParaRPr lang="en-US"/>
        </a:p>
      </dgm:t>
    </dgm:pt>
    <dgm:pt modelId="{453F7EDE-AAA8-4092-A1C5-C733FE3F19DE}" type="sibTrans" cxnId="{FBFF6645-14BA-4808-B9B7-1D592B2F4482}">
      <dgm:prSet/>
      <dgm:spPr/>
      <dgm:t>
        <a:bodyPr/>
        <a:lstStyle/>
        <a:p>
          <a:endParaRPr lang="en-US"/>
        </a:p>
      </dgm:t>
    </dgm:pt>
    <dgm:pt modelId="{B09D2CB5-6AEB-4966-9ACB-566652B35C1B}">
      <dgm:prSet/>
      <dgm:spPr/>
      <dgm:t>
        <a:bodyPr/>
        <a:lstStyle/>
        <a:p>
          <a:pPr rtl="0"/>
          <a:r>
            <a:rPr lang="en-US" dirty="0"/>
            <a:t>Application of Sol-Gel</a:t>
          </a:r>
        </a:p>
      </dgm:t>
    </dgm:pt>
    <dgm:pt modelId="{3A4F4AED-4E27-47FE-853D-882F30D630F7}" type="parTrans" cxnId="{91D45A58-7B96-43E1-906A-490899655822}">
      <dgm:prSet/>
      <dgm:spPr/>
      <dgm:t>
        <a:bodyPr/>
        <a:lstStyle/>
        <a:p>
          <a:endParaRPr lang="en-US"/>
        </a:p>
      </dgm:t>
    </dgm:pt>
    <dgm:pt modelId="{AE2EC246-D012-4B91-85B4-17A53D0AE011}" type="sibTrans" cxnId="{91D45A58-7B96-43E1-906A-490899655822}">
      <dgm:prSet/>
      <dgm:spPr/>
      <dgm:t>
        <a:bodyPr/>
        <a:lstStyle/>
        <a:p>
          <a:endParaRPr lang="en-US"/>
        </a:p>
      </dgm:t>
    </dgm:pt>
    <dgm:pt modelId="{4A94CB8E-43C1-40AF-8572-6246B8A8F154}">
      <dgm:prSet/>
      <dgm:spPr/>
      <dgm:t>
        <a:bodyPr/>
        <a:lstStyle/>
        <a:p>
          <a:pPr rtl="0"/>
          <a:r>
            <a:rPr lang="en-US" dirty="0"/>
            <a:t>Application of Bond Primer</a:t>
          </a:r>
        </a:p>
      </dgm:t>
    </dgm:pt>
    <dgm:pt modelId="{480A8E9B-B05D-4CBB-9308-D14EAA5D4F64}" type="parTrans" cxnId="{E5278E67-845E-4EA4-9314-B8978301B4B6}">
      <dgm:prSet/>
      <dgm:spPr/>
      <dgm:t>
        <a:bodyPr/>
        <a:lstStyle/>
        <a:p>
          <a:endParaRPr lang="en-US"/>
        </a:p>
      </dgm:t>
    </dgm:pt>
    <dgm:pt modelId="{79F033ED-C7E5-4F23-9B05-C70F2450D54B}" type="sibTrans" cxnId="{E5278E67-845E-4EA4-9314-B8978301B4B6}">
      <dgm:prSet/>
      <dgm:spPr/>
      <dgm:t>
        <a:bodyPr/>
        <a:lstStyle/>
        <a:p>
          <a:endParaRPr lang="en-US"/>
        </a:p>
      </dgm:t>
    </dgm:pt>
    <dgm:pt modelId="{2769519D-2AA2-4698-A23C-0FD6D7FA613E}" type="pres">
      <dgm:prSet presAssocID="{E13633B8-B0F1-424D-864C-657BC084803E}" presName="Name0" presStyleCnt="0">
        <dgm:presLayoutVars>
          <dgm:dir/>
          <dgm:resizeHandles val="exact"/>
        </dgm:presLayoutVars>
      </dgm:prSet>
      <dgm:spPr/>
      <dgm:t>
        <a:bodyPr/>
        <a:lstStyle/>
        <a:p>
          <a:endParaRPr lang="en-US"/>
        </a:p>
      </dgm:t>
    </dgm:pt>
    <dgm:pt modelId="{6D3D7279-D1A4-4DE7-BB90-A80D0D514820}" type="pres">
      <dgm:prSet presAssocID="{85D3D653-5D5D-419F-91BD-C7EE29A4DA67}" presName="node" presStyleLbl="node1" presStyleIdx="0" presStyleCnt="3" custLinFactX="-39894" custLinFactNeighborX="-100000" custLinFactNeighborY="-2136">
        <dgm:presLayoutVars>
          <dgm:bulletEnabled val="1"/>
        </dgm:presLayoutVars>
      </dgm:prSet>
      <dgm:spPr/>
      <dgm:t>
        <a:bodyPr/>
        <a:lstStyle/>
        <a:p>
          <a:endParaRPr lang="en-US"/>
        </a:p>
      </dgm:t>
    </dgm:pt>
    <dgm:pt modelId="{66FC27E1-8AAA-4134-97BC-BD4EE8370DCC}" type="pres">
      <dgm:prSet presAssocID="{453F7EDE-AAA8-4092-A1C5-C733FE3F19DE}" presName="sibTrans" presStyleLbl="sibTrans2D1" presStyleIdx="0" presStyleCnt="2"/>
      <dgm:spPr/>
      <dgm:t>
        <a:bodyPr/>
        <a:lstStyle/>
        <a:p>
          <a:endParaRPr lang="en-US"/>
        </a:p>
      </dgm:t>
    </dgm:pt>
    <dgm:pt modelId="{B0D8B4B4-F20D-4502-8469-C8CFD9032FF4}" type="pres">
      <dgm:prSet presAssocID="{453F7EDE-AAA8-4092-A1C5-C733FE3F19DE}" presName="connectorText" presStyleLbl="sibTrans2D1" presStyleIdx="0" presStyleCnt="2"/>
      <dgm:spPr/>
      <dgm:t>
        <a:bodyPr/>
        <a:lstStyle/>
        <a:p>
          <a:endParaRPr lang="en-US"/>
        </a:p>
      </dgm:t>
    </dgm:pt>
    <dgm:pt modelId="{5AEAA69C-F519-4102-A792-AB8E36F2E4AC}" type="pres">
      <dgm:prSet presAssocID="{B09D2CB5-6AEB-4966-9ACB-566652B35C1B}" presName="node" presStyleLbl="node1" presStyleIdx="1" presStyleCnt="3">
        <dgm:presLayoutVars>
          <dgm:bulletEnabled val="1"/>
        </dgm:presLayoutVars>
      </dgm:prSet>
      <dgm:spPr/>
      <dgm:t>
        <a:bodyPr/>
        <a:lstStyle/>
        <a:p>
          <a:endParaRPr lang="en-US"/>
        </a:p>
      </dgm:t>
    </dgm:pt>
    <dgm:pt modelId="{A812AFA0-1144-4F63-87B5-0DD96D830CA6}" type="pres">
      <dgm:prSet presAssocID="{AE2EC246-D012-4B91-85B4-17A53D0AE011}" presName="sibTrans" presStyleLbl="sibTrans2D1" presStyleIdx="1" presStyleCnt="2"/>
      <dgm:spPr/>
      <dgm:t>
        <a:bodyPr/>
        <a:lstStyle/>
        <a:p>
          <a:endParaRPr lang="en-US"/>
        </a:p>
      </dgm:t>
    </dgm:pt>
    <dgm:pt modelId="{984D2EA6-90B4-48E3-A350-7DB5F9F69145}" type="pres">
      <dgm:prSet presAssocID="{AE2EC246-D012-4B91-85B4-17A53D0AE011}" presName="connectorText" presStyleLbl="sibTrans2D1" presStyleIdx="1" presStyleCnt="2"/>
      <dgm:spPr/>
      <dgm:t>
        <a:bodyPr/>
        <a:lstStyle/>
        <a:p>
          <a:endParaRPr lang="en-US"/>
        </a:p>
      </dgm:t>
    </dgm:pt>
    <dgm:pt modelId="{F7EBE089-9745-457F-88CF-082D2238590C}" type="pres">
      <dgm:prSet presAssocID="{4A94CB8E-43C1-40AF-8572-6246B8A8F154}" presName="node" presStyleLbl="node1" presStyleIdx="2" presStyleCnt="3">
        <dgm:presLayoutVars>
          <dgm:bulletEnabled val="1"/>
        </dgm:presLayoutVars>
      </dgm:prSet>
      <dgm:spPr/>
      <dgm:t>
        <a:bodyPr/>
        <a:lstStyle/>
        <a:p>
          <a:endParaRPr lang="en-US"/>
        </a:p>
      </dgm:t>
    </dgm:pt>
  </dgm:ptLst>
  <dgm:cxnLst>
    <dgm:cxn modelId="{F9739FB0-91A0-47A4-BACC-40578C4D3C68}" type="presOf" srcId="{85D3D653-5D5D-419F-91BD-C7EE29A4DA67}" destId="{6D3D7279-D1A4-4DE7-BB90-A80D0D514820}" srcOrd="0" destOrd="0" presId="urn:microsoft.com/office/officeart/2005/8/layout/process1"/>
    <dgm:cxn modelId="{A901E9E5-1735-4529-9789-3F9CA27C0E81}" type="presOf" srcId="{E13633B8-B0F1-424D-864C-657BC084803E}" destId="{2769519D-2AA2-4698-A23C-0FD6D7FA613E}" srcOrd="0" destOrd="0" presId="urn:microsoft.com/office/officeart/2005/8/layout/process1"/>
    <dgm:cxn modelId="{7FB7A135-FB13-47FC-9EF5-641B445E79D2}" type="presOf" srcId="{453F7EDE-AAA8-4092-A1C5-C733FE3F19DE}" destId="{66FC27E1-8AAA-4134-97BC-BD4EE8370DCC}" srcOrd="0" destOrd="0" presId="urn:microsoft.com/office/officeart/2005/8/layout/process1"/>
    <dgm:cxn modelId="{590CAB6E-BE87-4C9B-9D55-5B8537E4EA27}" type="presOf" srcId="{B09D2CB5-6AEB-4966-9ACB-566652B35C1B}" destId="{5AEAA69C-F519-4102-A792-AB8E36F2E4AC}" srcOrd="0" destOrd="0" presId="urn:microsoft.com/office/officeart/2005/8/layout/process1"/>
    <dgm:cxn modelId="{21734179-B35B-40F4-B945-F5D5B4C930D5}" type="presOf" srcId="{4A94CB8E-43C1-40AF-8572-6246B8A8F154}" destId="{F7EBE089-9745-457F-88CF-082D2238590C}" srcOrd="0" destOrd="0" presId="urn:microsoft.com/office/officeart/2005/8/layout/process1"/>
    <dgm:cxn modelId="{91D45A58-7B96-43E1-906A-490899655822}" srcId="{E13633B8-B0F1-424D-864C-657BC084803E}" destId="{B09D2CB5-6AEB-4966-9ACB-566652B35C1B}" srcOrd="1" destOrd="0" parTransId="{3A4F4AED-4E27-47FE-853D-882F30D630F7}" sibTransId="{AE2EC246-D012-4B91-85B4-17A53D0AE011}"/>
    <dgm:cxn modelId="{56D52BCE-E3B9-4F73-BFC3-C34DB70339B8}" type="presOf" srcId="{AE2EC246-D012-4B91-85B4-17A53D0AE011}" destId="{984D2EA6-90B4-48E3-A350-7DB5F9F69145}" srcOrd="1" destOrd="0" presId="urn:microsoft.com/office/officeart/2005/8/layout/process1"/>
    <dgm:cxn modelId="{E5278E67-845E-4EA4-9314-B8978301B4B6}" srcId="{E13633B8-B0F1-424D-864C-657BC084803E}" destId="{4A94CB8E-43C1-40AF-8572-6246B8A8F154}" srcOrd="2" destOrd="0" parTransId="{480A8E9B-B05D-4CBB-9308-D14EAA5D4F64}" sibTransId="{79F033ED-C7E5-4F23-9B05-C70F2450D54B}"/>
    <dgm:cxn modelId="{8CD6BB9E-EDAE-4D93-A631-FF0AD4A1ED0B}" type="presOf" srcId="{AE2EC246-D012-4B91-85B4-17A53D0AE011}" destId="{A812AFA0-1144-4F63-87B5-0DD96D830CA6}" srcOrd="0" destOrd="0" presId="urn:microsoft.com/office/officeart/2005/8/layout/process1"/>
    <dgm:cxn modelId="{FBFF6645-14BA-4808-B9B7-1D592B2F4482}" srcId="{E13633B8-B0F1-424D-864C-657BC084803E}" destId="{85D3D653-5D5D-419F-91BD-C7EE29A4DA67}" srcOrd="0" destOrd="0" parTransId="{D729EF62-F4F3-446E-9010-8530828EC7A9}" sibTransId="{453F7EDE-AAA8-4092-A1C5-C733FE3F19DE}"/>
    <dgm:cxn modelId="{697E164E-1101-4BFA-9BF4-C72C00752A1B}" type="presOf" srcId="{453F7EDE-AAA8-4092-A1C5-C733FE3F19DE}" destId="{B0D8B4B4-F20D-4502-8469-C8CFD9032FF4}" srcOrd="1" destOrd="0" presId="urn:microsoft.com/office/officeart/2005/8/layout/process1"/>
    <dgm:cxn modelId="{C2041790-BF9E-4785-8D3A-0F9C40BD7210}" type="presParOf" srcId="{2769519D-2AA2-4698-A23C-0FD6D7FA613E}" destId="{6D3D7279-D1A4-4DE7-BB90-A80D0D514820}" srcOrd="0" destOrd="0" presId="urn:microsoft.com/office/officeart/2005/8/layout/process1"/>
    <dgm:cxn modelId="{5A9D7C37-A45F-4403-94FE-495165916770}" type="presParOf" srcId="{2769519D-2AA2-4698-A23C-0FD6D7FA613E}" destId="{66FC27E1-8AAA-4134-97BC-BD4EE8370DCC}" srcOrd="1" destOrd="0" presId="urn:microsoft.com/office/officeart/2005/8/layout/process1"/>
    <dgm:cxn modelId="{FE357B8B-EB6D-4CA9-9823-3A319B24F085}" type="presParOf" srcId="{66FC27E1-8AAA-4134-97BC-BD4EE8370DCC}" destId="{B0D8B4B4-F20D-4502-8469-C8CFD9032FF4}" srcOrd="0" destOrd="0" presId="urn:microsoft.com/office/officeart/2005/8/layout/process1"/>
    <dgm:cxn modelId="{EE276996-2E01-446F-AC71-37F778877284}" type="presParOf" srcId="{2769519D-2AA2-4698-A23C-0FD6D7FA613E}" destId="{5AEAA69C-F519-4102-A792-AB8E36F2E4AC}" srcOrd="2" destOrd="0" presId="urn:microsoft.com/office/officeart/2005/8/layout/process1"/>
    <dgm:cxn modelId="{F1619F0A-B220-4DE2-8EB7-DB5092781120}" type="presParOf" srcId="{2769519D-2AA2-4698-A23C-0FD6D7FA613E}" destId="{A812AFA0-1144-4F63-87B5-0DD96D830CA6}" srcOrd="3" destOrd="0" presId="urn:microsoft.com/office/officeart/2005/8/layout/process1"/>
    <dgm:cxn modelId="{978C1589-ED9E-48F2-9BCA-DB4C1E4B00D5}" type="presParOf" srcId="{A812AFA0-1144-4F63-87B5-0DD96D830CA6}" destId="{984D2EA6-90B4-48E3-A350-7DB5F9F69145}" srcOrd="0" destOrd="0" presId="urn:microsoft.com/office/officeart/2005/8/layout/process1"/>
    <dgm:cxn modelId="{32034FD2-CA50-4B55-9E4A-E1C54970C979}" type="presParOf" srcId="{2769519D-2AA2-4698-A23C-0FD6D7FA613E}" destId="{F7EBE089-9745-457F-88CF-082D2238590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7279-D1A4-4DE7-BB90-A80D0D514820}">
      <dsp:nvSpPr>
        <dsp:cNvPr id="0" name=""/>
        <dsp:cNvSpPr/>
      </dsp:nvSpPr>
      <dsp:spPr>
        <a:xfrm>
          <a:off x="0" y="796633"/>
          <a:ext cx="2161877" cy="135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a:t>Sanding of  Aluminum Surface</a:t>
          </a:r>
        </a:p>
      </dsp:txBody>
      <dsp:txXfrm>
        <a:off x="39772" y="836405"/>
        <a:ext cx="2082333" cy="1278385"/>
      </dsp:txXfrm>
    </dsp:sp>
    <dsp:sp modelId="{66FC27E1-8AAA-4134-97BC-BD4EE8370DCC}">
      <dsp:nvSpPr>
        <dsp:cNvPr id="0" name=""/>
        <dsp:cNvSpPr/>
      </dsp:nvSpPr>
      <dsp:spPr>
        <a:xfrm rot="32866">
          <a:off x="2379862" y="1222153"/>
          <a:ext cx="462172"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79865" y="1328719"/>
        <a:ext cx="323520" cy="321687"/>
      </dsp:txXfrm>
    </dsp:sp>
    <dsp:sp modelId="{5AEAA69C-F519-4102-A792-AB8E36F2E4AC}">
      <dsp:nvSpPr>
        <dsp:cNvPr id="0" name=""/>
        <dsp:cNvSpPr/>
      </dsp:nvSpPr>
      <dsp:spPr>
        <a:xfrm>
          <a:off x="3033861" y="825638"/>
          <a:ext cx="2161877" cy="135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a:t>Application of Sol-Gel</a:t>
          </a:r>
        </a:p>
      </dsp:txBody>
      <dsp:txXfrm>
        <a:off x="3073633" y="865410"/>
        <a:ext cx="2082333" cy="1278385"/>
      </dsp:txXfrm>
    </dsp:sp>
    <dsp:sp modelId="{A812AFA0-1144-4F63-87B5-0DD96D830CA6}">
      <dsp:nvSpPr>
        <dsp:cNvPr id="0" name=""/>
        <dsp:cNvSpPr/>
      </dsp:nvSpPr>
      <dsp:spPr>
        <a:xfrm>
          <a:off x="5411926" y="1236530"/>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411926" y="1343759"/>
        <a:ext cx="320822" cy="321687"/>
      </dsp:txXfrm>
    </dsp:sp>
    <dsp:sp modelId="{F7EBE089-9745-457F-88CF-082D2238590C}">
      <dsp:nvSpPr>
        <dsp:cNvPr id="0" name=""/>
        <dsp:cNvSpPr/>
      </dsp:nvSpPr>
      <dsp:spPr>
        <a:xfrm>
          <a:off x="6060489" y="825638"/>
          <a:ext cx="2161877" cy="135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a:t>Application of Bond Primer</a:t>
          </a:r>
        </a:p>
      </dsp:txBody>
      <dsp:txXfrm>
        <a:off x="6100261" y="865410"/>
        <a:ext cx="2082333" cy="12783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457763" y="8928762"/>
            <a:ext cx="458781" cy="278099"/>
          </a:xfrm>
          <a:prstGeom prst="rect">
            <a:avLst/>
          </a:prstGeom>
          <a:noFill/>
          <a:ln w="12700">
            <a:noFill/>
            <a:miter lim="800000"/>
            <a:headEnd/>
            <a:tailEnd/>
          </a:ln>
          <a:effectLst/>
        </p:spPr>
        <p:txBody>
          <a:bodyPr lIns="91587" tIns="45793" rIns="91587" bIns="45793">
            <a:spAutoFit/>
          </a:bodyPr>
          <a:lstStyle/>
          <a:p>
            <a:pPr algn="ctr" defTabSz="915278" eaLnBrk="0" hangingPunct="0">
              <a:spcBef>
                <a:spcPct val="50000"/>
              </a:spcBef>
              <a:defRPr/>
            </a:pPr>
            <a:fld id="{8B18970B-E479-4D8A-81AA-1C5F8236C0FE}" type="slidenum">
              <a:rPr lang="en-US" sz="1200" b="0">
                <a:solidFill>
                  <a:schemeClr val="tx1"/>
                </a:solidFill>
                <a:ea typeface="+mn-ea"/>
              </a:rPr>
              <a:pPr algn="ctr" defTabSz="915278" eaLnBrk="0" hangingPunct="0">
                <a:spcBef>
                  <a:spcPct val="50000"/>
                </a:spcBef>
                <a:defRPr/>
              </a:pPr>
              <a:t>‹#›</a:t>
            </a:fld>
            <a:endParaRPr lang="en-US" sz="1200" b="0" dirty="0">
              <a:solidFill>
                <a:schemeClr val="tx1"/>
              </a:solidFill>
              <a:ea typeface="+mn-ea"/>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974" y="4260031"/>
            <a:ext cx="5121052" cy="4328668"/>
          </a:xfrm>
          <a:prstGeom prst="rect">
            <a:avLst/>
          </a:prstGeom>
          <a:noFill/>
          <a:ln w="12700">
            <a:noFill/>
            <a:miter lim="800000"/>
            <a:headEnd/>
            <a:tailEnd/>
          </a:ln>
          <a:effectLst/>
        </p:spPr>
        <p:txBody>
          <a:bodyPr vert="horz" wrap="square" lIns="92948" tIns="45658" rIns="92948" bIns="4565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2707" name="Rectangle 3"/>
          <p:cNvSpPr>
            <a:spLocks noGrp="1" noRot="1" noChangeAspect="1" noChangeArrowheads="1" noTextEdit="1"/>
          </p:cNvSpPr>
          <p:nvPr>
            <p:ph type="sldImg" idx="2"/>
          </p:nvPr>
        </p:nvSpPr>
        <p:spPr bwMode="auto">
          <a:xfrm>
            <a:off x="1166813" y="490538"/>
            <a:ext cx="4651375" cy="3489325"/>
          </a:xfrm>
          <a:prstGeom prst="rect">
            <a:avLst/>
          </a:prstGeom>
          <a:noFill/>
          <a:ln w="12700">
            <a:solidFill>
              <a:schemeClr val="tx1"/>
            </a:solidFill>
            <a:miter lim="800000"/>
            <a:headEnd/>
            <a:tailEnd/>
          </a:ln>
        </p:spPr>
      </p:sp>
      <p:sp>
        <p:nvSpPr>
          <p:cNvPr id="2052" name="Text Box 4"/>
          <p:cNvSpPr txBox="1">
            <a:spLocks noChangeArrowheads="1"/>
          </p:cNvSpPr>
          <p:nvPr/>
        </p:nvSpPr>
        <p:spPr bwMode="auto">
          <a:xfrm>
            <a:off x="6457763" y="8928762"/>
            <a:ext cx="458781" cy="278099"/>
          </a:xfrm>
          <a:prstGeom prst="rect">
            <a:avLst/>
          </a:prstGeom>
          <a:noFill/>
          <a:ln w="12700">
            <a:noFill/>
            <a:miter lim="800000"/>
            <a:headEnd/>
            <a:tailEnd/>
          </a:ln>
          <a:effectLst/>
        </p:spPr>
        <p:txBody>
          <a:bodyPr lIns="91587" tIns="45793" rIns="91587" bIns="45793">
            <a:spAutoFit/>
          </a:bodyPr>
          <a:lstStyle/>
          <a:p>
            <a:pPr algn="ctr" defTabSz="915278" eaLnBrk="0" hangingPunct="0">
              <a:spcBef>
                <a:spcPct val="50000"/>
              </a:spcBef>
              <a:defRPr/>
            </a:pPr>
            <a:fld id="{06CF54E3-2E5F-46E2-9A99-9B21DDE955E8}" type="slidenum">
              <a:rPr lang="en-US" sz="1200" b="0">
                <a:solidFill>
                  <a:schemeClr val="tx1"/>
                </a:solidFill>
                <a:ea typeface="+mn-ea"/>
              </a:rPr>
              <a:pPr algn="ctr" defTabSz="915278" eaLnBrk="0" hangingPunct="0">
                <a:spcBef>
                  <a:spcPct val="50000"/>
                </a:spcBef>
                <a:defRPr/>
              </a:pPr>
              <a:t>‹#›</a:t>
            </a:fld>
            <a:endParaRPr lang="en-US" sz="1200" b="0" dirty="0">
              <a:solidFill>
                <a:schemeClr val="tx1"/>
              </a:solidFill>
              <a:ea typeface="+mn-ea"/>
            </a:endParaRPr>
          </a:p>
        </p:txBody>
      </p:sp>
      <p:sp>
        <p:nvSpPr>
          <p:cNvPr id="6" name="Rectangle 2"/>
          <p:cNvSpPr>
            <a:spLocks noChangeArrowheads="1"/>
          </p:cNvSpPr>
          <p:nvPr/>
        </p:nvSpPr>
        <p:spPr bwMode="gray">
          <a:xfrm>
            <a:off x="52293" y="8778250"/>
            <a:ext cx="1966486" cy="406959"/>
          </a:xfrm>
          <a:prstGeom prst="rect">
            <a:avLst/>
          </a:prstGeom>
          <a:noFill/>
          <a:ln w="12700">
            <a:noFill/>
            <a:miter lim="800000"/>
            <a:headEnd/>
            <a:tailEnd/>
          </a:ln>
          <a:effectLst/>
        </p:spPr>
        <p:txBody>
          <a:bodyPr lIns="91419" tIns="45709" rIns="91419" bIns="45709">
            <a:spAutoFit/>
          </a:bodyPr>
          <a:lstStyle/>
          <a:p>
            <a:pPr algn="l">
              <a:lnSpc>
                <a:spcPct val="75000"/>
              </a:lnSpc>
              <a:spcBef>
                <a:spcPct val="15000"/>
              </a:spcBef>
            </a:pPr>
            <a:r>
              <a:rPr lang="en-US" sz="800" b="0" dirty="0">
                <a:solidFill>
                  <a:schemeClr val="tx1"/>
                </a:solidFill>
                <a:latin typeface="+mn-lt"/>
              </a:rPr>
              <a:t>SOURCE: </a:t>
            </a:r>
          </a:p>
          <a:p>
            <a:pPr algn="l">
              <a:lnSpc>
                <a:spcPct val="75000"/>
              </a:lnSpc>
              <a:spcBef>
                <a:spcPct val="15000"/>
              </a:spcBef>
            </a:pPr>
            <a:r>
              <a:rPr lang="en-US" sz="800" b="0" dirty="0" err="1">
                <a:solidFill>
                  <a:schemeClr val="tx1"/>
                </a:solidFill>
                <a:latin typeface="+mn-lt"/>
              </a:rPr>
              <a:t>POC</a:t>
            </a:r>
            <a:r>
              <a:rPr lang="en-US" sz="800" b="0" dirty="0">
                <a:solidFill>
                  <a:schemeClr val="tx1"/>
                </a:solidFill>
                <a:latin typeface="+mn-lt"/>
              </a:rPr>
              <a:t>: NAME; PH#</a:t>
            </a:r>
          </a:p>
          <a:p>
            <a:pPr algn="l">
              <a:lnSpc>
                <a:spcPct val="75000"/>
              </a:lnSpc>
              <a:spcBef>
                <a:spcPct val="15000"/>
              </a:spcBef>
            </a:pPr>
            <a:r>
              <a:rPr lang="en-US" sz="800" b="0" dirty="0">
                <a:solidFill>
                  <a:schemeClr val="tx1"/>
                </a:solidFill>
                <a:latin typeface="+mn-lt"/>
              </a:rPr>
              <a:t>SLIDE TYPE: TITLE</a:t>
            </a:r>
          </a:p>
        </p:txBody>
      </p:sp>
    </p:spTree>
  </p:cSld>
  <p:clrMap bg1="lt1" tx1="dk1" bg2="lt2" tx2="dk2" accent1="accent1" accent2="accent2" accent3="accent3" accent4="accent4" accent5="accent5" accent6="accent6" hlink="hlink" folHlink="folHlink"/>
  <p:notesStyle>
    <a:lvl1pPr marL="225425" indent="-225425" algn="l" rtl="0" eaLnBrk="0" fontAlgn="base" hangingPunct="0">
      <a:spcBef>
        <a:spcPct val="30000"/>
      </a:spcBef>
      <a:spcAft>
        <a:spcPct val="0"/>
      </a:spcAft>
      <a:buChar char="•"/>
      <a:defRPr sz="1400" b="0" kern="1200">
        <a:solidFill>
          <a:schemeClr val="tx1"/>
        </a:solidFill>
        <a:latin typeface="+mn-lt"/>
        <a:ea typeface="+mn-ea"/>
        <a:cs typeface="Arial" charset="0"/>
      </a:defRPr>
    </a:lvl1pPr>
    <a:lvl2pPr marL="569913" indent="-169863" algn="l" rtl="0" eaLnBrk="0" fontAlgn="base" hangingPunct="0">
      <a:spcBef>
        <a:spcPct val="30000"/>
      </a:spcBef>
      <a:spcAft>
        <a:spcPct val="0"/>
      </a:spcAft>
      <a:buFont typeface="Arial" charset="0"/>
      <a:buChar char="–"/>
      <a:defRPr sz="1200" b="0" kern="1200">
        <a:solidFill>
          <a:schemeClr val="tx1"/>
        </a:solidFill>
        <a:latin typeface="+mn-lt"/>
        <a:ea typeface="+mn-ea"/>
        <a:cs typeface="Arial" charset="0"/>
      </a:defRPr>
    </a:lvl2pPr>
    <a:lvl3pPr marL="914400" indent="-230188" algn="l" rtl="0" eaLnBrk="0" fontAlgn="base" hangingPunct="0">
      <a:spcBef>
        <a:spcPct val="30000"/>
      </a:spcBef>
      <a:spcAft>
        <a:spcPct val="0"/>
      </a:spcAft>
      <a:buChar char="•"/>
      <a:defRPr sz="1200" b="0" kern="1200">
        <a:solidFill>
          <a:schemeClr val="tx1"/>
        </a:solidFill>
        <a:latin typeface="+mn-lt"/>
        <a:ea typeface="+mn-ea"/>
        <a:cs typeface="Arial" charset="0"/>
      </a:defRPr>
    </a:lvl3pPr>
    <a:lvl4pPr marL="1258888" indent="-230188" algn="l" rtl="0" eaLnBrk="0" fontAlgn="base" hangingPunct="0">
      <a:spcBef>
        <a:spcPct val="30000"/>
      </a:spcBef>
      <a:spcAft>
        <a:spcPct val="0"/>
      </a:spcAft>
      <a:buFont typeface="Arial" charset="0"/>
      <a:buChar char="–"/>
      <a:defRPr sz="1200" b="0" kern="1200">
        <a:solidFill>
          <a:schemeClr val="tx1"/>
        </a:solidFill>
        <a:latin typeface="+mn-lt"/>
        <a:ea typeface="+mn-ea"/>
        <a:cs typeface="Arial" charset="0"/>
      </a:defRPr>
    </a:lvl4pPr>
    <a:lvl5pPr marL="1603375" indent="-230188" algn="l" rtl="0" eaLnBrk="0" fontAlgn="base" hangingPunct="0">
      <a:spcBef>
        <a:spcPct val="30000"/>
      </a:spcBef>
      <a:spcAft>
        <a:spcPct val="0"/>
      </a:spcAft>
      <a:buChar char="•"/>
      <a:defRPr sz="1200" b="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dirty="0" smtClean="0"/>
              <a:t>Determined by the angle formed from the interface between the surface of a material and a liquid droplet (typically water). 3 phase contact</a:t>
            </a:r>
            <a:r>
              <a:rPr lang="en-US" baseline="0" dirty="0" smtClean="0"/>
              <a:t> point, where the liquid-gas interface meets the solid-liquid interface.</a:t>
            </a:r>
            <a:endParaRPr lang="en-US" dirty="0" smtClean="0"/>
          </a:p>
          <a:p>
            <a:endParaRPr lang="en-US" dirty="0"/>
          </a:p>
        </p:txBody>
      </p:sp>
    </p:spTree>
    <p:extLst>
      <p:ext uri="{BB962C8B-B14F-4D97-AF65-F5344CB8AC3E}">
        <p14:creationId xmlns:p14="http://schemas.microsoft.com/office/powerpoint/2010/main" val="168717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This demonstrated how good the CBBM analysis correlates with manual measurements</a:t>
            </a:r>
            <a:endParaRPr lang="en-US" dirty="0"/>
          </a:p>
        </p:txBody>
      </p:sp>
    </p:spTree>
    <p:extLst>
      <p:ext uri="{BB962C8B-B14F-4D97-AF65-F5344CB8AC3E}">
        <p14:creationId xmlns:p14="http://schemas.microsoft.com/office/powerpoint/2010/main" val="5875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dirty="0" smtClean="0"/>
              <a:t>A technique used to quantify the wettability and surface characteristics of a solid material (contamination being a big one). </a:t>
            </a:r>
            <a:endParaRPr lang="en-US" baseline="0" dirty="0" smtClean="0"/>
          </a:p>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dirty="0" smtClean="0"/>
              <a:t>Essentially allowing researchers and engineers to assess a surface’s wetting behavior and adhesion potential. </a:t>
            </a:r>
          </a:p>
          <a:p>
            <a:pPr marL="225425" marR="0" lvl="0" indent="-225425" algn="l" defTabSz="914400" rtl="0" eaLnBrk="0" fontAlgn="base" latinLnBrk="0" hangingPunct="0">
              <a:lnSpc>
                <a:spcPct val="100000"/>
              </a:lnSpc>
              <a:spcBef>
                <a:spcPct val="30000"/>
              </a:spcBef>
              <a:spcAft>
                <a:spcPct val="0"/>
              </a:spcAft>
              <a:buClrTx/>
              <a:buSzTx/>
              <a:buFontTx/>
              <a:buChar char="•"/>
              <a:tabLst/>
              <a:defRPr/>
            </a:pPr>
            <a:endParaRPr lang="en-US" dirty="0" smtClean="0"/>
          </a:p>
          <a:p>
            <a:endParaRPr lang="en-US" dirty="0"/>
          </a:p>
        </p:txBody>
      </p:sp>
    </p:spTree>
    <p:extLst>
      <p:ext uri="{BB962C8B-B14F-4D97-AF65-F5344CB8AC3E}">
        <p14:creationId xmlns:p14="http://schemas.microsoft.com/office/powerpoint/2010/main" val="354566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smtClean="0">
                <a:solidFill>
                  <a:schemeClr val="tx1"/>
                </a:solidFill>
                <a:effectLst/>
                <a:latin typeface="+mn-lt"/>
                <a:ea typeface="+mn-ea"/>
                <a:cs typeface="Arial" charset="0"/>
              </a:rPr>
              <a:t>  When a liquid droplet comes into contact with a solid surface, three different types of wetting can occur:</a:t>
            </a:r>
            <a:br>
              <a:rPr lang="en-US" sz="1400" b="0" i="0" kern="1200" dirty="0" smtClean="0">
                <a:solidFill>
                  <a:schemeClr val="tx1"/>
                </a:solidFill>
                <a:effectLst/>
                <a:latin typeface="+mn-lt"/>
                <a:ea typeface="+mn-ea"/>
                <a:cs typeface="Arial" charset="0"/>
              </a:rPr>
            </a:br>
            <a:endParaRPr lang="en-US" sz="1400" b="0" i="0" kern="1200" dirty="0" smtClean="0">
              <a:solidFill>
                <a:schemeClr val="tx1"/>
              </a:solidFill>
              <a:effectLst/>
              <a:latin typeface="+mn-lt"/>
              <a:ea typeface="+mn-ea"/>
              <a:cs typeface="Arial" charset="0"/>
            </a:endParaRPr>
          </a:p>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sz="1400" b="0" i="0" kern="1200" dirty="0" smtClean="0">
                <a:solidFill>
                  <a:schemeClr val="tx1"/>
                </a:solidFill>
                <a:effectLst/>
                <a:latin typeface="+mn-lt"/>
                <a:ea typeface="+mn-ea"/>
                <a:cs typeface="Arial" charset="0"/>
              </a:rPr>
              <a:t>1. Hydrophobic: The liquid droplet forms a compact shape with a large contact angle. This suggests a low affinity between the liquid and the solid surface.</a:t>
            </a:r>
          </a:p>
          <a:p>
            <a:r>
              <a:rPr lang="en-US" sz="1400" b="0" i="0" kern="1200" dirty="0" smtClean="0">
                <a:solidFill>
                  <a:schemeClr val="tx1"/>
                </a:solidFill>
                <a:effectLst/>
                <a:latin typeface="+mn-lt"/>
                <a:ea typeface="+mn-ea"/>
                <a:cs typeface="Arial" charset="0"/>
              </a:rPr>
              <a:t>2. Hydrophilic: The liquid droplet spreads out, exhibiting a small contact angle. This indicates a high affinity between the liquid and the solid surface.</a:t>
            </a:r>
          </a:p>
          <a:p>
            <a:r>
              <a:rPr lang="en-US" sz="1400" b="0" i="0" kern="1200" dirty="0" smtClean="0">
                <a:solidFill>
                  <a:schemeClr val="tx1"/>
                </a:solidFill>
                <a:effectLst/>
                <a:latin typeface="+mn-lt"/>
                <a:ea typeface="+mn-ea"/>
                <a:cs typeface="Arial" charset="0"/>
              </a:rPr>
              <a:t>3. </a:t>
            </a:r>
            <a:r>
              <a:rPr lang="en-US" sz="1400" b="0" i="0" kern="1200" dirty="0" err="1" smtClean="0">
                <a:solidFill>
                  <a:schemeClr val="tx1"/>
                </a:solidFill>
                <a:effectLst/>
                <a:latin typeface="+mn-lt"/>
                <a:ea typeface="+mn-ea"/>
                <a:cs typeface="Arial" charset="0"/>
              </a:rPr>
              <a:t>Superhydrophobic</a:t>
            </a:r>
            <a:r>
              <a:rPr lang="en-US" sz="1400" b="0" i="0" kern="1200" dirty="0" smtClean="0">
                <a:solidFill>
                  <a:schemeClr val="tx1"/>
                </a:solidFill>
                <a:effectLst/>
                <a:latin typeface="+mn-lt"/>
                <a:ea typeface="+mn-ea"/>
                <a:cs typeface="Arial" charset="0"/>
              </a:rPr>
              <a:t>: The liquid droplet forms a nearly spherical shape with a very high contact angle, often exceeding 150 degrees. This indicates an extremely low affinity and excellent water repellency.</a:t>
            </a:r>
          </a:p>
          <a:p>
            <a:pPr marL="0" indent="0">
              <a:buNone/>
            </a:pPr>
            <a:r>
              <a:rPr lang="en-US" sz="1400" b="0" i="0" kern="1200" dirty="0" smtClean="0">
                <a:solidFill>
                  <a:schemeClr val="tx1"/>
                </a:solidFill>
                <a:effectLst/>
                <a:latin typeface="+mn-lt"/>
                <a:ea typeface="+mn-ea"/>
                <a:cs typeface="Arial" charset="0"/>
              </a:rPr>
              <a:t/>
            </a:r>
            <a:br>
              <a:rPr lang="en-US" sz="1400" b="0" i="0" kern="1200" dirty="0" smtClean="0">
                <a:solidFill>
                  <a:schemeClr val="tx1"/>
                </a:solidFill>
                <a:effectLst/>
                <a:latin typeface="+mn-lt"/>
                <a:ea typeface="+mn-ea"/>
                <a:cs typeface="Arial" charset="0"/>
              </a:rPr>
            </a:br>
            <a:endParaRPr lang="en-US" sz="1400" b="0" i="0" kern="1200" dirty="0" smtClean="0">
              <a:solidFill>
                <a:schemeClr val="tx1"/>
              </a:solidFill>
              <a:effectLst/>
              <a:latin typeface="+mn-lt"/>
              <a:ea typeface="+mn-ea"/>
              <a:cs typeface="Arial" charset="0"/>
            </a:endParaRPr>
          </a:p>
          <a:p>
            <a:r>
              <a:rPr lang="en-US" sz="1400" b="0" i="0" kern="1200" dirty="0" smtClean="0">
                <a:solidFill>
                  <a:schemeClr val="tx1"/>
                </a:solidFill>
                <a:effectLst/>
                <a:latin typeface="+mn-lt"/>
                <a:ea typeface="+mn-ea"/>
                <a:cs typeface="Arial" charset="0"/>
              </a:rPr>
              <a:t>The contact angle is measured at the three-phase boundary where the liquid, solid, and air meet. By analyzing the contact angle, we can assess the wetting behavior and surface energy of the material. This information is crucial for understanding adhesion, spreading, and other interfacial phenomena, enabling the optimization of surface treatments and coatings for various applications.</a:t>
            </a:r>
          </a:p>
          <a:p>
            <a:endParaRPr lang="en-US" dirty="0"/>
          </a:p>
        </p:txBody>
      </p:sp>
    </p:spTree>
    <p:extLst>
      <p:ext uri="{BB962C8B-B14F-4D97-AF65-F5344CB8AC3E}">
        <p14:creationId xmlns:p14="http://schemas.microsoft.com/office/powerpoint/2010/main" val="198915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smtClean="0">
                <a:solidFill>
                  <a:schemeClr val="tx1"/>
                </a:solidFill>
                <a:effectLst/>
                <a:latin typeface="+mn-lt"/>
                <a:ea typeface="+mn-ea"/>
                <a:cs typeface="Arial" charset="0"/>
              </a:rPr>
              <a:t>Water contact angle measurement is closely related to the water break free test, which is used to assess surface cleanliness and wettability. The water break free test involves placing a water droplet on a surface and observing how it spreads or beads up.</a:t>
            </a:r>
            <a:br>
              <a:rPr lang="en-US" sz="1400" b="0" i="0" kern="1200" dirty="0" smtClean="0">
                <a:solidFill>
                  <a:schemeClr val="tx1"/>
                </a:solidFill>
                <a:effectLst/>
                <a:latin typeface="+mn-lt"/>
                <a:ea typeface="+mn-ea"/>
                <a:cs typeface="Arial" charset="0"/>
              </a:rPr>
            </a:br>
            <a:endParaRPr lang="en-US" sz="1400" b="0" i="0" kern="1200" dirty="0" smtClean="0">
              <a:solidFill>
                <a:schemeClr val="tx1"/>
              </a:solidFill>
              <a:effectLst/>
              <a:latin typeface="+mn-lt"/>
              <a:ea typeface="+mn-ea"/>
              <a:cs typeface="Arial" charset="0"/>
            </a:endParaRPr>
          </a:p>
          <a:p>
            <a:r>
              <a:rPr lang="en-US" sz="1400" b="0" i="0" kern="1200" dirty="0" smtClean="0">
                <a:solidFill>
                  <a:schemeClr val="tx1"/>
                </a:solidFill>
                <a:effectLst/>
                <a:latin typeface="+mn-lt"/>
                <a:ea typeface="+mn-ea"/>
                <a:cs typeface="Arial" charset="0"/>
              </a:rPr>
              <a:t>If the surface is clean and has high wettability, the water droplet will spread out uniformly, forming a thin film without any distinct boundaries. This indicates good surface cleanliness and wetting characteristics.</a:t>
            </a:r>
            <a:br>
              <a:rPr lang="en-US" sz="1400" b="0" i="0" kern="1200" dirty="0" smtClean="0">
                <a:solidFill>
                  <a:schemeClr val="tx1"/>
                </a:solidFill>
                <a:effectLst/>
                <a:latin typeface="+mn-lt"/>
                <a:ea typeface="+mn-ea"/>
                <a:cs typeface="Arial" charset="0"/>
              </a:rPr>
            </a:br>
            <a:endParaRPr lang="en-US" sz="1400" b="0" i="0" kern="1200" dirty="0" smtClean="0">
              <a:solidFill>
                <a:schemeClr val="tx1"/>
              </a:solidFill>
              <a:effectLst/>
              <a:latin typeface="+mn-lt"/>
              <a:ea typeface="+mn-ea"/>
              <a:cs typeface="Arial" charset="0"/>
            </a:endParaRPr>
          </a:p>
          <a:p>
            <a:r>
              <a:rPr lang="en-US" sz="1400" b="0" i="0" kern="1200" dirty="0" smtClean="0">
                <a:solidFill>
                  <a:schemeClr val="tx1"/>
                </a:solidFill>
                <a:effectLst/>
                <a:latin typeface="+mn-lt"/>
                <a:ea typeface="+mn-ea"/>
                <a:cs typeface="Arial" charset="0"/>
              </a:rPr>
              <a:t>However, if the surface is contaminated or has low wettability, the water droplet will bead up, resisting spreading. This behavior is attributed to the presence of contaminants, hydrophobic coatings, or poor surface preparation.</a:t>
            </a:r>
          </a:p>
          <a:p>
            <a:endParaRPr lang="en-US" dirty="0"/>
          </a:p>
        </p:txBody>
      </p:sp>
    </p:spTree>
    <p:extLst>
      <p:ext uri="{BB962C8B-B14F-4D97-AF65-F5344CB8AC3E}">
        <p14:creationId xmlns:p14="http://schemas.microsoft.com/office/powerpoint/2010/main" val="149345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sz="1400" b="0" i="0" kern="1200" dirty="0" smtClean="0">
                <a:solidFill>
                  <a:schemeClr val="tx1"/>
                </a:solidFill>
                <a:effectLst/>
                <a:latin typeface="+mn-lt"/>
                <a:ea typeface="+mn-ea"/>
                <a:cs typeface="Arial" charset="0"/>
              </a:rPr>
              <a:t>By utilizing water contact angle measurement devices, researchers and industry professionals can gain insights into surface properties, optimize processes, improve product performance, and enhance the understanding of interfacial phenomena across various sectors.</a:t>
            </a:r>
            <a:endParaRPr lang="en-US" dirty="0"/>
          </a:p>
        </p:txBody>
      </p:sp>
    </p:spTree>
    <p:extLst>
      <p:ext uri="{BB962C8B-B14F-4D97-AF65-F5344CB8AC3E}">
        <p14:creationId xmlns:p14="http://schemas.microsoft.com/office/powerpoint/2010/main" val="203283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an expansive range of WCA devices all with varying drop application and analyzing technologies.</a:t>
            </a:r>
          </a:p>
          <a:p>
            <a:r>
              <a:rPr lang="en-US" baseline="0" dirty="0" smtClean="0"/>
              <a:t>Without going into specifics, there are two categories of WCA devices commercially available: 1 Laboratory devices (desktop) and 1 portable devices </a:t>
            </a:r>
          </a:p>
          <a:p>
            <a:r>
              <a:rPr lang="en-US" baseline="0" dirty="0" smtClean="0"/>
              <a:t>Portable devices are what we have been focusing our testing on as they are lightweight/easy to handle and provide reliable and repeatable results.</a:t>
            </a:r>
          </a:p>
          <a:p>
            <a:r>
              <a:rPr lang="en-US" baseline="0" dirty="0" smtClean="0"/>
              <a:t>Provide some notable differences in the technology.</a:t>
            </a:r>
            <a:endParaRPr lang="en-US" dirty="0"/>
          </a:p>
        </p:txBody>
      </p:sp>
    </p:spTree>
    <p:extLst>
      <p:ext uri="{BB962C8B-B14F-4D97-AF65-F5344CB8AC3E}">
        <p14:creationId xmlns:p14="http://schemas.microsoft.com/office/powerpoint/2010/main" val="44031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USN has an interest in quantifying</a:t>
            </a:r>
            <a:r>
              <a:rPr lang="en-US" baseline="0" dirty="0" smtClean="0"/>
              <a:t> surface cleanliness prior to bonding</a:t>
            </a:r>
            <a:endParaRPr lang="en-US" dirty="0"/>
          </a:p>
        </p:txBody>
      </p:sp>
    </p:spTree>
    <p:extLst>
      <p:ext uri="{BB962C8B-B14F-4D97-AF65-F5344CB8AC3E}">
        <p14:creationId xmlns:p14="http://schemas.microsoft.com/office/powerpoint/2010/main" val="389829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dirty="0" smtClean="0"/>
              <a:t>In-service Naval fleet maintainers perform surface preparation procedures for structural bonded repairs on aluminum aircraft structures yet have no quantitative method to determine the quality of their surface preparation prior to bonding.</a:t>
            </a:r>
          </a:p>
          <a:p>
            <a:pPr marL="225425" marR="0" lvl="0" indent="-225425" algn="l" defTabSz="914400" rtl="0" eaLnBrk="0" fontAlgn="base" latinLnBrk="0" hangingPunct="0">
              <a:lnSpc>
                <a:spcPct val="100000"/>
              </a:lnSpc>
              <a:spcBef>
                <a:spcPct val="30000"/>
              </a:spcBef>
              <a:spcAft>
                <a:spcPct val="0"/>
              </a:spcAft>
              <a:buClrTx/>
              <a:buSzTx/>
              <a:buFontTx/>
              <a:buChar char="•"/>
              <a:tabLst/>
              <a:defRPr/>
            </a:pPr>
            <a:r>
              <a:rPr lang="en-US" dirty="0" smtClean="0"/>
              <a:t>There are no current remedial actions to a failed break free</a:t>
            </a:r>
            <a:r>
              <a:rPr lang="en-US" baseline="0" dirty="0" smtClean="0"/>
              <a:t> test </a:t>
            </a:r>
            <a:endParaRPr lang="en-US" dirty="0" smtClean="0"/>
          </a:p>
          <a:p>
            <a:endParaRPr lang="en-US" dirty="0"/>
          </a:p>
        </p:txBody>
      </p:sp>
    </p:spTree>
    <p:extLst>
      <p:ext uri="{BB962C8B-B14F-4D97-AF65-F5344CB8AC3E}">
        <p14:creationId xmlns:p14="http://schemas.microsoft.com/office/powerpoint/2010/main" val="69258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313" lvl="1"/>
            <a:r>
              <a:rPr lang="en-US" sz="1400" dirty="0" smtClean="0"/>
              <a:t>Phase 1 testing did not include the removal of specific contaminants.</a:t>
            </a:r>
          </a:p>
          <a:p>
            <a:pPr marL="341313" lvl="1"/>
            <a:r>
              <a:rPr lang="en-US" sz="1400" dirty="0" smtClean="0"/>
              <a:t>Phase 1 testing incorporated an SA reading prior to any cleaning (</a:t>
            </a:r>
            <a:r>
              <a:rPr lang="en-US" sz="1400" b="1" dirty="0" smtClean="0"/>
              <a:t>initial</a:t>
            </a:r>
            <a:r>
              <a:rPr lang="en-US" sz="1400" dirty="0" smtClean="0"/>
              <a:t>), after a bulk solvent wipe cleaning step (</a:t>
            </a:r>
            <a:r>
              <a:rPr lang="en-US" sz="1400" b="1" dirty="0" smtClean="0"/>
              <a:t>2</a:t>
            </a:r>
            <a:r>
              <a:rPr lang="en-US" sz="1400" b="1" baseline="30000" dirty="0" smtClean="0"/>
              <a:t>nd</a:t>
            </a:r>
            <a:r>
              <a:rPr lang="en-US" sz="1400" dirty="0" smtClean="0"/>
              <a:t>), and a final reading after a precision cleaning step that concluded with a dry wipe (</a:t>
            </a:r>
            <a:r>
              <a:rPr lang="en-US" sz="1400" b="1" dirty="0" smtClean="0"/>
              <a:t>3</a:t>
            </a:r>
            <a:r>
              <a:rPr lang="en-US" sz="1400" b="1" baseline="30000" dirty="0" smtClean="0"/>
              <a:t>rd</a:t>
            </a:r>
            <a:r>
              <a:rPr lang="en-US" sz="1400" dirty="0" smtClean="0"/>
              <a:t>)., to mimic local instructions for surface preparation of structural adhesive bonds.  </a:t>
            </a:r>
          </a:p>
          <a:p>
            <a:endParaRPr lang="en-US" dirty="0"/>
          </a:p>
        </p:txBody>
      </p:sp>
    </p:spTree>
    <p:extLst>
      <p:ext uri="{BB962C8B-B14F-4D97-AF65-F5344CB8AC3E}">
        <p14:creationId xmlns:p14="http://schemas.microsoft.com/office/powerpoint/2010/main" val="65010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7461" y="2676598"/>
            <a:ext cx="8407221" cy="640936"/>
          </a:xfrm>
          <a:prstGeom prst="rect">
            <a:avLst/>
          </a:prstGeom>
        </p:spPr>
        <p:txBody>
          <a:bodyPr/>
          <a:lstStyle>
            <a:lvl1pPr marL="0" indent="0" algn="r">
              <a:buNone/>
              <a:defRPr sz="4000" baseline="0">
                <a:solidFill>
                  <a:srgbClr val="19264F"/>
                </a:solidFill>
                <a:latin typeface="Arial Black" panose="020B0A04020102020204" pitchFamily="34" charset="0"/>
              </a:defRPr>
            </a:lvl1pPr>
          </a:lstStyle>
          <a:p>
            <a:pPr lvl="0"/>
            <a:r>
              <a:rPr lang="en-US" dirty="0" smtClean="0"/>
              <a:t>Insert Title of Brief</a:t>
            </a:r>
            <a:endParaRPr lang="en-US" dirty="0"/>
          </a:p>
        </p:txBody>
      </p:sp>
      <p:sp>
        <p:nvSpPr>
          <p:cNvPr id="7" name="Text Placeholder 6"/>
          <p:cNvSpPr>
            <a:spLocks noGrp="1"/>
          </p:cNvSpPr>
          <p:nvPr>
            <p:ph type="body" sz="quarter" idx="11" hasCustomPrompt="1"/>
          </p:nvPr>
        </p:nvSpPr>
        <p:spPr>
          <a:xfrm>
            <a:off x="657461" y="3329429"/>
            <a:ext cx="8407222" cy="327199"/>
          </a:xfrm>
          <a:prstGeom prst="rect">
            <a:avLst/>
          </a:prstGeom>
        </p:spPr>
        <p:txBody>
          <a:bodyPr/>
          <a:lstStyle>
            <a:lvl1pPr marL="0" indent="0" algn="r">
              <a:buNone/>
              <a:defRPr sz="1800" baseline="0">
                <a:solidFill>
                  <a:srgbClr val="19264F"/>
                </a:solidFill>
                <a:latin typeface="Arial Black" panose="020B0A04020102020204" pitchFamily="34" charset="0"/>
              </a:defRPr>
            </a:lvl1pPr>
          </a:lstStyle>
          <a:p>
            <a:pPr lvl="0"/>
            <a:r>
              <a:rPr lang="en-US" dirty="0" smtClean="0"/>
              <a:t>DAY MONTH YEAR</a:t>
            </a:r>
            <a:endParaRPr lang="en-US" dirty="0"/>
          </a:p>
        </p:txBody>
      </p:sp>
      <p:sp>
        <p:nvSpPr>
          <p:cNvPr id="9" name="Text Placeholder 8"/>
          <p:cNvSpPr>
            <a:spLocks noGrp="1"/>
          </p:cNvSpPr>
          <p:nvPr>
            <p:ph type="body" sz="quarter" idx="12" hasCustomPrompt="1"/>
          </p:nvPr>
        </p:nvSpPr>
        <p:spPr>
          <a:xfrm>
            <a:off x="657461" y="3662542"/>
            <a:ext cx="8407221" cy="236789"/>
          </a:xfrm>
          <a:prstGeom prst="rect">
            <a:avLst/>
          </a:prstGeom>
        </p:spPr>
        <p:txBody>
          <a:bodyPr/>
          <a:lstStyle>
            <a:lvl1pPr marL="0" indent="0" algn="r">
              <a:buNone/>
              <a:defRPr sz="1050" baseline="0">
                <a:solidFill>
                  <a:srgbClr val="19264F"/>
                </a:solidFill>
              </a:defRPr>
            </a:lvl1pPr>
          </a:lstStyle>
          <a:p>
            <a:pPr lvl="0"/>
            <a:r>
              <a:rPr lang="en-US" dirty="0" smtClean="0"/>
              <a:t>Presented to: Internal or External Stakeholder</a:t>
            </a:r>
            <a:endParaRPr lang="en-US" dirty="0"/>
          </a:p>
        </p:txBody>
      </p:sp>
      <p:sp>
        <p:nvSpPr>
          <p:cNvPr id="11" name="Text Placeholder 10"/>
          <p:cNvSpPr>
            <a:spLocks noGrp="1"/>
          </p:cNvSpPr>
          <p:nvPr>
            <p:ph type="body" sz="quarter" idx="13" hasCustomPrompt="1"/>
          </p:nvPr>
        </p:nvSpPr>
        <p:spPr>
          <a:xfrm>
            <a:off x="657461" y="3903728"/>
            <a:ext cx="8407220" cy="225974"/>
          </a:xfrm>
          <a:prstGeom prst="rect">
            <a:avLst/>
          </a:prstGeom>
        </p:spPr>
        <p:txBody>
          <a:bodyPr/>
          <a:lstStyle>
            <a:lvl1pPr marL="0" indent="0" algn="r">
              <a:buNone/>
              <a:defRPr sz="1050" baseline="0">
                <a:solidFill>
                  <a:srgbClr val="19264F"/>
                </a:solidFill>
              </a:defRPr>
            </a:lvl1pPr>
          </a:lstStyle>
          <a:p>
            <a:pPr lvl="0"/>
            <a:r>
              <a:rPr lang="en-US" dirty="0" smtClean="0"/>
              <a:t>Presented by: Full Name, MRO-E Materials Engineering Department, FRCSW</a:t>
            </a:r>
            <a:endParaRPr lang="en-US" dirty="0"/>
          </a:p>
        </p:txBody>
      </p:sp>
    </p:spTree>
    <p:extLst>
      <p:ext uri="{BB962C8B-B14F-4D97-AF65-F5344CB8AC3E}">
        <p14:creationId xmlns:p14="http://schemas.microsoft.com/office/powerpoint/2010/main" val="26845629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73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1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sz="half" idx="1"/>
          </p:nvPr>
        </p:nvSpPr>
        <p:spPr>
          <a:xfrm>
            <a:off x="303969" y="959742"/>
            <a:ext cx="4191831"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59742"/>
            <a:ext cx="4191830"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62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1045" y="68391"/>
            <a:ext cx="8038985" cy="646331"/>
          </a:xfrm>
        </p:spPr>
        <p:txBody>
          <a:bodyPr/>
          <a:lstStyle/>
          <a:p>
            <a:r>
              <a:rPr lang="en-US" dirty="0" smtClean="0"/>
              <a:t>Insert Slide Title Here</a:t>
            </a:r>
            <a:endParaRPr lang="en-US" dirty="0"/>
          </a:p>
        </p:txBody>
      </p:sp>
    </p:spTree>
    <p:extLst>
      <p:ext uri="{BB962C8B-B14F-4D97-AF65-F5344CB8AC3E}">
        <p14:creationId xmlns:p14="http://schemas.microsoft.com/office/powerpoint/2010/main" val="345401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728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Slide Title Here</a:t>
            </a:r>
            <a:endParaRPr lang="en-US" dirty="0"/>
          </a:p>
        </p:txBody>
      </p:sp>
      <p:sp>
        <p:nvSpPr>
          <p:cNvPr id="3" name="Content Placeholder 2"/>
          <p:cNvSpPr>
            <a:spLocks noGrp="1"/>
          </p:cNvSpPr>
          <p:nvPr>
            <p:ph sz="half" idx="1"/>
          </p:nvPr>
        </p:nvSpPr>
        <p:spPr>
          <a:xfrm>
            <a:off x="303969" y="959742"/>
            <a:ext cx="4191831"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59742"/>
            <a:ext cx="4191830" cy="55544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41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1045" y="68391"/>
            <a:ext cx="8038985" cy="646331"/>
          </a:xfrm>
        </p:spPr>
        <p:txBody>
          <a:bodyPr/>
          <a:lstStyle/>
          <a:p>
            <a:r>
              <a:rPr lang="en-US" dirty="0" smtClean="0"/>
              <a:t>Insert Slide Title Here</a:t>
            </a:r>
            <a:endParaRPr lang="en-US" dirty="0"/>
          </a:p>
        </p:txBody>
      </p:sp>
    </p:spTree>
    <p:extLst>
      <p:ext uri="{BB962C8B-B14F-4D97-AF65-F5344CB8AC3E}">
        <p14:creationId xmlns:p14="http://schemas.microsoft.com/office/powerpoint/2010/main" val="338294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Insert Transition Title Here</a:t>
            </a:r>
            <a:endParaRPr lang="en-US" dirty="0"/>
          </a:p>
        </p:txBody>
      </p:sp>
    </p:spTree>
    <p:extLst>
      <p:ext uri="{BB962C8B-B14F-4D97-AF65-F5344CB8AC3E}">
        <p14:creationId xmlns:p14="http://schemas.microsoft.com/office/powerpoint/2010/main" val="819615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1616826" y="3268973"/>
            <a:ext cx="7447856" cy="253916"/>
          </a:xfrm>
          <a:prstGeom prst="rect">
            <a:avLst/>
          </a:prstGeom>
          <a:noFill/>
        </p:spPr>
        <p:txBody>
          <a:bodyPr wrap="square" rtlCol="0">
            <a:spAutoFit/>
          </a:bodyPr>
          <a:lstStyle/>
          <a:p>
            <a:pPr algn="r"/>
            <a:endParaRPr lang="en-US" sz="1050" b="0" dirty="0">
              <a:solidFill>
                <a:srgbClr val="19264F"/>
              </a:solidFill>
              <a:latin typeface="Arial" panose="020B0604020202020204" pitchFamily="34" charset="0"/>
              <a:cs typeface="Arial" panose="020B0604020202020204" pitchFamily="34" charset="0"/>
            </a:endParaRPr>
          </a:p>
        </p:txBody>
      </p:sp>
      <p:sp>
        <p:nvSpPr>
          <p:cNvPr id="15" name="TextBox 14"/>
          <p:cNvSpPr txBox="1"/>
          <p:nvPr userDrawn="1"/>
        </p:nvSpPr>
        <p:spPr>
          <a:xfrm>
            <a:off x="3456264" y="6616519"/>
            <a:ext cx="2776755" cy="246221"/>
          </a:xfrm>
          <a:prstGeom prst="rect">
            <a:avLst/>
          </a:prstGeom>
          <a:noFill/>
        </p:spPr>
        <p:txBody>
          <a:bodyPr wrap="square" rtlCol="0">
            <a:spAutoFit/>
          </a:bodyPr>
          <a:lstStyle/>
          <a:p>
            <a:pPr algn="ctr"/>
            <a:r>
              <a:rPr lang="en-US" sz="1000" b="0" dirty="0" smtClean="0">
                <a:solidFill>
                  <a:schemeClr val="bg1">
                    <a:lumMod val="50000"/>
                  </a:schemeClr>
                </a:solidFill>
                <a:latin typeface="Arial Narrow" panose="020B0606020202030204" pitchFamily="34" charset="0"/>
              </a:rPr>
              <a:t>CONTROLLED UNCLASSIFIED INFORMATION (CUI)</a:t>
            </a:r>
            <a:endParaRPr lang="en-US" sz="1000" b="0" dirty="0">
              <a:solidFill>
                <a:schemeClr val="bg1">
                  <a:lumMod val="50000"/>
                </a:schemeClr>
              </a:solidFill>
              <a:latin typeface="Arial Narrow" panose="020B0606020202030204" pitchFamily="34" charset="0"/>
            </a:endParaRPr>
          </a:p>
        </p:txBody>
      </p:sp>
      <p:pic>
        <p:nvPicPr>
          <p:cNvPr id="16" name="Picture 15"/>
          <p:cNvPicPr>
            <a:picLocks noChangeAspect="1"/>
          </p:cNvPicPr>
          <p:nvPr userDrawn="1"/>
        </p:nvPicPr>
        <p:blipFill rotWithShape="1">
          <a:blip r:embed="rId4" cstate="hqprint">
            <a:extLst>
              <a:ext uri="{28A0092B-C50C-407E-A947-70E740481C1C}">
                <a14:useLocalDpi xmlns:a14="http://schemas.microsoft.com/office/drawing/2010/main"/>
              </a:ext>
            </a:extLst>
          </a:blip>
          <a:srcRect l="9962" t="22797" r="9960" b="41394"/>
          <a:stretch/>
        </p:blipFill>
        <p:spPr>
          <a:xfrm>
            <a:off x="22671" y="6620092"/>
            <a:ext cx="1103326" cy="196482"/>
          </a:xfrm>
          <a:prstGeom prst="rect">
            <a:avLst/>
          </a:prstGeom>
        </p:spPr>
      </p:pic>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2281" y="196639"/>
            <a:ext cx="1484545" cy="1285192"/>
          </a:xfrm>
          <a:prstGeom prst="rect">
            <a:avLst/>
          </a:prstGeom>
        </p:spPr>
      </p:pic>
      <p:pic>
        <p:nvPicPr>
          <p:cNvPr id="2" name="Picture 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66528" y="142398"/>
            <a:ext cx="1398154" cy="1393673"/>
          </a:xfrm>
          <a:prstGeom prst="rect">
            <a:avLst/>
          </a:prstGeom>
        </p:spPr>
      </p:pic>
    </p:spTree>
  </p:cSld>
  <p:clrMap bg1="lt1" tx1="dk1" bg2="lt2" tx2="dk2" accent1="accent1" accent2="accent2" accent3="accent3" accent4="accent4" accent5="accent5" accent6="accent6" hlink="hlink" folHlink="folHlink"/>
  <p:sldLayoutIdLst>
    <p:sldLayoutId id="2147483883" r:id="rId1"/>
    <p:sldLayoutId id="2147483896" r:id="rId2"/>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Straight Connector 9"/>
          <p:cNvCxnSpPr/>
          <p:nvPr userDrawn="1"/>
        </p:nvCxnSpPr>
        <p:spPr>
          <a:xfrm>
            <a:off x="0" y="6563552"/>
            <a:ext cx="9144000" cy="0"/>
          </a:xfrm>
          <a:prstGeom prst="line">
            <a:avLst/>
          </a:prstGeom>
          <a:ln>
            <a:solidFill>
              <a:srgbClr val="D9D9D9"/>
            </a:solidFill>
            <a:tailEnd type="none" w="sm" len="sm"/>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801046" y="68391"/>
            <a:ext cx="7631594" cy="646331"/>
          </a:xfrm>
          <a:prstGeom prst="rect">
            <a:avLst/>
          </a:prstGeom>
        </p:spPr>
        <p:txBody>
          <a:bodyPr vert="horz" lIns="91440" tIns="45720" rIns="91440" bIns="45720" rtlCol="0" anchor="ctr">
            <a:normAutofit/>
          </a:bodyPr>
          <a:lstStyle/>
          <a:p>
            <a:r>
              <a:rPr lang="en-US" dirty="0" smtClean="0"/>
              <a:t>Insert Slide Title Here</a:t>
            </a:r>
            <a:endParaRPr lang="en-US" dirty="0"/>
          </a:p>
        </p:txBody>
      </p:sp>
      <p:sp>
        <p:nvSpPr>
          <p:cNvPr id="3" name="Text Placeholder 2"/>
          <p:cNvSpPr>
            <a:spLocks noGrp="1"/>
          </p:cNvSpPr>
          <p:nvPr>
            <p:ph type="body" idx="1"/>
          </p:nvPr>
        </p:nvSpPr>
        <p:spPr>
          <a:xfrm>
            <a:off x="303969" y="974856"/>
            <a:ext cx="8536062" cy="553929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userDrawn="1"/>
        </p:nvCxnSpPr>
        <p:spPr>
          <a:xfrm>
            <a:off x="8839200" y="658100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8818270" y="6579971"/>
            <a:ext cx="325730" cy="261610"/>
          </a:xfrm>
          <a:prstGeom prst="rect">
            <a:avLst/>
          </a:prstGeom>
        </p:spPr>
        <p:txBody>
          <a:bodyPr wrap="none">
            <a:spAutoFit/>
          </a:bodyPr>
          <a:lstStyle/>
          <a:p>
            <a:pPr algn="ctr"/>
            <a:fld id="{FC2E114B-E2B2-4115-9F42-B354EA0B1697}" type="slidenum">
              <a:rPr lang="en-US" sz="1050" b="0" smtClean="0">
                <a:solidFill>
                  <a:schemeClr val="bg1">
                    <a:lumMod val="50000"/>
                  </a:schemeClr>
                </a:solidFill>
                <a:latin typeface="Arial Narrow" panose="020B0606020202030204" pitchFamily="34" charset="0"/>
              </a:rPr>
              <a:pPr algn="ctr"/>
              <a:t>‹#›</a:t>
            </a:fld>
            <a:endParaRPr lang="en-US" sz="1050" b="0" dirty="0">
              <a:solidFill>
                <a:schemeClr val="bg1">
                  <a:lumMod val="50000"/>
                </a:schemeClr>
              </a:solidFill>
              <a:latin typeface="Arial Narrow" panose="020B0606020202030204" pitchFamily="34" charset="0"/>
            </a:endParaRPr>
          </a:p>
        </p:txBody>
      </p:sp>
      <p:pic>
        <p:nvPicPr>
          <p:cNvPr id="15" name="Picture 14"/>
          <p:cNvPicPr>
            <a:picLocks noChangeAspect="1"/>
          </p:cNvPicPr>
          <p:nvPr userDrawn="1"/>
        </p:nvPicPr>
        <p:blipFill rotWithShape="1">
          <a:blip r:embed="rId5" cstate="hqprint">
            <a:extLst>
              <a:ext uri="{28A0092B-C50C-407E-A947-70E740481C1C}">
                <a14:useLocalDpi xmlns:a14="http://schemas.microsoft.com/office/drawing/2010/main"/>
              </a:ext>
            </a:extLst>
          </a:blip>
          <a:srcRect l="9962" t="22797" r="9960" b="41394"/>
          <a:stretch/>
        </p:blipFill>
        <p:spPr>
          <a:xfrm>
            <a:off x="22671" y="6612535"/>
            <a:ext cx="1103326" cy="196482"/>
          </a:xfrm>
          <a:prstGeom prst="rect">
            <a:avLst/>
          </a:prstGeom>
        </p:spPr>
      </p:pic>
      <p:sp>
        <p:nvSpPr>
          <p:cNvPr id="14" name="TextBox 13"/>
          <p:cNvSpPr txBox="1"/>
          <p:nvPr userDrawn="1"/>
        </p:nvSpPr>
        <p:spPr>
          <a:xfrm>
            <a:off x="3439487" y="6587666"/>
            <a:ext cx="2768366" cy="246221"/>
          </a:xfrm>
          <a:prstGeom prst="rect">
            <a:avLst/>
          </a:prstGeom>
          <a:noFill/>
        </p:spPr>
        <p:txBody>
          <a:bodyPr wrap="square" rtlCol="0">
            <a:spAutoFit/>
          </a:bodyPr>
          <a:lstStyle/>
          <a:p>
            <a:pPr algn="ctr"/>
            <a:r>
              <a:rPr lang="en-US" sz="1000" b="0" dirty="0" smtClean="0">
                <a:solidFill>
                  <a:schemeClr val="bg1">
                    <a:lumMod val="50000"/>
                  </a:schemeClr>
                </a:solidFill>
                <a:latin typeface="Arial Narrow" panose="020B0606020202030204" pitchFamily="34" charset="0"/>
              </a:rPr>
              <a:t>CONTROLLED UNCLASSIFIED INFORMATION (CUI)</a:t>
            </a:r>
            <a:endParaRPr lang="en-US" sz="1000" b="0" dirty="0">
              <a:solidFill>
                <a:schemeClr val="bg1">
                  <a:lumMod val="50000"/>
                </a:schemeClr>
              </a:solidFill>
              <a:latin typeface="Arial Narrow" panose="020B0606020202030204" pitchFamily="34" charset="0"/>
            </a:endParaRP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062" y="82969"/>
            <a:ext cx="713983" cy="618105"/>
          </a:xfrm>
          <a:prstGeom prst="rect">
            <a:avLst/>
          </a:prstGeom>
        </p:spPr>
      </p:pic>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32639" y="41019"/>
            <a:ext cx="703328" cy="701074"/>
          </a:xfrm>
          <a:prstGeom prst="rect">
            <a:avLst/>
          </a:prstGeom>
        </p:spPr>
      </p:pic>
    </p:spTree>
    <p:extLst>
      <p:ext uri="{BB962C8B-B14F-4D97-AF65-F5344CB8AC3E}">
        <p14:creationId xmlns:p14="http://schemas.microsoft.com/office/powerpoint/2010/main" val="3692373440"/>
      </p:ext>
    </p:extLst>
  </p:cSld>
  <p:clrMap bg1="lt1" tx1="dk1" bg2="lt2" tx2="dk2" accent1="accent1" accent2="accent2" accent3="accent3" accent4="accent4" accent5="accent5" accent6="accent6" hlink="hlink" folHlink="folHlink"/>
  <p:sldLayoutIdLst>
    <p:sldLayoutId id="2147483888" r:id="rId1"/>
    <p:sldLayoutId id="2147483890" r:id="rId2"/>
    <p:sldLayoutId id="2147483893" r:id="rId3"/>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baseline="0">
          <a:solidFill>
            <a:srgbClr val="19264F"/>
          </a:solidFill>
          <a:latin typeface="Arial Black" panose="020B0A04020102020204" pitchFamily="34"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Straight Connector 9"/>
          <p:cNvCxnSpPr/>
          <p:nvPr userDrawn="1"/>
        </p:nvCxnSpPr>
        <p:spPr>
          <a:xfrm>
            <a:off x="0" y="6563552"/>
            <a:ext cx="9144000" cy="0"/>
          </a:xfrm>
          <a:prstGeom prst="line">
            <a:avLst/>
          </a:prstGeom>
          <a:ln>
            <a:solidFill>
              <a:srgbClr val="D9D9D9"/>
            </a:solidFill>
            <a:tailEnd type="none" w="sm" len="sm"/>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801046" y="68391"/>
            <a:ext cx="7571168" cy="646331"/>
          </a:xfrm>
          <a:prstGeom prst="rect">
            <a:avLst/>
          </a:prstGeom>
        </p:spPr>
        <p:txBody>
          <a:bodyPr vert="horz" lIns="91440" tIns="45720" rIns="91440" bIns="45720" rtlCol="0" anchor="ctr">
            <a:normAutofit/>
          </a:bodyPr>
          <a:lstStyle/>
          <a:p>
            <a:r>
              <a:rPr lang="en-US" dirty="0" smtClean="0"/>
              <a:t>Insert Slide Title Here</a:t>
            </a:r>
            <a:endParaRPr lang="en-US" dirty="0"/>
          </a:p>
        </p:txBody>
      </p:sp>
      <p:sp>
        <p:nvSpPr>
          <p:cNvPr id="3" name="Text Placeholder 2"/>
          <p:cNvSpPr>
            <a:spLocks noGrp="1"/>
          </p:cNvSpPr>
          <p:nvPr>
            <p:ph type="body" idx="1"/>
          </p:nvPr>
        </p:nvSpPr>
        <p:spPr>
          <a:xfrm>
            <a:off x="303969" y="974856"/>
            <a:ext cx="8536062" cy="553929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userDrawn="1"/>
        </p:nvCxnSpPr>
        <p:spPr>
          <a:xfrm>
            <a:off x="8839200" y="658100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8820964" y="6582385"/>
            <a:ext cx="325730" cy="261610"/>
          </a:xfrm>
          <a:prstGeom prst="rect">
            <a:avLst/>
          </a:prstGeom>
        </p:spPr>
        <p:txBody>
          <a:bodyPr wrap="none">
            <a:spAutoFit/>
          </a:bodyPr>
          <a:lstStyle/>
          <a:p>
            <a:pPr algn="ctr"/>
            <a:fld id="{FC2E114B-E2B2-4115-9F42-B354EA0B1697}" type="slidenum">
              <a:rPr lang="en-US" sz="1050" b="0" smtClean="0">
                <a:solidFill>
                  <a:schemeClr val="bg1">
                    <a:lumMod val="50000"/>
                  </a:schemeClr>
                </a:solidFill>
                <a:latin typeface="Arial Narrow" panose="020B0606020202030204" pitchFamily="34" charset="0"/>
              </a:rPr>
              <a:pPr algn="ctr"/>
              <a:t>‹#›</a:t>
            </a:fld>
            <a:endParaRPr lang="en-US" sz="1050" b="0" dirty="0">
              <a:solidFill>
                <a:schemeClr val="bg1">
                  <a:lumMod val="50000"/>
                </a:schemeClr>
              </a:solidFill>
              <a:latin typeface="Arial Narrow" panose="020B0606020202030204" pitchFamily="34" charset="0"/>
            </a:endParaRPr>
          </a:p>
        </p:txBody>
      </p:sp>
      <p:pic>
        <p:nvPicPr>
          <p:cNvPr id="15" name="Picture 14"/>
          <p:cNvPicPr>
            <a:picLocks noChangeAspect="1"/>
          </p:cNvPicPr>
          <p:nvPr userDrawn="1"/>
        </p:nvPicPr>
        <p:blipFill rotWithShape="1">
          <a:blip r:embed="rId5" cstate="hqprint">
            <a:extLst>
              <a:ext uri="{28A0092B-C50C-407E-A947-70E740481C1C}">
                <a14:useLocalDpi xmlns:a14="http://schemas.microsoft.com/office/drawing/2010/main"/>
              </a:ext>
            </a:extLst>
          </a:blip>
          <a:srcRect l="9962" t="22797" r="9960" b="41394"/>
          <a:stretch/>
        </p:blipFill>
        <p:spPr>
          <a:xfrm>
            <a:off x="22671" y="6612535"/>
            <a:ext cx="1103326" cy="196482"/>
          </a:xfrm>
          <a:prstGeom prst="rect">
            <a:avLst/>
          </a:prstGeom>
        </p:spPr>
      </p:pic>
      <p:sp>
        <p:nvSpPr>
          <p:cNvPr id="14" name="TextBox 13"/>
          <p:cNvSpPr txBox="1"/>
          <p:nvPr userDrawn="1"/>
        </p:nvSpPr>
        <p:spPr>
          <a:xfrm>
            <a:off x="3372373" y="6587666"/>
            <a:ext cx="2785145" cy="246221"/>
          </a:xfrm>
          <a:prstGeom prst="rect">
            <a:avLst/>
          </a:prstGeom>
          <a:noFill/>
        </p:spPr>
        <p:txBody>
          <a:bodyPr wrap="square" rtlCol="0">
            <a:spAutoFit/>
          </a:bodyPr>
          <a:lstStyle/>
          <a:p>
            <a:pPr algn="ctr"/>
            <a:r>
              <a:rPr lang="en-US" sz="1000" b="0" dirty="0" smtClean="0">
                <a:solidFill>
                  <a:schemeClr val="bg1">
                    <a:lumMod val="50000"/>
                  </a:schemeClr>
                </a:solidFill>
                <a:latin typeface="Arial Narrow" panose="020B0606020202030204" pitchFamily="34" charset="0"/>
              </a:rPr>
              <a:t>CONTROLLED UNCLASSIFIED INFORMATION (CUI)</a:t>
            </a:r>
            <a:endParaRPr lang="en-US" sz="1000" b="0" dirty="0">
              <a:solidFill>
                <a:schemeClr val="bg1">
                  <a:lumMod val="50000"/>
                </a:schemeClr>
              </a:solidFill>
              <a:latin typeface="Arial Narrow" panose="020B0606020202030204" pitchFamily="34" charset="0"/>
            </a:endParaRPr>
          </a:p>
        </p:txBody>
      </p:sp>
      <p:cxnSp>
        <p:nvCxnSpPr>
          <p:cNvPr id="13" name="Straight Connector 12"/>
          <p:cNvCxnSpPr/>
          <p:nvPr userDrawn="1"/>
        </p:nvCxnSpPr>
        <p:spPr>
          <a:xfrm>
            <a:off x="8790736" y="6559834"/>
            <a:ext cx="0" cy="298166"/>
          </a:xfrm>
          <a:prstGeom prst="line">
            <a:avLst/>
          </a:prstGeom>
          <a:ln>
            <a:solidFill>
              <a:srgbClr val="C7C7C7"/>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062" y="82969"/>
            <a:ext cx="713983" cy="618105"/>
          </a:xfrm>
          <a:prstGeom prst="rect">
            <a:avLst/>
          </a:prstGeom>
        </p:spPr>
      </p:pic>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74179" y="34195"/>
            <a:ext cx="717020" cy="714722"/>
          </a:xfrm>
          <a:prstGeom prst="rect">
            <a:avLst/>
          </a:prstGeom>
        </p:spPr>
      </p:pic>
    </p:spTree>
    <p:extLst>
      <p:ext uri="{BB962C8B-B14F-4D97-AF65-F5344CB8AC3E}">
        <p14:creationId xmlns:p14="http://schemas.microsoft.com/office/powerpoint/2010/main" val="67981280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baseline="0">
          <a:solidFill>
            <a:srgbClr val="19264F"/>
          </a:solidFill>
          <a:latin typeface="Arial Black" panose="020B0A04020102020204" pitchFamily="34"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Pct val="8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6219"/>
            <a:ext cx="7886700" cy="1325563"/>
          </a:xfrm>
          <a:prstGeom prst="rect">
            <a:avLst/>
          </a:prstGeom>
        </p:spPr>
        <p:txBody>
          <a:bodyPr vert="horz" lIns="91440" tIns="45720" rIns="91440" bIns="45720" rtlCol="0" anchor="ctr">
            <a:normAutofit/>
          </a:bodyPr>
          <a:lstStyle/>
          <a:p>
            <a:r>
              <a:rPr lang="en-US" dirty="0" smtClean="0"/>
              <a:t>Insert Transition Title Here</a:t>
            </a:r>
            <a:endParaRPr lang="en-US" dirty="0"/>
          </a:p>
        </p:txBody>
      </p:sp>
    </p:spTree>
    <p:extLst>
      <p:ext uri="{BB962C8B-B14F-4D97-AF65-F5344CB8AC3E}">
        <p14:creationId xmlns:p14="http://schemas.microsoft.com/office/powerpoint/2010/main" val="3219903268"/>
      </p:ext>
    </p:extLst>
  </p:cSld>
  <p:clrMap bg1="lt1" tx1="dk1" bg2="lt2" tx2="dk2" accent1="accent1" accent2="accent2" accent3="accent3" accent4="accent4" accent5="accent5" accent6="accent6" hlink="hlink" folHlink="folHlink"/>
  <p:sldLayoutIdLst>
    <p:sldLayoutId id="2147483895" r:id="rId1"/>
  </p:sldLayoutIdLst>
  <p:txStyles>
    <p:titleStyle>
      <a:lvl1pPr algn="ctr" defTabSz="914400" rtl="0" eaLnBrk="1" latinLnBrk="0" hangingPunct="1">
        <a:lnSpc>
          <a:spcPct val="90000"/>
        </a:lnSpc>
        <a:spcBef>
          <a:spcPct val="0"/>
        </a:spcBef>
        <a:buNone/>
        <a:defRPr sz="4000" kern="1200">
          <a:solidFill>
            <a:srgbClr val="19264F"/>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219456" y="2350646"/>
            <a:ext cx="8845225" cy="821222"/>
          </a:xfrm>
        </p:spPr>
        <p:txBody>
          <a:bodyPr/>
          <a:lstStyle/>
          <a:p>
            <a:r>
              <a:rPr lang="en-US" sz="3000" dirty="0" smtClean="0"/>
              <a:t>Water Contact Angle Measurement Devices &amp; Implementations of this Technology</a:t>
            </a:r>
            <a:endParaRPr lang="en-US" sz="3000" dirty="0"/>
          </a:p>
        </p:txBody>
      </p:sp>
      <p:sp>
        <p:nvSpPr>
          <p:cNvPr id="15" name="Text Placeholder 14"/>
          <p:cNvSpPr>
            <a:spLocks noGrp="1"/>
          </p:cNvSpPr>
          <p:nvPr>
            <p:ph type="body" sz="quarter" idx="11"/>
          </p:nvPr>
        </p:nvSpPr>
        <p:spPr>
          <a:xfrm>
            <a:off x="657461" y="3845895"/>
            <a:ext cx="8407222" cy="327199"/>
          </a:xfrm>
        </p:spPr>
        <p:txBody>
          <a:bodyPr/>
          <a:lstStyle/>
          <a:p>
            <a:r>
              <a:rPr lang="en-US" dirty="0" smtClean="0"/>
              <a:t>14 June 2023</a:t>
            </a:r>
            <a:endParaRPr lang="en-US" dirty="0"/>
          </a:p>
        </p:txBody>
      </p:sp>
      <p:sp>
        <p:nvSpPr>
          <p:cNvPr id="16" name="Text Placeholder 15"/>
          <p:cNvSpPr>
            <a:spLocks noGrp="1"/>
          </p:cNvSpPr>
          <p:nvPr>
            <p:ph type="body" sz="quarter" idx="12"/>
          </p:nvPr>
        </p:nvSpPr>
        <p:spPr>
          <a:xfrm>
            <a:off x="657461" y="4179008"/>
            <a:ext cx="8407221" cy="236789"/>
          </a:xfrm>
        </p:spPr>
        <p:txBody>
          <a:bodyPr/>
          <a:lstStyle/>
          <a:p>
            <a:r>
              <a:rPr lang="en-US" dirty="0" smtClean="0"/>
              <a:t>Presented to: JCAMS 2023</a:t>
            </a:r>
            <a:endParaRPr lang="en-US" dirty="0"/>
          </a:p>
        </p:txBody>
      </p:sp>
      <p:sp>
        <p:nvSpPr>
          <p:cNvPr id="17" name="Text Placeholder 16"/>
          <p:cNvSpPr>
            <a:spLocks noGrp="1"/>
          </p:cNvSpPr>
          <p:nvPr>
            <p:ph type="body" sz="quarter" idx="13"/>
          </p:nvPr>
        </p:nvSpPr>
        <p:spPr>
          <a:xfrm>
            <a:off x="657461" y="4420194"/>
            <a:ext cx="8407220" cy="225974"/>
          </a:xfrm>
        </p:spPr>
        <p:txBody>
          <a:bodyPr/>
          <a:lstStyle/>
          <a:p>
            <a:r>
              <a:rPr lang="en-US" dirty="0" smtClean="0"/>
              <a:t>Presented by: Jared Gunsky</a:t>
            </a:r>
          </a:p>
          <a:p>
            <a:r>
              <a:rPr lang="en-US" dirty="0" smtClean="0"/>
              <a:t>Release Number </a:t>
            </a:r>
            <a:r>
              <a:rPr lang="en-US" dirty="0"/>
              <a:t>23-0011 </a:t>
            </a:r>
          </a:p>
        </p:txBody>
      </p:sp>
    </p:spTree>
    <p:extLst>
      <p:ext uri="{BB962C8B-B14F-4D97-AF65-F5344CB8AC3E}">
        <p14:creationId xmlns:p14="http://schemas.microsoft.com/office/powerpoint/2010/main" val="2729282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Bonding with Contamination </a:t>
            </a:r>
            <a:endParaRPr lang="en-US" sz="3000" dirty="0"/>
          </a:p>
        </p:txBody>
      </p:sp>
      <p:sp>
        <p:nvSpPr>
          <p:cNvPr id="3" name="Content Placeholder 2"/>
          <p:cNvSpPr>
            <a:spLocks noGrp="1"/>
          </p:cNvSpPr>
          <p:nvPr>
            <p:ph sz="half" idx="1"/>
          </p:nvPr>
        </p:nvSpPr>
        <p:spPr/>
        <p:txBody>
          <a:bodyPr>
            <a:normAutofit/>
          </a:bodyPr>
          <a:lstStyle/>
          <a:p>
            <a:pPr marL="365760" indent="-365760"/>
            <a:r>
              <a:rPr lang="en-US" sz="2400" dirty="0"/>
              <a:t>Surface Preparation steps are critical and if performed incorrectly, contaminants left on the surface can be detrimental to </a:t>
            </a:r>
            <a:r>
              <a:rPr lang="en-US" sz="2400" dirty="0" err="1"/>
              <a:t>bondline</a:t>
            </a:r>
            <a:r>
              <a:rPr lang="en-US" sz="2400" dirty="0"/>
              <a:t> integrity.</a:t>
            </a:r>
          </a:p>
          <a:p>
            <a:pPr marL="365760" indent="-365760"/>
            <a:endParaRPr lang="en-US" sz="2400" dirty="0"/>
          </a:p>
          <a:p>
            <a:pPr marL="365760" indent="-365760"/>
            <a:r>
              <a:rPr lang="en-US" sz="2400" dirty="0" smtClean="0"/>
              <a:t>Common </a:t>
            </a:r>
            <a:r>
              <a:rPr lang="en-US" sz="2400" dirty="0"/>
              <a:t>Contaminants that can affect </a:t>
            </a:r>
            <a:r>
              <a:rPr lang="en-US" sz="2400" dirty="0" err="1"/>
              <a:t>bondline</a:t>
            </a:r>
            <a:r>
              <a:rPr lang="en-US" sz="2400" dirty="0"/>
              <a:t>:</a:t>
            </a:r>
          </a:p>
          <a:p>
            <a:pPr marL="765810" lvl="1" indent="-365760"/>
            <a:r>
              <a:rPr lang="en-US" sz="2000" dirty="0"/>
              <a:t>Sanding Residue</a:t>
            </a:r>
          </a:p>
          <a:p>
            <a:pPr marL="765810" lvl="1" indent="-365760"/>
            <a:r>
              <a:rPr lang="en-US" sz="2000" dirty="0"/>
              <a:t>Paint Overspray</a:t>
            </a:r>
          </a:p>
          <a:p>
            <a:pPr marL="765810" lvl="1" indent="-365760"/>
            <a:r>
              <a:rPr lang="en-US" sz="2000" dirty="0"/>
              <a:t>Hydraulic Fluid</a:t>
            </a:r>
          </a:p>
          <a:p>
            <a:pPr marL="765810" lvl="1" indent="-365760"/>
            <a:r>
              <a:rPr lang="en-US" sz="2000" dirty="0"/>
              <a:t>Lubrication Oil</a:t>
            </a:r>
          </a:p>
          <a:p>
            <a:pPr marL="765810" lvl="1" indent="-365760"/>
            <a:r>
              <a:rPr lang="en-US" sz="2000" dirty="0"/>
              <a:t>Aircraft Grease</a:t>
            </a:r>
          </a:p>
          <a:p>
            <a:pPr marL="765810" lvl="1" indent="-365760"/>
            <a:r>
              <a:rPr lang="en-US" sz="2000" dirty="0"/>
              <a:t>Jet Fuel</a:t>
            </a:r>
          </a:p>
          <a:p>
            <a:endParaRPr lang="en-US" dirty="0"/>
          </a:p>
        </p:txBody>
      </p:sp>
      <p:pic>
        <p:nvPicPr>
          <p:cNvPr id="5" name="Picture 3" descr="D:\Documents and Settings\patrick.ELLER\My Documents\My Projects\Patrick's_pics\Surface Analyst\IMG_010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46674" y="1840857"/>
            <a:ext cx="3787984" cy="3610285"/>
          </a:xfrm>
          <a:prstGeom prst="rect">
            <a:avLst/>
          </a:prstGeom>
          <a:noFill/>
        </p:spPr>
      </p:pic>
    </p:spTree>
    <p:extLst>
      <p:ext uri="{BB962C8B-B14F-4D97-AF65-F5344CB8AC3E}">
        <p14:creationId xmlns:p14="http://schemas.microsoft.com/office/powerpoint/2010/main" val="242110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 Bonding</a:t>
            </a:r>
            <a:endParaRPr lang="en-US" dirty="0"/>
          </a:p>
        </p:txBody>
      </p:sp>
      <p:sp>
        <p:nvSpPr>
          <p:cNvPr id="3" name="Content Placeholder 2"/>
          <p:cNvSpPr>
            <a:spLocks noGrp="1"/>
          </p:cNvSpPr>
          <p:nvPr>
            <p:ph sz="half" idx="1"/>
          </p:nvPr>
        </p:nvSpPr>
        <p:spPr>
          <a:xfrm>
            <a:off x="303969" y="1371600"/>
            <a:ext cx="8524345" cy="5142555"/>
          </a:xfrm>
        </p:spPr>
        <p:txBody>
          <a:bodyPr/>
          <a:lstStyle/>
          <a:p>
            <a:r>
              <a:rPr lang="en-US" dirty="0" smtClean="0"/>
              <a:t>Bonded aluminum repairs are performed on a number of naval aircraft platforms </a:t>
            </a:r>
          </a:p>
          <a:p>
            <a:pPr lvl="1"/>
            <a:r>
              <a:rPr lang="en-US" dirty="0" smtClean="0"/>
              <a:t>There is currently no quantitative process for determining a pass/fail of the surface preparation.</a:t>
            </a:r>
          </a:p>
          <a:p>
            <a:pPr lvl="1"/>
            <a:r>
              <a:rPr lang="en-US" dirty="0" smtClean="0"/>
              <a:t>Water break free test is the only quality check currently available to maintainers.</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88754963"/>
              </p:ext>
            </p:extLst>
          </p:nvPr>
        </p:nvGraphicFramePr>
        <p:xfrm>
          <a:off x="451341" y="3342732"/>
          <a:ext cx="8229600" cy="3009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58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Aluminum Bonding Continued</a:t>
            </a:r>
            <a:endParaRPr lang="en-US" sz="3200" dirty="0"/>
          </a:p>
        </p:txBody>
      </p:sp>
      <p:sp>
        <p:nvSpPr>
          <p:cNvPr id="3" name="Content Placeholder 2"/>
          <p:cNvSpPr>
            <a:spLocks noGrp="1"/>
          </p:cNvSpPr>
          <p:nvPr>
            <p:ph sz="half" idx="1"/>
          </p:nvPr>
        </p:nvSpPr>
        <p:spPr>
          <a:xfrm>
            <a:off x="303969" y="959742"/>
            <a:ext cx="8340301" cy="5554413"/>
          </a:xfrm>
        </p:spPr>
        <p:txBody>
          <a:bodyPr>
            <a:normAutofit/>
          </a:bodyPr>
          <a:lstStyle/>
          <a:p>
            <a:r>
              <a:rPr lang="en-US" sz="2400" dirty="0" smtClean="0"/>
              <a:t>Laboratory testing concluded the Brighton Science SA 3001 to be effective in detecting contaminates on aluminum surfaces prior to bonding</a:t>
            </a:r>
          </a:p>
          <a:p>
            <a:r>
              <a:rPr lang="en-US" altLang="en-US" sz="2400" dirty="0" smtClean="0"/>
              <a:t>420 </a:t>
            </a:r>
            <a:r>
              <a:rPr lang="en-US" altLang="en-US" sz="2400" dirty="0"/>
              <a:t>test coupons over four different studies incorporated into pass/fail analysis.</a:t>
            </a:r>
          </a:p>
          <a:p>
            <a:pPr lvl="1"/>
            <a:r>
              <a:rPr lang="en-US" altLang="en-US" sz="2000" dirty="0"/>
              <a:t>Includes Lap Shear, WCET, and DCB data.</a:t>
            </a:r>
          </a:p>
          <a:p>
            <a:pPr lvl="1"/>
            <a:r>
              <a:rPr lang="en-US" altLang="en-US" sz="2000" dirty="0"/>
              <a:t>Over 9300 water contact angle measurements analyzed</a:t>
            </a:r>
            <a:r>
              <a:rPr lang="en-US" altLang="en-US" sz="2000" dirty="0" smtClean="0"/>
              <a:t>.</a:t>
            </a:r>
            <a:endParaRPr lang="en-US" dirty="0" smtClean="0"/>
          </a:p>
          <a:p>
            <a:r>
              <a:rPr lang="en-US" sz="2400" dirty="0"/>
              <a:t>A Dem/Val is underway at FRCW, MALS-11, &amp; FRCNW</a:t>
            </a:r>
          </a:p>
          <a:p>
            <a:pPr lvl="1"/>
            <a:r>
              <a:rPr lang="en-US" dirty="0"/>
              <a:t>Real world use, data, and feedback from I-level maintainers </a:t>
            </a:r>
          </a:p>
        </p:txBody>
      </p:sp>
    </p:spTree>
    <p:extLst>
      <p:ext uri="{BB962C8B-B14F-4D97-AF65-F5344CB8AC3E}">
        <p14:creationId xmlns:p14="http://schemas.microsoft.com/office/powerpoint/2010/main" val="250429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Bonded Nut Plates</a:t>
            </a:r>
            <a:endParaRPr lang="en-US" dirty="0"/>
          </a:p>
        </p:txBody>
      </p:sp>
      <p:sp>
        <p:nvSpPr>
          <p:cNvPr id="6" name="Content Placeholder 3"/>
          <p:cNvSpPr>
            <a:spLocks noGrp="1"/>
          </p:cNvSpPr>
          <p:nvPr>
            <p:ph sz="half" idx="2"/>
          </p:nvPr>
        </p:nvSpPr>
        <p:spPr>
          <a:xfrm>
            <a:off x="97230" y="1049788"/>
            <a:ext cx="9039226" cy="2845869"/>
          </a:xfrm>
        </p:spPr>
        <p:txBody>
          <a:bodyPr>
            <a:normAutofit/>
          </a:bodyPr>
          <a:lstStyle/>
          <a:p>
            <a:pPr marL="285750" lvl="1">
              <a:buFont typeface="Arial" panose="020B0604020202020204" pitchFamily="34" charset="0"/>
              <a:buChar char="•"/>
            </a:pPr>
            <a:r>
              <a:rPr lang="en-US" sz="1800" dirty="0" smtClean="0"/>
              <a:t>The </a:t>
            </a:r>
            <a:r>
              <a:rPr lang="en-US" sz="1800" dirty="0"/>
              <a:t>Brighton Science Surface Analyst </a:t>
            </a:r>
            <a:r>
              <a:rPr lang="en-US" sz="1800" dirty="0" smtClean="0"/>
              <a:t>3001 unit </a:t>
            </a:r>
            <a:r>
              <a:rPr lang="en-US" sz="1800" dirty="0"/>
              <a:t>was utilized in a cleaning solvent down selection </a:t>
            </a:r>
            <a:r>
              <a:rPr lang="en-US" sz="1800" dirty="0" smtClean="0"/>
              <a:t>experiment at FRCSE.</a:t>
            </a:r>
          </a:p>
          <a:p>
            <a:pPr marL="285750" lvl="1">
              <a:buFont typeface="Arial" panose="020B0604020202020204" pitchFamily="34" charset="0"/>
              <a:buChar char="•"/>
            </a:pPr>
            <a:r>
              <a:rPr lang="en-US" sz="1800" dirty="0" smtClean="0"/>
              <a:t>Five </a:t>
            </a:r>
            <a:r>
              <a:rPr lang="en-US" sz="1800" dirty="0"/>
              <a:t>different solvents were </a:t>
            </a:r>
            <a:r>
              <a:rPr lang="en-US" sz="1800" dirty="0" smtClean="0"/>
              <a:t>compared, </a:t>
            </a:r>
            <a:r>
              <a:rPr lang="en-US" sz="1800" dirty="0" err="1"/>
              <a:t>MIBK</a:t>
            </a:r>
            <a:r>
              <a:rPr lang="en-US" sz="1800" dirty="0"/>
              <a:t>, </a:t>
            </a:r>
            <a:r>
              <a:rPr lang="en-US" sz="1800" dirty="0" err="1"/>
              <a:t>MPK</a:t>
            </a:r>
            <a:r>
              <a:rPr lang="en-US" sz="1800" dirty="0"/>
              <a:t>, Acetone, IPA, and DS-108, in an effort to provide the best options for in-field bonded nutplate </a:t>
            </a:r>
            <a:r>
              <a:rPr lang="en-US" sz="1800" dirty="0" smtClean="0"/>
              <a:t>repair/surface preparation instructions.</a:t>
            </a:r>
          </a:p>
          <a:p>
            <a:pPr marL="285750" lvl="1">
              <a:buFont typeface="Arial" panose="020B0604020202020204" pitchFamily="34" charset="0"/>
              <a:buChar char="•"/>
            </a:pPr>
            <a:r>
              <a:rPr lang="en-US" sz="1800" dirty="0" smtClean="0"/>
              <a:t>Based </a:t>
            </a:r>
            <a:r>
              <a:rPr lang="en-US" sz="1800" dirty="0"/>
              <a:t>on </a:t>
            </a:r>
            <a:r>
              <a:rPr lang="en-US" sz="1800" dirty="0" smtClean="0"/>
              <a:t>this phase of the experiment on metallic </a:t>
            </a:r>
            <a:r>
              <a:rPr lang="en-US" sz="1800" dirty="0"/>
              <a:t>substrates, MIBK, Isopropyl Alcohol, and DS-108 would </a:t>
            </a:r>
            <a:r>
              <a:rPr lang="en-US" sz="1800" dirty="0" smtClean="0"/>
              <a:t>be the solvents chosen to </a:t>
            </a:r>
            <a:r>
              <a:rPr lang="en-US" sz="1800" dirty="0"/>
              <a:t>continue on to the next </a:t>
            </a:r>
            <a:r>
              <a:rPr lang="en-US" sz="1800" dirty="0" smtClean="0"/>
              <a:t>phase.</a:t>
            </a:r>
            <a:endParaRPr lang="en-US" sz="1800" dirty="0"/>
          </a:p>
        </p:txBody>
      </p:sp>
      <p:grpSp>
        <p:nvGrpSpPr>
          <p:cNvPr id="7" name="Group 6"/>
          <p:cNvGrpSpPr/>
          <p:nvPr/>
        </p:nvGrpSpPr>
        <p:grpSpPr>
          <a:xfrm>
            <a:off x="95249" y="3633461"/>
            <a:ext cx="5457826" cy="2488503"/>
            <a:chOff x="190499" y="3218869"/>
            <a:chExt cx="6956506" cy="3171828"/>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36083">
              <a:off x="3166212" y="3352247"/>
              <a:ext cx="3980793" cy="271573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109539" y="3518907"/>
              <a:ext cx="3171828" cy="257175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3143055" y="4914900"/>
              <a:ext cx="1771650" cy="60959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10" idx="2"/>
              <a:endCxn id="9" idx="0"/>
            </p:cNvCxnSpPr>
            <p:nvPr/>
          </p:nvCxnSpPr>
          <p:spPr>
            <a:xfrm flipH="1" flipV="1">
              <a:off x="2762251" y="4804784"/>
              <a:ext cx="380804" cy="414916"/>
            </a:xfrm>
            <a:prstGeom prst="straightConnector1">
              <a:avLst/>
            </a:prstGeom>
            <a:ln w="28575">
              <a:solidFill>
                <a:schemeClr val="tx1">
                  <a:lumMod val="50000"/>
                  <a:lumOff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2" name="Content Placeholder 3"/>
          <p:cNvSpPr>
            <a:spLocks noGrp="1"/>
          </p:cNvSpPr>
          <p:nvPr>
            <p:ph sz="half" idx="2"/>
          </p:nvPr>
        </p:nvSpPr>
        <p:spPr>
          <a:xfrm>
            <a:off x="-19051" y="6121965"/>
            <a:ext cx="5857876" cy="637855"/>
          </a:xfrm>
        </p:spPr>
        <p:txBody>
          <a:bodyPr/>
          <a:lstStyle/>
          <a:p>
            <a:pPr marL="0" lvl="1" indent="0" algn="ctr">
              <a:buNone/>
            </a:pPr>
            <a:r>
              <a:rPr lang="en-US" sz="1400" b="1" dirty="0" smtClean="0"/>
              <a:t>Figure 1</a:t>
            </a:r>
            <a:r>
              <a:rPr lang="en-US" sz="1400" dirty="0" smtClean="0"/>
              <a:t>: Example of “Initial” SA reading test set-up on aluminum panel</a:t>
            </a:r>
            <a:endParaRPr lang="en-US" sz="1400" dirty="0"/>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l="12854" t="42529" b="18678"/>
          <a:stretch/>
        </p:blipFill>
        <p:spPr>
          <a:xfrm>
            <a:off x="5870008" y="3570405"/>
            <a:ext cx="3116164" cy="246606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4" name="Content Placeholder 3"/>
          <p:cNvSpPr>
            <a:spLocks noGrp="1"/>
          </p:cNvSpPr>
          <p:nvPr>
            <p:ph sz="half" idx="2"/>
          </p:nvPr>
        </p:nvSpPr>
        <p:spPr>
          <a:xfrm>
            <a:off x="5608630" y="6017003"/>
            <a:ext cx="3630620" cy="637855"/>
          </a:xfrm>
        </p:spPr>
        <p:txBody>
          <a:bodyPr/>
          <a:lstStyle/>
          <a:p>
            <a:pPr marL="0" lvl="1" indent="0" algn="ctr">
              <a:buNone/>
            </a:pPr>
            <a:r>
              <a:rPr lang="en-US" sz="1400" b="1" dirty="0" smtClean="0"/>
              <a:t>Figure 2</a:t>
            </a:r>
            <a:r>
              <a:rPr lang="en-US" sz="1400" dirty="0" smtClean="0"/>
              <a:t>: Common bonded nutplate material combinations </a:t>
            </a:r>
            <a:endParaRPr lang="en-US" sz="1400" dirty="0"/>
          </a:p>
        </p:txBody>
      </p:sp>
    </p:spTree>
    <p:extLst>
      <p:ext uri="{BB962C8B-B14F-4D97-AF65-F5344CB8AC3E}">
        <p14:creationId xmlns:p14="http://schemas.microsoft.com/office/powerpoint/2010/main" val="398996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Bonding</a:t>
            </a:r>
            <a:endParaRPr lang="en-US" dirty="0"/>
          </a:p>
        </p:txBody>
      </p:sp>
      <p:sp>
        <p:nvSpPr>
          <p:cNvPr id="3" name="Content Placeholder 2"/>
          <p:cNvSpPr>
            <a:spLocks noGrp="1"/>
          </p:cNvSpPr>
          <p:nvPr>
            <p:ph sz="half" idx="1"/>
          </p:nvPr>
        </p:nvSpPr>
        <p:spPr>
          <a:xfrm>
            <a:off x="303969" y="959742"/>
            <a:ext cx="8499789" cy="5554413"/>
          </a:xfrm>
        </p:spPr>
        <p:txBody>
          <a:bodyPr/>
          <a:lstStyle/>
          <a:p>
            <a:r>
              <a:rPr lang="en-US" dirty="0" smtClean="0"/>
              <a:t>Currently executing comparative laboratory testing between the Brighton Science SA 3001 and the SITA </a:t>
            </a:r>
            <a:r>
              <a:rPr lang="en-US" dirty="0" err="1" smtClean="0"/>
              <a:t>SurfaSpector</a:t>
            </a:r>
            <a:r>
              <a:rPr lang="en-US" dirty="0" smtClean="0"/>
              <a:t>.</a:t>
            </a:r>
          </a:p>
          <a:p>
            <a:r>
              <a:rPr lang="en-US" dirty="0" smtClean="0"/>
              <a:t>Correlate detection of contaminates to observed decreases in bond strength </a:t>
            </a:r>
          </a:p>
          <a:p>
            <a:r>
              <a:rPr lang="en-US" dirty="0" smtClean="0"/>
              <a:t>Testing on 3 Gr/Epoxy laminates commonly used on Naval aircraft:</a:t>
            </a:r>
          </a:p>
          <a:p>
            <a:pPr marL="971550" lvl="1" indent="-514350">
              <a:buFont typeface="+mj-lt"/>
              <a:buAutoNum type="arabicPeriod"/>
            </a:pPr>
            <a:r>
              <a:rPr lang="en-US" dirty="0" smtClean="0"/>
              <a:t>IM7 UD/977-3</a:t>
            </a:r>
          </a:p>
          <a:p>
            <a:pPr marL="971550" lvl="1" indent="-514350">
              <a:buFont typeface="+mj-lt"/>
              <a:buAutoNum type="arabicPeriod"/>
            </a:pPr>
            <a:r>
              <a:rPr lang="en-US" dirty="0" smtClean="0"/>
              <a:t>AS4 UD/977-3</a:t>
            </a:r>
          </a:p>
          <a:p>
            <a:pPr marL="971550" lvl="1" indent="-514350">
              <a:buFont typeface="+mj-lt"/>
              <a:buAutoNum type="arabicPeriod"/>
            </a:pPr>
            <a:r>
              <a:rPr lang="en-US" dirty="0" smtClean="0"/>
              <a:t>AS4 5HS/977-3</a:t>
            </a:r>
          </a:p>
          <a:p>
            <a:endParaRPr lang="en-US" dirty="0" smtClean="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89228" y="3848595"/>
            <a:ext cx="4489563" cy="2550436"/>
          </a:xfrm>
          <a:prstGeom prst="rect">
            <a:avLst/>
          </a:prstGeom>
        </p:spPr>
      </p:pic>
    </p:spTree>
    <p:extLst>
      <p:ext uri="{BB962C8B-B14F-4D97-AF65-F5344CB8AC3E}">
        <p14:creationId xmlns:p14="http://schemas.microsoft.com/office/powerpoint/2010/main" val="3320726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Composite Bonding Continued</a:t>
            </a:r>
            <a:endParaRPr lang="en-US" sz="3000" dirty="0"/>
          </a:p>
        </p:txBody>
      </p:sp>
      <p:sp>
        <p:nvSpPr>
          <p:cNvPr id="3" name="Content Placeholder 2"/>
          <p:cNvSpPr>
            <a:spLocks noGrp="1"/>
          </p:cNvSpPr>
          <p:nvPr>
            <p:ph sz="half" idx="1"/>
          </p:nvPr>
        </p:nvSpPr>
        <p:spPr>
          <a:xfrm>
            <a:off x="303969" y="871870"/>
            <a:ext cx="8499789" cy="5642285"/>
          </a:xfrm>
        </p:spPr>
        <p:txBody>
          <a:bodyPr/>
          <a:lstStyle/>
          <a:p>
            <a:pPr marL="0" indent="0">
              <a:buNone/>
            </a:pPr>
            <a:r>
              <a:rPr lang="en-US" sz="2200" dirty="0" smtClean="0"/>
              <a:t>Contaminates:</a:t>
            </a:r>
          </a:p>
          <a:p>
            <a:pPr lvl="1"/>
            <a:r>
              <a:rPr lang="en-US" sz="2200" dirty="0"/>
              <a:t>MIL-PRF-83282 Hydraulic </a:t>
            </a:r>
            <a:r>
              <a:rPr lang="en-US" sz="2200" dirty="0" smtClean="0"/>
              <a:t>Fluid</a:t>
            </a:r>
          </a:p>
          <a:p>
            <a:pPr lvl="1"/>
            <a:r>
              <a:rPr lang="en-US" sz="2200" dirty="0"/>
              <a:t>MIL-G-8132 </a:t>
            </a:r>
            <a:r>
              <a:rPr lang="en-US" sz="2200" dirty="0" smtClean="0"/>
              <a:t>Grease</a:t>
            </a:r>
          </a:p>
          <a:p>
            <a:r>
              <a:rPr lang="en-US" sz="2200" dirty="0" smtClean="0"/>
              <a:t>Clean: 30°- 45°</a:t>
            </a:r>
          </a:p>
          <a:p>
            <a:r>
              <a:rPr lang="en-US" sz="2200" dirty="0"/>
              <a:t>MIL-PRF-83282 Hydraulic </a:t>
            </a:r>
            <a:r>
              <a:rPr lang="en-US" sz="2200" dirty="0" smtClean="0"/>
              <a:t>Fluid: 50°- 65°+</a:t>
            </a:r>
          </a:p>
          <a:p>
            <a:r>
              <a:rPr lang="en-US" sz="2200" dirty="0"/>
              <a:t>MIL-G-8132 </a:t>
            </a:r>
            <a:r>
              <a:rPr lang="en-US" sz="2200" dirty="0" smtClean="0"/>
              <a:t>Grease: 70°- 80°+</a:t>
            </a:r>
            <a:endParaRPr lang="en-US" sz="2200" dirty="0"/>
          </a:p>
          <a:p>
            <a:endParaRPr lang="en-US" sz="2200" dirty="0"/>
          </a:p>
          <a:p>
            <a:endParaRPr lang="en-US" dirty="0" smtClean="0"/>
          </a:p>
        </p:txBody>
      </p:sp>
      <p:pic>
        <p:nvPicPr>
          <p:cNvPr id="6" name="Picture 5"/>
          <p:cNvPicPr>
            <a:picLocks noChangeAspect="1"/>
          </p:cNvPicPr>
          <p:nvPr/>
        </p:nvPicPr>
        <p:blipFill>
          <a:blip r:embed="rId2"/>
          <a:stretch>
            <a:fillRect/>
          </a:stretch>
        </p:blipFill>
        <p:spPr>
          <a:xfrm>
            <a:off x="303969" y="3379366"/>
            <a:ext cx="4181606" cy="3149870"/>
          </a:xfrm>
          <a:prstGeom prst="rect">
            <a:avLst/>
          </a:prstGeom>
        </p:spPr>
      </p:pic>
      <p:pic>
        <p:nvPicPr>
          <p:cNvPr id="7" name="Picture 6"/>
          <p:cNvPicPr>
            <a:picLocks noChangeAspect="1"/>
          </p:cNvPicPr>
          <p:nvPr/>
        </p:nvPicPr>
        <p:blipFill>
          <a:blip r:embed="rId3"/>
          <a:stretch>
            <a:fillRect/>
          </a:stretch>
        </p:blipFill>
        <p:spPr>
          <a:xfrm>
            <a:off x="4717280" y="3379366"/>
            <a:ext cx="4163713" cy="3134789"/>
          </a:xfrm>
          <a:prstGeom prst="rect">
            <a:avLst/>
          </a:prstGeom>
        </p:spPr>
      </p:pic>
    </p:spTree>
    <p:extLst>
      <p:ext uri="{BB962C8B-B14F-4D97-AF65-F5344CB8AC3E}">
        <p14:creationId xmlns:p14="http://schemas.microsoft.com/office/powerpoint/2010/main" val="101691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Composite </a:t>
            </a:r>
            <a:r>
              <a:rPr lang="en-US" sz="3200" dirty="0" smtClean="0"/>
              <a:t>Bonding Continued</a:t>
            </a:r>
            <a:endParaRPr lang="en-US" sz="3200" dirty="0"/>
          </a:p>
        </p:txBody>
      </p:sp>
      <p:sp>
        <p:nvSpPr>
          <p:cNvPr id="3" name="Content Placeholder 2"/>
          <p:cNvSpPr>
            <a:spLocks noGrp="1"/>
          </p:cNvSpPr>
          <p:nvPr>
            <p:ph sz="half" idx="1"/>
          </p:nvPr>
        </p:nvSpPr>
        <p:spPr>
          <a:xfrm>
            <a:off x="303969" y="1480738"/>
            <a:ext cx="4501947" cy="5033417"/>
          </a:xfrm>
        </p:spPr>
        <p:txBody>
          <a:bodyPr/>
          <a:lstStyle/>
          <a:p>
            <a:r>
              <a:rPr lang="en-US" sz="2600" dirty="0"/>
              <a:t>WCA measurements are taken after sanding/dry wipe composite surface prep</a:t>
            </a:r>
          </a:p>
          <a:p>
            <a:r>
              <a:rPr lang="en-US" sz="2600" dirty="0"/>
              <a:t>Double lap shear testing at room temp </a:t>
            </a:r>
            <a:r>
              <a:rPr lang="en-US" sz="2600" dirty="0" smtClean="0"/>
              <a:t>and in </a:t>
            </a:r>
            <a:r>
              <a:rPr lang="en-US" sz="2600" dirty="0"/>
              <a:t>hot/wet conditions </a:t>
            </a:r>
          </a:p>
          <a:p>
            <a:r>
              <a:rPr lang="en-US" sz="2600" dirty="0"/>
              <a:t>Dual cantilever beam testing at room </a:t>
            </a:r>
            <a:r>
              <a:rPr lang="en-US" sz="2600" dirty="0" smtClean="0"/>
              <a:t>temperature</a:t>
            </a:r>
            <a:endParaRPr lang="en-US" sz="2600" dirty="0"/>
          </a:p>
          <a:p>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l="18042" r="8246"/>
          <a:stretch/>
        </p:blipFill>
        <p:spPr>
          <a:xfrm>
            <a:off x="4976598" y="1480738"/>
            <a:ext cx="3976016" cy="4260844"/>
          </a:xfrm>
          <a:prstGeom prst="rect">
            <a:avLst/>
          </a:prstGeom>
        </p:spPr>
      </p:pic>
    </p:spTree>
    <p:extLst>
      <p:ext uri="{BB962C8B-B14F-4D97-AF65-F5344CB8AC3E}">
        <p14:creationId xmlns:p14="http://schemas.microsoft.com/office/powerpoint/2010/main" val="1366014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Calculating Crack Growth</a:t>
            </a:r>
            <a:endParaRPr lang="en-US" sz="3600" dirty="0"/>
          </a:p>
        </p:txBody>
      </p:sp>
      <p:sp>
        <p:nvSpPr>
          <p:cNvPr id="5" name="Content Placeholder 2"/>
          <p:cNvSpPr txBox="1">
            <a:spLocks/>
          </p:cNvSpPr>
          <p:nvPr/>
        </p:nvSpPr>
        <p:spPr>
          <a:xfrm>
            <a:off x="552782" y="753330"/>
            <a:ext cx="10515600" cy="5781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pen"/>
              </a:rPr>
              <a:t>1. DCB Testing: Compliance Beam Based Method (CBBM)</a:t>
            </a:r>
            <a:endParaRPr lang="en-US" sz="1800" dirty="0">
              <a:latin typeface="Open"/>
            </a:endParaRPr>
          </a:p>
        </p:txBody>
      </p:sp>
      <p:sp>
        <p:nvSpPr>
          <p:cNvPr id="6" name="Content Placeholder 2"/>
          <p:cNvSpPr txBox="1">
            <a:spLocks/>
          </p:cNvSpPr>
          <p:nvPr/>
        </p:nvSpPr>
        <p:spPr>
          <a:xfrm>
            <a:off x="471865" y="5680826"/>
            <a:ext cx="11169829" cy="6370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r>
              <a:rPr lang="en-US" sz="2000" dirty="0">
                <a:latin typeface="Open"/>
              </a:rPr>
              <a:t>Simpler determination crack length, based on analytical basis</a:t>
            </a:r>
          </a:p>
        </p:txBody>
      </p:sp>
      <mc:AlternateContent xmlns:mc="http://schemas.openxmlformats.org/markup-compatibility/2006">
        <mc:Choice xmlns:a14="http://schemas.microsoft.com/office/drawing/2010/main" Requires="a14">
          <p:sp>
            <p:nvSpPr>
              <p:cNvPr id="7" name="Textfeld 7"/>
              <p:cNvSpPr txBox="1"/>
              <p:nvPr/>
            </p:nvSpPr>
            <p:spPr>
              <a:xfrm>
                <a:off x="801046" y="1138886"/>
                <a:ext cx="5255734" cy="3046988"/>
              </a:xfrm>
              <a:prstGeom prst="rect">
                <a:avLst/>
              </a:prstGeom>
              <a:solidFill>
                <a:schemeClr val="bg1"/>
              </a:solidFill>
            </p:spPr>
            <p:txBody>
              <a:bodyPr wrap="none" rtlCol="0">
                <a:spAutoFit/>
              </a:bodyPr>
              <a:lstStyle/>
              <a:p>
                <a:r>
                  <a:rPr lang="en-GB" sz="1600" b="0" dirty="0">
                    <a:solidFill>
                      <a:srgbClr val="003C56"/>
                    </a:solidFill>
                    <a:latin typeface="+mn-lt"/>
                    <a:sym typeface="Wingdings" panose="05000000000000000000" pitchFamily="2" charset="2"/>
                  </a:rPr>
                  <a:t>Material properties required:</a:t>
                </a:r>
              </a:p>
              <a:p>
                <a:pPr marL="285750" indent="-285750">
                  <a:buFont typeface="Symbol" panose="05050102010706020507" pitchFamily="18" charset="2"/>
                  <a:buChar char="-"/>
                </a:pPr>
                <a14:m>
                  <m:oMath xmlns:m="http://schemas.openxmlformats.org/officeDocument/2006/math">
                    <m:sSub>
                      <m:sSubPr>
                        <m:ctrlPr>
                          <a:rPr lang="en-GB" sz="1600" b="0" i="1" smtClean="0">
                            <a:solidFill>
                              <a:srgbClr val="003C56"/>
                            </a:solidFill>
                            <a:latin typeface="Cambria Math" panose="02040503050406030204" pitchFamily="18" charset="0"/>
                            <a:sym typeface="Wingdings" panose="05000000000000000000" pitchFamily="2" charset="2"/>
                          </a:rPr>
                        </m:ctrlPr>
                      </m:sSubPr>
                      <m:e>
                        <m:r>
                          <a:rPr lang="de-CH" sz="1600" b="0" i="1" smtClean="0">
                            <a:solidFill>
                              <a:srgbClr val="003C56"/>
                            </a:solidFill>
                            <a:latin typeface="Cambria Math" panose="02040503050406030204" pitchFamily="18" charset="0"/>
                            <a:sym typeface="Wingdings" panose="05000000000000000000" pitchFamily="2" charset="2"/>
                          </a:rPr>
                          <m:t>𝐸</m:t>
                        </m:r>
                      </m:e>
                      <m:sub>
                        <m:r>
                          <a:rPr lang="de-CH" sz="1600" b="0" i="1" smtClean="0">
                            <a:solidFill>
                              <a:srgbClr val="003C56"/>
                            </a:solidFill>
                            <a:latin typeface="Cambria Math" panose="02040503050406030204" pitchFamily="18" charset="0"/>
                            <a:sym typeface="Wingdings" panose="05000000000000000000" pitchFamily="2" charset="2"/>
                          </a:rPr>
                          <m:t>𝑐</m:t>
                        </m:r>
                      </m:sub>
                    </m:sSub>
                    <m:r>
                      <a:rPr lang="de-CH" sz="1600" b="0" i="1" smtClean="0">
                        <a:solidFill>
                          <a:srgbClr val="003C56"/>
                        </a:solidFill>
                        <a:latin typeface="Cambria Math" panose="02040503050406030204" pitchFamily="18" charset="0"/>
                        <a:sym typeface="Wingdings" panose="05000000000000000000" pitchFamily="2" charset="2"/>
                      </a:rPr>
                      <m:t>:</m:t>
                    </m:r>
                  </m:oMath>
                </a14:m>
                <a:r>
                  <a:rPr lang="en-GB" sz="1600" b="0" dirty="0">
                    <a:solidFill>
                      <a:srgbClr val="003C56"/>
                    </a:solidFill>
                    <a:latin typeface="+mn-lt"/>
                    <a:sym typeface="Wingdings" panose="05000000000000000000" pitchFamily="2" charset="2"/>
                  </a:rPr>
                  <a:t> Corrected flexural modulus of the substrate</a:t>
                </a:r>
              </a:p>
              <a:p>
                <a:pPr marL="285750" indent="-285750">
                  <a:buFont typeface="Symbol" panose="05050102010706020507" pitchFamily="18" charset="2"/>
                  <a:buChar char="-"/>
                </a:pPr>
                <a:r>
                  <a:rPr lang="en-GB" sz="1600" b="0" dirty="0">
                    <a:solidFill>
                      <a:srgbClr val="003C56"/>
                    </a:solidFill>
                    <a:latin typeface="+mn-lt"/>
                    <a:sym typeface="Wingdings" panose="05000000000000000000" pitchFamily="2" charset="2"/>
                  </a:rPr>
                  <a:t>µ :  Shear modulus of the substrate</a:t>
                </a:r>
              </a:p>
              <a:p>
                <a:pPr marL="285750" indent="-285750">
                  <a:buFont typeface="Symbol" panose="05050102010706020507" pitchFamily="18" charset="2"/>
                  <a:buChar char="-"/>
                </a:pPr>
                <a:endParaRPr lang="en-GB" sz="1600" b="0" dirty="0">
                  <a:solidFill>
                    <a:srgbClr val="003C56"/>
                  </a:solidFill>
                  <a:latin typeface="+mn-lt"/>
                  <a:sym typeface="Wingdings" panose="05000000000000000000" pitchFamily="2" charset="2"/>
                </a:endParaRPr>
              </a:p>
              <a:p>
                <a:r>
                  <a:rPr lang="en-GB" sz="1600" b="0" dirty="0">
                    <a:solidFill>
                      <a:srgbClr val="003C56"/>
                    </a:solidFill>
                    <a:latin typeface="+mn-lt"/>
                    <a:sym typeface="Wingdings" panose="05000000000000000000" pitchFamily="2" charset="2"/>
                  </a:rPr>
                  <a:t>Recorded data during testing:</a:t>
                </a:r>
              </a:p>
              <a:p>
                <a:pPr marL="285750" indent="-285750">
                  <a:buFont typeface="Symbol" panose="05050102010706020507" pitchFamily="18" charset="2"/>
                  <a:buChar char="-"/>
                </a:pPr>
                <a:r>
                  <a:rPr lang="en-GB" sz="1600" b="0" dirty="0">
                    <a:solidFill>
                      <a:srgbClr val="003C56"/>
                    </a:solidFill>
                    <a:latin typeface="+mn-lt"/>
                    <a:sym typeface="Wingdings" panose="05000000000000000000" pitchFamily="2" charset="2"/>
                  </a:rPr>
                  <a:t>Specimen width (b)</a:t>
                </a:r>
              </a:p>
              <a:p>
                <a:pPr marL="285750" indent="-285750">
                  <a:buFont typeface="Symbol" panose="05050102010706020507" pitchFamily="18" charset="2"/>
                  <a:buChar char="-"/>
                </a:pPr>
                <a:r>
                  <a:rPr lang="en-GB" sz="1600" b="0" dirty="0">
                    <a:solidFill>
                      <a:srgbClr val="003C56"/>
                    </a:solidFill>
                    <a:latin typeface="+mn-lt"/>
                    <a:sym typeface="Wingdings" panose="05000000000000000000" pitchFamily="2" charset="2"/>
                  </a:rPr>
                  <a:t>Specimen thickness (h)</a:t>
                </a:r>
              </a:p>
              <a:p>
                <a:pPr marL="285750" indent="-285750">
                  <a:buFont typeface="Symbol" panose="05050102010706020507" pitchFamily="18" charset="2"/>
                  <a:buChar char="-"/>
                </a:pPr>
                <a:r>
                  <a:rPr lang="en-GB" sz="1600" b="0" dirty="0">
                    <a:solidFill>
                      <a:srgbClr val="003C56"/>
                    </a:solidFill>
                    <a:latin typeface="+mn-lt"/>
                    <a:sym typeface="Wingdings" panose="05000000000000000000" pitchFamily="2" charset="2"/>
                  </a:rPr>
                  <a:t>Force (P)</a:t>
                </a:r>
              </a:p>
              <a:p>
                <a:pPr marL="285750" indent="-285750">
                  <a:buFont typeface="Symbol" panose="05050102010706020507" pitchFamily="18" charset="2"/>
                  <a:buChar char="-"/>
                </a:pPr>
                <a:r>
                  <a:rPr lang="en-GB" sz="1600" b="0" dirty="0">
                    <a:solidFill>
                      <a:srgbClr val="003C56"/>
                    </a:solidFill>
                    <a:latin typeface="+mn-lt"/>
                    <a:sym typeface="Wingdings" panose="05000000000000000000" pitchFamily="2" charset="2"/>
                  </a:rPr>
                  <a:t>External displacement between the two loads points (</a:t>
                </a:r>
                <a:r>
                  <a:rPr lang="el-GR" sz="1600" b="0" dirty="0">
                    <a:solidFill>
                      <a:srgbClr val="003C56"/>
                    </a:solidFill>
                    <a:latin typeface="+mn-lt"/>
                    <a:sym typeface="Wingdings" panose="05000000000000000000" pitchFamily="2" charset="2"/>
                  </a:rPr>
                  <a:t>δ</a:t>
                </a:r>
                <a:r>
                  <a:rPr lang="de-CH" sz="1600" b="0" dirty="0">
                    <a:solidFill>
                      <a:srgbClr val="003C56"/>
                    </a:solidFill>
                    <a:latin typeface="+mn-lt"/>
                    <a:sym typeface="Wingdings" panose="05000000000000000000" pitchFamily="2" charset="2"/>
                  </a:rPr>
                  <a:t>)</a:t>
                </a:r>
              </a:p>
              <a:p>
                <a:pPr marL="285750" indent="-285750">
                  <a:buFont typeface="Symbol" panose="05050102010706020507" pitchFamily="18" charset="2"/>
                  <a:buChar char="-"/>
                </a:pPr>
                <a:endParaRPr lang="de-CH" sz="1600" b="0" dirty="0">
                  <a:solidFill>
                    <a:srgbClr val="003C56"/>
                  </a:solidFill>
                  <a:latin typeface="+mn-lt"/>
                  <a:sym typeface="Wingdings" panose="05000000000000000000" pitchFamily="2" charset="2"/>
                </a:endParaRPr>
              </a:p>
              <a:p>
                <a:r>
                  <a:rPr lang="en-GB" sz="1600" b="0" dirty="0">
                    <a:solidFill>
                      <a:srgbClr val="003C56"/>
                    </a:solidFill>
                    <a:latin typeface="+mn-lt"/>
                    <a:sym typeface="Wingdings" panose="05000000000000000000" pitchFamily="2" charset="2"/>
                  </a:rPr>
                  <a:t> Mathematical model</a:t>
                </a:r>
              </a:p>
              <a:p>
                <a:pPr marL="285750" indent="-285750">
                  <a:buFont typeface="Symbol" panose="05050102010706020507" pitchFamily="18" charset="2"/>
                  <a:buChar char="-"/>
                </a:pPr>
                <a:endParaRPr lang="en-GB" sz="1600" b="0" dirty="0">
                  <a:solidFill>
                    <a:srgbClr val="003C56"/>
                  </a:solidFill>
                  <a:latin typeface="+mn-lt"/>
                  <a:sym typeface="Wingdings" panose="05000000000000000000" pitchFamily="2" charset="2"/>
                </a:endParaRPr>
              </a:p>
            </p:txBody>
          </p:sp>
        </mc:Choice>
        <mc:Fallback>
          <p:sp>
            <p:nvSpPr>
              <p:cNvPr id="7" name="Textfeld 7"/>
              <p:cNvSpPr txBox="1">
                <a:spLocks noRot="1" noChangeAspect="1" noMove="1" noResize="1" noEditPoints="1" noAdjustHandles="1" noChangeArrowheads="1" noChangeShapeType="1" noTextEdit="1"/>
              </p:cNvSpPr>
              <p:nvPr/>
            </p:nvSpPr>
            <p:spPr>
              <a:xfrm>
                <a:off x="801046" y="1138886"/>
                <a:ext cx="5255734" cy="3046988"/>
              </a:xfrm>
              <a:prstGeom prst="rect">
                <a:avLst/>
              </a:prstGeom>
              <a:blipFill>
                <a:blip r:embed="rId2"/>
                <a:stretch>
                  <a:fillRect l="-579" t="-600"/>
                </a:stretch>
              </a:blipFill>
            </p:spPr>
            <p:txBody>
              <a:bodyPr/>
              <a:lstStyle/>
              <a:p>
                <a:r>
                  <a:rPr lang="en-US">
                    <a:noFill/>
                  </a:rPr>
                  <a:t> </a:t>
                </a:r>
              </a:p>
            </p:txBody>
          </p:sp>
        </mc:Fallback>
      </mc:AlternateContent>
      <p:pic>
        <p:nvPicPr>
          <p:cNvPr id="8" name="Picture 2" descr="File:Double Cantilever Beam Specimen Deformed Schematic.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582" y="1370104"/>
            <a:ext cx="2944152" cy="1799844"/>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10"/>
          <p:cNvPicPr>
            <a:picLocks noChangeAspect="1"/>
          </p:cNvPicPr>
          <p:nvPr/>
        </p:nvPicPr>
        <p:blipFill>
          <a:blip r:embed="rId4"/>
          <a:stretch>
            <a:fillRect/>
          </a:stretch>
        </p:blipFill>
        <p:spPr>
          <a:xfrm>
            <a:off x="1168612" y="3986862"/>
            <a:ext cx="3259018" cy="644591"/>
          </a:xfrm>
          <a:prstGeom prst="rect">
            <a:avLst/>
          </a:prstGeom>
        </p:spPr>
      </p:pic>
      <p:pic>
        <p:nvPicPr>
          <p:cNvPr id="10" name="Grafik 11"/>
          <p:cNvPicPr>
            <a:picLocks noChangeAspect="1"/>
          </p:cNvPicPr>
          <p:nvPr/>
        </p:nvPicPr>
        <p:blipFill>
          <a:blip r:embed="rId5"/>
          <a:stretch>
            <a:fillRect/>
          </a:stretch>
        </p:blipFill>
        <p:spPr>
          <a:xfrm>
            <a:off x="5177231" y="3964395"/>
            <a:ext cx="3119595" cy="667058"/>
          </a:xfrm>
          <a:prstGeom prst="rect">
            <a:avLst/>
          </a:prstGeom>
        </p:spPr>
      </p:pic>
      <p:pic>
        <p:nvPicPr>
          <p:cNvPr id="11" name="Grafik 15"/>
          <p:cNvPicPr>
            <a:picLocks noChangeAspect="1"/>
          </p:cNvPicPr>
          <p:nvPr/>
        </p:nvPicPr>
        <p:blipFill>
          <a:blip r:embed="rId6"/>
          <a:stretch>
            <a:fillRect/>
          </a:stretch>
        </p:blipFill>
        <p:spPr>
          <a:xfrm>
            <a:off x="1553654" y="4853020"/>
            <a:ext cx="1797269" cy="572879"/>
          </a:xfrm>
          <a:prstGeom prst="rect">
            <a:avLst/>
          </a:prstGeom>
        </p:spPr>
      </p:pic>
      <mc:AlternateContent xmlns:mc="http://schemas.openxmlformats.org/markup-compatibility/2006">
        <mc:Choice xmlns:a14="http://schemas.microsoft.com/office/drawing/2010/main" Requires="a14">
          <p:sp>
            <p:nvSpPr>
              <p:cNvPr id="12" name="Textfeld 16"/>
              <p:cNvSpPr txBox="1"/>
              <p:nvPr/>
            </p:nvSpPr>
            <p:spPr>
              <a:xfrm>
                <a:off x="3410541" y="4970183"/>
                <a:ext cx="3326488" cy="338554"/>
              </a:xfrm>
              <a:prstGeom prst="rect">
                <a:avLst/>
              </a:prstGeom>
              <a:solidFill>
                <a:schemeClr val="bg1"/>
              </a:solidFill>
            </p:spPr>
            <p:txBody>
              <a:bodyPr wrap="none" rtlCol="0">
                <a:spAutoFit/>
              </a:bodyPr>
              <a:lstStyle/>
              <a:p>
                <a:r>
                  <a:rPr lang="en-GB" sz="1600" b="0" dirty="0">
                    <a:solidFill>
                      <a:srgbClr val="003C56"/>
                    </a:solidFill>
                    <a:latin typeface="+mn-lt"/>
                    <a:sym typeface="Wingdings" panose="05000000000000000000" pitchFamily="2" charset="2"/>
                  </a:rPr>
                  <a:t>  the equivalent crack length </a:t>
                </a:r>
                <a14:m>
                  <m:oMath xmlns:m="http://schemas.openxmlformats.org/officeDocument/2006/math">
                    <m:sSub>
                      <m:sSubPr>
                        <m:ctrlPr>
                          <a:rPr lang="en-GB" sz="1600" b="0" i="1">
                            <a:solidFill>
                              <a:srgbClr val="003C56"/>
                            </a:solidFill>
                            <a:latin typeface="Cambria Math" panose="02040503050406030204" pitchFamily="18" charset="0"/>
                            <a:sym typeface="Wingdings" panose="05000000000000000000" pitchFamily="2" charset="2"/>
                          </a:rPr>
                        </m:ctrlPr>
                      </m:sSubPr>
                      <m:e>
                        <m:r>
                          <a:rPr lang="en-GB" sz="1600" b="0" i="1">
                            <a:solidFill>
                              <a:srgbClr val="003C56"/>
                            </a:solidFill>
                            <a:latin typeface="Cambria Math" panose="02040503050406030204" pitchFamily="18" charset="0"/>
                            <a:sym typeface="Wingdings" panose="05000000000000000000" pitchFamily="2" charset="2"/>
                          </a:rPr>
                          <m:t>𝑎</m:t>
                        </m:r>
                      </m:e>
                      <m:sub>
                        <m:r>
                          <a:rPr lang="en-GB" sz="1600" b="0" i="1">
                            <a:solidFill>
                              <a:srgbClr val="003C56"/>
                            </a:solidFill>
                            <a:latin typeface="Cambria Math" panose="02040503050406030204" pitchFamily="18" charset="0"/>
                            <a:sym typeface="Wingdings" panose="05000000000000000000" pitchFamily="2" charset="2"/>
                          </a:rPr>
                          <m:t>𝐶𝐵𝐵𝑀</m:t>
                        </m:r>
                      </m:sub>
                    </m:sSub>
                  </m:oMath>
                </a14:m>
                <a:endParaRPr lang="en-GB" sz="1600" b="0" dirty="0">
                  <a:solidFill>
                    <a:srgbClr val="003C56"/>
                  </a:solidFill>
                  <a:latin typeface="+mn-lt"/>
                  <a:sym typeface="Wingdings" panose="05000000000000000000" pitchFamily="2" charset="2"/>
                </a:endParaRPr>
              </a:p>
            </p:txBody>
          </p:sp>
        </mc:Choice>
        <mc:Fallback>
          <p:sp>
            <p:nvSpPr>
              <p:cNvPr id="12" name="Textfeld 16"/>
              <p:cNvSpPr txBox="1">
                <a:spLocks noRot="1" noChangeAspect="1" noMove="1" noResize="1" noEditPoints="1" noAdjustHandles="1" noChangeArrowheads="1" noChangeShapeType="1" noTextEdit="1"/>
              </p:cNvSpPr>
              <p:nvPr/>
            </p:nvSpPr>
            <p:spPr>
              <a:xfrm>
                <a:off x="3410541" y="4970183"/>
                <a:ext cx="3326488" cy="338554"/>
              </a:xfrm>
              <a:prstGeom prst="rect">
                <a:avLst/>
              </a:prstGeom>
              <a:blipFill>
                <a:blip r:embed="rId7"/>
                <a:stretch>
                  <a:fillRect l="-916" t="-7143" b="-21429"/>
                </a:stretch>
              </a:blipFill>
            </p:spPr>
            <p:txBody>
              <a:bodyPr/>
              <a:lstStyle/>
              <a:p>
                <a:r>
                  <a:rPr lang="en-US">
                    <a:noFill/>
                  </a:rPr>
                  <a:t> </a:t>
                </a:r>
              </a:p>
            </p:txBody>
          </p:sp>
        </mc:Fallback>
      </mc:AlternateContent>
      <p:sp>
        <p:nvSpPr>
          <p:cNvPr id="13" name="Rechteck 17"/>
          <p:cNvSpPr/>
          <p:nvPr/>
        </p:nvSpPr>
        <p:spPr bwMode="auto">
          <a:xfrm>
            <a:off x="1168612" y="4759306"/>
            <a:ext cx="5568417" cy="666594"/>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3378596" algn="ctr" rotWithShape="0">
                    <a:schemeClr val="bg2"/>
                  </a:outerShdw>
                </a:effectLst>
              </a14:hiddenEffects>
            </a:ext>
          </a:extLst>
        </p:spPr>
        <p:txBody>
          <a:bodyPr vert="horz" wrap="square" lIns="0" tIns="0" rIns="0" bIns="0" numCol="1" rtlCol="0" anchor="b" anchorCtr="0" compatLnSpc="1">
            <a:prstTxWarp prst="textNoShape">
              <a:avLst/>
            </a:prstTxWarp>
          </a:bodyPr>
          <a:lstStyle/>
          <a:p>
            <a:pPr marL="0" marR="0" indent="0" algn="l" defTabSz="852488"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Verdana" pitchFamily="34" charset="0"/>
            </a:endParaRPr>
          </a:p>
        </p:txBody>
      </p:sp>
      <p:sp>
        <p:nvSpPr>
          <p:cNvPr id="14" name="Textfeld 12"/>
          <p:cNvSpPr txBox="1"/>
          <p:nvPr/>
        </p:nvSpPr>
        <p:spPr>
          <a:xfrm>
            <a:off x="4602675" y="4151794"/>
            <a:ext cx="385042" cy="338554"/>
          </a:xfrm>
          <a:prstGeom prst="rect">
            <a:avLst/>
          </a:prstGeom>
          <a:solidFill>
            <a:schemeClr val="bg1"/>
          </a:solidFill>
        </p:spPr>
        <p:txBody>
          <a:bodyPr wrap="none" rtlCol="0">
            <a:spAutoFit/>
          </a:bodyPr>
          <a:lstStyle/>
          <a:p>
            <a:r>
              <a:rPr lang="en-GB" sz="1600" b="0" dirty="0">
                <a:solidFill>
                  <a:srgbClr val="003C56"/>
                </a:solidFill>
                <a:latin typeface="+mn-lt"/>
                <a:sym typeface="Wingdings" panose="05000000000000000000" pitchFamily="2" charset="2"/>
              </a:rPr>
              <a:t></a:t>
            </a:r>
          </a:p>
        </p:txBody>
      </p:sp>
    </p:spTree>
    <p:extLst>
      <p:ext uri="{BB962C8B-B14F-4D97-AF65-F5344CB8AC3E}">
        <p14:creationId xmlns:p14="http://schemas.microsoft.com/office/powerpoint/2010/main" val="196845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a:t>
            </a:r>
            <a:endParaRPr lang="en-US" dirty="0"/>
          </a:p>
        </p:txBody>
      </p:sp>
      <p:sp>
        <p:nvSpPr>
          <p:cNvPr id="5" name="Content Placeholder 2"/>
          <p:cNvSpPr txBox="1">
            <a:spLocks/>
          </p:cNvSpPr>
          <p:nvPr/>
        </p:nvSpPr>
        <p:spPr>
          <a:xfrm>
            <a:off x="553678" y="753330"/>
            <a:ext cx="9134608" cy="542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latin typeface="Open"/>
              </a:rPr>
              <a:t>DCB Testing: Compliance Beam Based Method (CBBM)</a:t>
            </a:r>
            <a:endParaRPr lang="en-US" sz="1800" b="0" dirty="0">
              <a:latin typeface="Open"/>
            </a:endParaRPr>
          </a:p>
        </p:txBody>
      </p:sp>
      <p:pic>
        <p:nvPicPr>
          <p:cNvPr id="6" name="Grafik 6">
            <a:extLst>
              <a:ext uri="{FF2B5EF4-FFF2-40B4-BE49-F238E27FC236}">
                <a16:creationId xmlns:a16="http://schemas.microsoft.com/office/drawing/2014/main" id="{41C65388-EA40-4A42-81DE-9D9F23F0FCB5}"/>
              </a:ext>
            </a:extLst>
          </p:cNvPr>
          <p:cNvPicPr>
            <a:picLocks noChangeAspect="1"/>
          </p:cNvPicPr>
          <p:nvPr/>
        </p:nvPicPr>
        <p:blipFill>
          <a:blip r:embed="rId3"/>
          <a:stretch>
            <a:fillRect/>
          </a:stretch>
        </p:blipFill>
        <p:spPr>
          <a:xfrm>
            <a:off x="901273" y="1148212"/>
            <a:ext cx="7984896" cy="5173749"/>
          </a:xfrm>
          <a:prstGeom prst="rect">
            <a:avLst/>
          </a:prstGeom>
        </p:spPr>
      </p:pic>
    </p:spTree>
    <p:extLst>
      <p:ext uri="{BB962C8B-B14F-4D97-AF65-F5344CB8AC3E}">
        <p14:creationId xmlns:p14="http://schemas.microsoft.com/office/powerpoint/2010/main" val="384438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Tool </a:t>
            </a:r>
            <a:endParaRPr lang="en-US" dirty="0"/>
          </a:p>
        </p:txBody>
      </p:sp>
      <p:sp>
        <p:nvSpPr>
          <p:cNvPr id="5" name="Content Placeholder 2"/>
          <p:cNvSpPr txBox="1">
            <a:spLocks/>
          </p:cNvSpPr>
          <p:nvPr/>
        </p:nvSpPr>
        <p:spPr>
          <a:xfrm>
            <a:off x="357735" y="1078970"/>
            <a:ext cx="10515600" cy="5781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a:latin typeface="Open"/>
              </a:rPr>
              <a:t>Excel tool for Compliance Beam Based Method (CBBM) </a:t>
            </a:r>
            <a:r>
              <a:rPr lang="en-US" sz="2000" dirty="0" err="1">
                <a:latin typeface="Open"/>
              </a:rPr>
              <a:t>establisehd</a:t>
            </a:r>
            <a:endParaRPr lang="en-US" sz="2000" dirty="0">
              <a:latin typeface="Open"/>
            </a:endParaRPr>
          </a:p>
        </p:txBody>
      </p:sp>
      <p:pic>
        <p:nvPicPr>
          <p:cNvPr id="6" name="Grafik 10">
            <a:extLst>
              <a:ext uri="{FF2B5EF4-FFF2-40B4-BE49-F238E27FC236}">
                <a16:creationId xmlns:a16="http://schemas.microsoft.com/office/drawing/2014/main" id="{C9387727-3F74-4424-8C69-D55BFD878EE2}"/>
              </a:ext>
            </a:extLst>
          </p:cNvPr>
          <p:cNvPicPr>
            <a:picLocks noChangeAspect="1"/>
          </p:cNvPicPr>
          <p:nvPr/>
        </p:nvPicPr>
        <p:blipFill>
          <a:blip r:embed="rId2"/>
          <a:stretch>
            <a:fillRect/>
          </a:stretch>
        </p:blipFill>
        <p:spPr>
          <a:xfrm>
            <a:off x="1216976" y="1411595"/>
            <a:ext cx="6515457" cy="5130718"/>
          </a:xfrm>
          <a:prstGeom prst="rect">
            <a:avLst/>
          </a:prstGeom>
        </p:spPr>
      </p:pic>
    </p:spTree>
    <p:extLst>
      <p:ext uri="{BB962C8B-B14F-4D97-AF65-F5344CB8AC3E}">
        <p14:creationId xmlns:p14="http://schemas.microsoft.com/office/powerpoint/2010/main" val="286140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Use and Disclosure</a:t>
            </a:r>
            <a:endParaRPr lang="en-US" dirty="0"/>
          </a:p>
        </p:txBody>
      </p:sp>
      <p:sp>
        <p:nvSpPr>
          <p:cNvPr id="6" name="Content Placeholder 5"/>
          <p:cNvSpPr>
            <a:spLocks noGrp="1"/>
          </p:cNvSpPr>
          <p:nvPr>
            <p:ph idx="1"/>
          </p:nvPr>
        </p:nvSpPr>
        <p:spPr/>
        <p:txBody>
          <a:bodyPr>
            <a:normAutofit/>
          </a:bodyPr>
          <a:lstStyle/>
          <a:p>
            <a:pPr marL="0" indent="0">
              <a:lnSpc>
                <a:spcPct val="85000"/>
              </a:lnSpc>
              <a:spcBef>
                <a:spcPct val="50000"/>
              </a:spcBef>
              <a:buNone/>
              <a:defRPr/>
            </a:pPr>
            <a:r>
              <a:rPr lang="en-US" b="1" kern="0" dirty="0">
                <a:solidFill>
                  <a:srgbClr val="000000"/>
                </a:solidFill>
                <a:latin typeface="Roboto"/>
              </a:rPr>
              <a:t>DISTRIBUTION STATEMENT A</a:t>
            </a:r>
            <a:r>
              <a:rPr lang="en-US" kern="0" dirty="0" smtClean="0">
                <a:solidFill>
                  <a:srgbClr val="000000"/>
                </a:solidFill>
                <a:latin typeface="Roboto"/>
              </a:rPr>
              <a:t>:  </a:t>
            </a:r>
            <a:r>
              <a:rPr lang="en-US" dirty="0"/>
              <a:t>Approved for public release. Distribution is </a:t>
            </a:r>
            <a:r>
              <a:rPr lang="en-US" dirty="0" smtClean="0"/>
              <a:t>unlimited.</a:t>
            </a:r>
          </a:p>
          <a:p>
            <a:pPr marL="0" indent="0">
              <a:lnSpc>
                <a:spcPct val="85000"/>
              </a:lnSpc>
              <a:spcBef>
                <a:spcPct val="50000"/>
              </a:spcBef>
              <a:buNone/>
              <a:defRPr/>
            </a:pPr>
            <a:endParaRPr lang="en-US" dirty="0"/>
          </a:p>
          <a:p>
            <a:pPr marL="0" indent="0">
              <a:lnSpc>
                <a:spcPct val="85000"/>
              </a:lnSpc>
              <a:spcBef>
                <a:spcPct val="50000"/>
              </a:spcBef>
              <a:buNone/>
              <a:defRPr/>
            </a:pPr>
            <a:r>
              <a:rPr lang="en-US" sz="2000" dirty="0" smtClean="0"/>
              <a:t>Release Number </a:t>
            </a:r>
            <a:r>
              <a:rPr lang="en-US" sz="2000" dirty="0"/>
              <a:t>23-0011 </a:t>
            </a:r>
            <a:endParaRPr lang="en-US" sz="2000" dirty="0" smtClean="0"/>
          </a:p>
        </p:txBody>
      </p:sp>
    </p:spTree>
    <p:extLst>
      <p:ext uri="{BB962C8B-B14F-4D97-AF65-F5344CB8AC3E}">
        <p14:creationId xmlns:p14="http://schemas.microsoft.com/office/powerpoint/2010/main" val="282084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What is a Water Contact Angle Measurement?</a:t>
            </a:r>
            <a:endParaRPr lang="en-US" sz="2800" dirty="0"/>
          </a:p>
        </p:txBody>
      </p:sp>
      <p:sp>
        <p:nvSpPr>
          <p:cNvPr id="3" name="Content Placeholder 2"/>
          <p:cNvSpPr>
            <a:spLocks noGrp="1"/>
          </p:cNvSpPr>
          <p:nvPr>
            <p:ph idx="1"/>
          </p:nvPr>
        </p:nvSpPr>
        <p:spPr>
          <a:xfrm>
            <a:off x="303969" y="1261872"/>
            <a:ext cx="8536062" cy="5252283"/>
          </a:xfrm>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1" y="2484020"/>
            <a:ext cx="4280632" cy="1770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http://www.btgnow.com/index_files/oleophob1.jpg"/>
          <p:cNvPicPr>
            <a:picLocks noChangeAspect="1" noChangeArrowheads="1"/>
          </p:cNvPicPr>
          <p:nvPr/>
        </p:nvPicPr>
        <p:blipFill>
          <a:blip r:embed="rId4" cstate="print"/>
          <a:srcRect/>
          <a:stretch>
            <a:fillRect/>
          </a:stretch>
        </p:blipFill>
        <p:spPr bwMode="auto">
          <a:xfrm>
            <a:off x="5995839" y="2397563"/>
            <a:ext cx="2305050" cy="1943100"/>
          </a:xfrm>
          <a:prstGeom prst="rect">
            <a:avLst/>
          </a:prstGeom>
          <a:noFill/>
          <a:ln w="9525">
            <a:noFill/>
            <a:miter lim="800000"/>
            <a:headEnd/>
            <a:tailEnd/>
          </a:ln>
        </p:spPr>
      </p:pic>
    </p:spTree>
    <p:extLst>
      <p:ext uri="{BB962C8B-B14F-4D97-AF65-F5344CB8AC3E}">
        <p14:creationId xmlns:p14="http://schemas.microsoft.com/office/powerpoint/2010/main" val="102655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Why is WCA Measurement Useful?</a:t>
            </a:r>
            <a:endParaRPr lang="en-US" sz="2800" dirty="0"/>
          </a:p>
        </p:txBody>
      </p:sp>
      <p:sp>
        <p:nvSpPr>
          <p:cNvPr id="3" name="Content Placeholder 2"/>
          <p:cNvSpPr>
            <a:spLocks noGrp="1"/>
          </p:cNvSpPr>
          <p:nvPr>
            <p:ph sz="half" idx="1"/>
          </p:nvPr>
        </p:nvSpPr>
        <p:spPr>
          <a:xfrm>
            <a:off x="320271" y="1280160"/>
            <a:ext cx="8593143" cy="5298003"/>
          </a:xfrm>
        </p:spPr>
        <p:txBody>
          <a:bodyPr/>
          <a:lstStyle/>
          <a:p>
            <a:r>
              <a:rPr lang="en-US" dirty="0" smtClean="0"/>
              <a:t>Quantifies: </a:t>
            </a:r>
          </a:p>
          <a:p>
            <a:pPr lvl="1"/>
            <a:r>
              <a:rPr lang="en-US" dirty="0" smtClean="0"/>
              <a:t>(</a:t>
            </a:r>
            <a:r>
              <a:rPr lang="en-US" dirty="0"/>
              <a:t>1) W</a:t>
            </a:r>
            <a:r>
              <a:rPr lang="en-US" dirty="0" smtClean="0"/>
              <a:t>ettability</a:t>
            </a:r>
          </a:p>
          <a:p>
            <a:pPr lvl="1"/>
            <a:r>
              <a:rPr lang="en-US" dirty="0" smtClean="0"/>
              <a:t>(2</a:t>
            </a:r>
            <a:r>
              <a:rPr lang="en-US" dirty="0"/>
              <a:t>) </a:t>
            </a:r>
            <a:r>
              <a:rPr lang="en-US" dirty="0" smtClean="0"/>
              <a:t>Surface </a:t>
            </a:r>
            <a:r>
              <a:rPr lang="en-US" dirty="0"/>
              <a:t>characteristics of a solid material</a:t>
            </a:r>
          </a:p>
          <a:p>
            <a:r>
              <a:rPr lang="en-US" dirty="0" smtClean="0"/>
              <a:t>Enables </a:t>
            </a:r>
            <a:r>
              <a:rPr lang="en-US" dirty="0"/>
              <a:t>the optimization of surface treatments and coatings for various applications</a:t>
            </a:r>
          </a:p>
        </p:txBody>
      </p:sp>
      <p:pic>
        <p:nvPicPr>
          <p:cNvPr id="9" name="Picture 8"/>
          <p:cNvPicPr>
            <a:picLocks noChangeAspect="1"/>
          </p:cNvPicPr>
          <p:nvPr/>
        </p:nvPicPr>
        <p:blipFill>
          <a:blip r:embed="rId3"/>
          <a:stretch>
            <a:fillRect/>
          </a:stretch>
        </p:blipFill>
        <p:spPr>
          <a:xfrm>
            <a:off x="412513" y="3675888"/>
            <a:ext cx="8408657" cy="2124391"/>
          </a:xfrm>
          <a:prstGeom prst="rect">
            <a:avLst/>
          </a:prstGeom>
        </p:spPr>
      </p:pic>
    </p:spTree>
    <p:extLst>
      <p:ext uri="{BB962C8B-B14F-4D97-AF65-F5344CB8AC3E}">
        <p14:creationId xmlns:p14="http://schemas.microsoft.com/office/powerpoint/2010/main" val="2423007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Theory Behind WCA Measurements</a:t>
            </a:r>
            <a:endParaRPr lang="en-US" sz="2800" dirty="0"/>
          </a:p>
        </p:txBody>
      </p:sp>
      <p:sp>
        <p:nvSpPr>
          <p:cNvPr id="3" name="Content Placeholder 2"/>
          <p:cNvSpPr>
            <a:spLocks noGrp="1"/>
          </p:cNvSpPr>
          <p:nvPr>
            <p:ph sz="half" idx="1"/>
          </p:nvPr>
        </p:nvSpPr>
        <p:spPr>
          <a:xfrm>
            <a:off x="303969" y="959742"/>
            <a:ext cx="8510847" cy="5554413"/>
          </a:xfrm>
        </p:spPr>
        <p:txBody>
          <a:bodyPr>
            <a:normAutofit/>
          </a:bodyPr>
          <a:lstStyle/>
          <a:p>
            <a:r>
              <a:rPr lang="en-US" sz="2500" dirty="0" smtClean="0">
                <a:cs typeface="Arial" charset="0"/>
              </a:rPr>
              <a:t>Based </a:t>
            </a:r>
            <a:r>
              <a:rPr lang="en-US" sz="2500" dirty="0">
                <a:cs typeface="Arial" charset="0"/>
              </a:rPr>
              <a:t>on the theory of interfacial tension and wetting phenomena</a:t>
            </a:r>
            <a:r>
              <a:rPr lang="en-US" sz="2500" dirty="0" smtClean="0">
                <a:cs typeface="Arial" charset="0"/>
              </a:rPr>
              <a:t>.</a:t>
            </a:r>
          </a:p>
        </p:txBody>
      </p:sp>
      <p:pic>
        <p:nvPicPr>
          <p:cNvPr id="5" name="Picture 4"/>
          <p:cNvPicPr>
            <a:picLocks noChangeAspect="1"/>
          </p:cNvPicPr>
          <p:nvPr/>
        </p:nvPicPr>
        <p:blipFill>
          <a:blip r:embed="rId3"/>
          <a:stretch>
            <a:fillRect/>
          </a:stretch>
        </p:blipFill>
        <p:spPr>
          <a:xfrm>
            <a:off x="1304127" y="1835840"/>
            <a:ext cx="6510529" cy="2457935"/>
          </a:xfrm>
          <a:prstGeom prst="rect">
            <a:avLst/>
          </a:prstGeom>
        </p:spPr>
      </p:pic>
      <p:sp>
        <p:nvSpPr>
          <p:cNvPr id="6" name="TextBox 5"/>
          <p:cNvSpPr txBox="1"/>
          <p:nvPr/>
        </p:nvSpPr>
        <p:spPr>
          <a:xfrm>
            <a:off x="1347006" y="2313432"/>
            <a:ext cx="1664209" cy="338554"/>
          </a:xfrm>
          <a:prstGeom prst="rect">
            <a:avLst/>
          </a:prstGeom>
          <a:noFill/>
        </p:spPr>
        <p:txBody>
          <a:bodyPr wrap="square" rtlCol="0">
            <a:spAutoFit/>
          </a:bodyPr>
          <a:lstStyle/>
          <a:p>
            <a:r>
              <a:rPr lang="en-US" dirty="0" smtClean="0">
                <a:solidFill>
                  <a:schemeClr val="tx1"/>
                </a:solidFill>
              </a:rPr>
              <a:t>1. Hydrophobic</a:t>
            </a:r>
            <a:endParaRPr lang="en-US" dirty="0">
              <a:solidFill>
                <a:schemeClr val="tx1"/>
              </a:solidFill>
            </a:endParaRPr>
          </a:p>
        </p:txBody>
      </p:sp>
      <p:sp>
        <p:nvSpPr>
          <p:cNvPr id="7" name="TextBox 6"/>
          <p:cNvSpPr txBox="1"/>
          <p:nvPr/>
        </p:nvSpPr>
        <p:spPr>
          <a:xfrm>
            <a:off x="4718304" y="2313432"/>
            <a:ext cx="1578775" cy="338554"/>
          </a:xfrm>
          <a:prstGeom prst="rect">
            <a:avLst/>
          </a:prstGeom>
          <a:noFill/>
        </p:spPr>
        <p:txBody>
          <a:bodyPr wrap="square" rtlCol="0">
            <a:spAutoFit/>
          </a:bodyPr>
          <a:lstStyle/>
          <a:p>
            <a:r>
              <a:rPr lang="en-US" dirty="0" smtClean="0">
                <a:solidFill>
                  <a:schemeClr val="tx1"/>
                </a:solidFill>
              </a:rPr>
              <a:t>2. Hydrophilic</a:t>
            </a:r>
            <a:endParaRPr lang="en-US" dirty="0">
              <a:solidFill>
                <a:schemeClr val="tx1"/>
              </a:solidFill>
            </a:endParaRPr>
          </a:p>
        </p:txBody>
      </p:sp>
      <p:pic>
        <p:nvPicPr>
          <p:cNvPr id="8" name="Picture 7"/>
          <p:cNvPicPr>
            <a:picLocks noChangeAspect="1"/>
          </p:cNvPicPr>
          <p:nvPr/>
        </p:nvPicPr>
        <p:blipFill>
          <a:blip r:embed="rId4"/>
          <a:stretch>
            <a:fillRect/>
          </a:stretch>
        </p:blipFill>
        <p:spPr>
          <a:xfrm>
            <a:off x="2616752" y="4305049"/>
            <a:ext cx="3885277" cy="2209106"/>
          </a:xfrm>
          <a:prstGeom prst="rect">
            <a:avLst/>
          </a:prstGeom>
        </p:spPr>
      </p:pic>
      <p:sp>
        <p:nvSpPr>
          <p:cNvPr id="9" name="TextBox 8"/>
          <p:cNvSpPr txBox="1"/>
          <p:nvPr/>
        </p:nvSpPr>
        <p:spPr>
          <a:xfrm>
            <a:off x="3441881" y="4369518"/>
            <a:ext cx="2235017" cy="338554"/>
          </a:xfrm>
          <a:prstGeom prst="rect">
            <a:avLst/>
          </a:prstGeom>
          <a:noFill/>
        </p:spPr>
        <p:txBody>
          <a:bodyPr wrap="square" rtlCol="0">
            <a:spAutoFit/>
          </a:bodyPr>
          <a:lstStyle/>
          <a:p>
            <a:r>
              <a:rPr lang="en-US" dirty="0" smtClean="0">
                <a:solidFill>
                  <a:schemeClr val="tx1"/>
                </a:solidFill>
              </a:rPr>
              <a:t>3. </a:t>
            </a:r>
            <a:r>
              <a:rPr lang="en-US" dirty="0" err="1" smtClean="0">
                <a:solidFill>
                  <a:schemeClr val="tx1"/>
                </a:solidFill>
              </a:rPr>
              <a:t>Superhydrophobic</a:t>
            </a:r>
            <a:endParaRPr lang="en-US" dirty="0">
              <a:solidFill>
                <a:schemeClr val="tx1"/>
              </a:solidFill>
            </a:endParaRPr>
          </a:p>
        </p:txBody>
      </p:sp>
    </p:spTree>
    <p:extLst>
      <p:ext uri="{BB962C8B-B14F-4D97-AF65-F5344CB8AC3E}">
        <p14:creationId xmlns:p14="http://schemas.microsoft.com/office/powerpoint/2010/main" val="339931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Methods Prior to WCA Measurement</a:t>
            </a:r>
            <a:endParaRPr lang="en-US" sz="2800" dirty="0"/>
          </a:p>
        </p:txBody>
      </p:sp>
      <p:sp>
        <p:nvSpPr>
          <p:cNvPr id="3" name="Content Placeholder 2"/>
          <p:cNvSpPr>
            <a:spLocks noGrp="1"/>
          </p:cNvSpPr>
          <p:nvPr>
            <p:ph sz="half" idx="1"/>
          </p:nvPr>
        </p:nvSpPr>
        <p:spPr>
          <a:xfrm>
            <a:off x="303969" y="1097280"/>
            <a:ext cx="8327967" cy="5416875"/>
          </a:xfrm>
        </p:spPr>
        <p:txBody>
          <a:bodyPr/>
          <a:lstStyle/>
          <a:p>
            <a:pPr marL="0" indent="0">
              <a:buNone/>
            </a:pPr>
            <a:r>
              <a:rPr lang="en-US" dirty="0"/>
              <a:t>“Water Break-Free” or “Break Free Surface</a:t>
            </a:r>
            <a:r>
              <a:rPr lang="en-US" dirty="0" smtClean="0"/>
              <a:t>” Test</a:t>
            </a:r>
          </a:p>
          <a:p>
            <a:pPr lvl="1"/>
            <a:r>
              <a:rPr lang="en-US" dirty="0" smtClean="0"/>
              <a:t>Assess vs Quantify </a:t>
            </a:r>
            <a:endParaRPr lang="en-US" dirty="0"/>
          </a:p>
          <a:p>
            <a:endParaRPr lang="en-US" dirty="0"/>
          </a:p>
        </p:txBody>
      </p:sp>
      <p:pic>
        <p:nvPicPr>
          <p:cNvPr id="5" name="Picture 4"/>
          <p:cNvPicPr>
            <a:picLocks noChangeAspect="1"/>
          </p:cNvPicPr>
          <p:nvPr/>
        </p:nvPicPr>
        <p:blipFill>
          <a:blip r:embed="rId3"/>
          <a:stretch>
            <a:fillRect/>
          </a:stretch>
        </p:blipFill>
        <p:spPr>
          <a:xfrm>
            <a:off x="1285205" y="2223627"/>
            <a:ext cx="6663276" cy="4176856"/>
          </a:xfrm>
          <a:prstGeom prst="rect">
            <a:avLst/>
          </a:prstGeom>
        </p:spPr>
      </p:pic>
    </p:spTree>
    <p:extLst>
      <p:ext uri="{BB962C8B-B14F-4D97-AF65-F5344CB8AC3E}">
        <p14:creationId xmlns:p14="http://schemas.microsoft.com/office/powerpoint/2010/main" val="213345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Industry Use of WCA Measurements</a:t>
            </a:r>
            <a:endParaRPr lang="en-US" sz="2800" dirty="0"/>
          </a:p>
        </p:txBody>
      </p:sp>
      <p:sp>
        <p:nvSpPr>
          <p:cNvPr id="3" name="Content Placeholder 2"/>
          <p:cNvSpPr>
            <a:spLocks noGrp="1"/>
          </p:cNvSpPr>
          <p:nvPr>
            <p:ph sz="half" idx="1"/>
          </p:nvPr>
        </p:nvSpPr>
        <p:spPr/>
        <p:txBody>
          <a:bodyPr>
            <a:normAutofit/>
          </a:bodyPr>
          <a:lstStyle/>
          <a:p>
            <a:pPr marL="0" indent="0">
              <a:buNone/>
            </a:pPr>
            <a:r>
              <a:rPr lang="en-US" dirty="0"/>
              <a:t>1. Surface Coatings and Adhesion: </a:t>
            </a:r>
            <a:endParaRPr lang="en-US" dirty="0" smtClean="0"/>
          </a:p>
          <a:p>
            <a:pPr marL="0" indent="0">
              <a:buNone/>
            </a:pPr>
            <a:r>
              <a:rPr lang="en-US" dirty="0" smtClean="0"/>
              <a:t>2</a:t>
            </a:r>
            <a:r>
              <a:rPr lang="en-US" dirty="0"/>
              <a:t>. Material Science and </a:t>
            </a:r>
            <a:r>
              <a:rPr lang="en-US" dirty="0" smtClean="0"/>
              <a:t>Engineering</a:t>
            </a:r>
          </a:p>
          <a:p>
            <a:pPr marL="0" indent="0">
              <a:buNone/>
            </a:pPr>
            <a:r>
              <a:rPr lang="en-US" dirty="0" smtClean="0"/>
              <a:t>3</a:t>
            </a:r>
            <a:r>
              <a:rPr lang="en-US" dirty="0"/>
              <a:t>. Pharmaceuticals and </a:t>
            </a:r>
            <a:r>
              <a:rPr lang="en-US" dirty="0" smtClean="0"/>
              <a:t>Biotechnology</a:t>
            </a:r>
          </a:p>
          <a:p>
            <a:pPr marL="0" indent="0">
              <a:buNone/>
            </a:pPr>
            <a:r>
              <a:rPr lang="en-US" dirty="0" smtClean="0"/>
              <a:t>4</a:t>
            </a:r>
            <a:r>
              <a:rPr lang="en-US" dirty="0"/>
              <a:t>. Aerospace and Automotive </a:t>
            </a:r>
            <a:r>
              <a:rPr lang="en-US" dirty="0" smtClean="0"/>
              <a:t>Industries</a:t>
            </a:r>
          </a:p>
          <a:p>
            <a:pPr marL="0" indent="0">
              <a:buNone/>
            </a:pPr>
            <a:r>
              <a:rPr lang="en-US" dirty="0" smtClean="0"/>
              <a:t>5</a:t>
            </a:r>
            <a:r>
              <a:rPr lang="en-US" dirty="0"/>
              <a:t>. Electronics and Microelectronics</a:t>
            </a:r>
          </a:p>
          <a:p>
            <a:endParaRPr lang="en-US"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39465" y="4423661"/>
            <a:ext cx="4591497" cy="1768795"/>
          </a:xfrm>
          <a:prstGeom prst="rect">
            <a:avLst/>
          </a:prstGeom>
        </p:spPr>
      </p:pic>
      <p:pic>
        <p:nvPicPr>
          <p:cNvPr id="7" name="Picture 6"/>
          <p:cNvPicPr>
            <a:picLocks noChangeAspect="1"/>
          </p:cNvPicPr>
          <p:nvPr/>
        </p:nvPicPr>
        <p:blipFill>
          <a:blip r:embed="rId4"/>
          <a:stretch>
            <a:fillRect/>
          </a:stretch>
        </p:blipFill>
        <p:spPr>
          <a:xfrm>
            <a:off x="4339465" y="1186867"/>
            <a:ext cx="4692858" cy="2873506"/>
          </a:xfrm>
          <a:prstGeom prst="rect">
            <a:avLst/>
          </a:prstGeom>
        </p:spPr>
      </p:pic>
    </p:spTree>
    <p:extLst>
      <p:ext uri="{BB962C8B-B14F-4D97-AF65-F5344CB8AC3E}">
        <p14:creationId xmlns:p14="http://schemas.microsoft.com/office/powerpoint/2010/main" val="395089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WCA Devices</a:t>
            </a:r>
            <a:endParaRPr lang="en-US" dirty="0"/>
          </a:p>
        </p:txBody>
      </p:sp>
      <p:pic>
        <p:nvPicPr>
          <p:cNvPr id="5" name="Content Placeholder 4"/>
          <p:cNvPicPr>
            <a:picLocks noGrp="1" noChangeAspect="1"/>
          </p:cNvPicPr>
          <p:nvPr>
            <p:ph sz="half" idx="1"/>
          </p:nvPr>
        </p:nvPicPr>
        <p:blipFill>
          <a:blip r:embed="rId3"/>
          <a:stretch>
            <a:fillRect/>
          </a:stretch>
        </p:blipFill>
        <p:spPr>
          <a:xfrm>
            <a:off x="414333" y="2108092"/>
            <a:ext cx="3700467" cy="3759308"/>
          </a:xfrm>
          <a:prstGeom prst="rect">
            <a:avLst/>
          </a:prstGeom>
        </p:spPr>
      </p:pic>
      <p:sp>
        <p:nvSpPr>
          <p:cNvPr id="6" name="TextBox 5"/>
          <p:cNvSpPr txBox="1"/>
          <p:nvPr/>
        </p:nvSpPr>
        <p:spPr>
          <a:xfrm>
            <a:off x="979715" y="1377591"/>
            <a:ext cx="2953053" cy="338554"/>
          </a:xfrm>
          <a:prstGeom prst="rect">
            <a:avLst/>
          </a:prstGeom>
          <a:noFill/>
        </p:spPr>
        <p:txBody>
          <a:bodyPr wrap="none" rtlCol="0">
            <a:spAutoFit/>
          </a:bodyPr>
          <a:lstStyle/>
          <a:p>
            <a:r>
              <a:rPr lang="en-US" dirty="0" smtClean="0">
                <a:solidFill>
                  <a:schemeClr val="tx1"/>
                </a:solidFill>
              </a:rPr>
              <a:t>Desktop Laboratory Devices</a:t>
            </a:r>
            <a:endParaRPr lang="en-US" dirty="0">
              <a:solidFill>
                <a:schemeClr val="tx1"/>
              </a:solidFill>
            </a:endParaRPr>
          </a:p>
        </p:txBody>
      </p:sp>
      <p:sp>
        <p:nvSpPr>
          <p:cNvPr id="7" name="TextBox 6"/>
          <p:cNvSpPr txBox="1"/>
          <p:nvPr/>
        </p:nvSpPr>
        <p:spPr>
          <a:xfrm>
            <a:off x="5546914" y="1377591"/>
            <a:ext cx="2885726" cy="338554"/>
          </a:xfrm>
          <a:prstGeom prst="rect">
            <a:avLst/>
          </a:prstGeom>
          <a:noFill/>
        </p:spPr>
        <p:txBody>
          <a:bodyPr wrap="none" rtlCol="0">
            <a:spAutoFit/>
          </a:bodyPr>
          <a:lstStyle/>
          <a:p>
            <a:r>
              <a:rPr lang="en-US" dirty="0" smtClean="0">
                <a:solidFill>
                  <a:schemeClr val="tx1"/>
                </a:solidFill>
              </a:rPr>
              <a:t>Handheld Portable Devices</a:t>
            </a:r>
            <a:endParaRPr lang="en-US" dirty="0">
              <a:solidFill>
                <a:schemeClr val="tx1"/>
              </a:solidFill>
            </a:endParaRPr>
          </a:p>
        </p:txBody>
      </p:sp>
      <p:pic>
        <p:nvPicPr>
          <p:cNvPr id="9" name="Picture 8"/>
          <p:cNvPicPr>
            <a:picLocks noChangeAspect="1"/>
          </p:cNvPicPr>
          <p:nvPr/>
        </p:nvPicPr>
        <p:blipFill>
          <a:blip r:embed="rId4"/>
          <a:stretch>
            <a:fillRect/>
          </a:stretch>
        </p:blipFill>
        <p:spPr>
          <a:xfrm>
            <a:off x="5323115" y="2046352"/>
            <a:ext cx="2565240" cy="3655262"/>
          </a:xfrm>
          <a:prstGeom prst="rect">
            <a:avLst/>
          </a:prstGeom>
        </p:spPr>
      </p:pic>
    </p:spTree>
    <p:extLst>
      <p:ext uri="{BB962C8B-B14F-4D97-AF65-F5344CB8AC3E}">
        <p14:creationId xmlns:p14="http://schemas.microsoft.com/office/powerpoint/2010/main" val="2272594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USN Need for WCA Devices</a:t>
            </a:r>
            <a:endParaRPr lang="en-US" dirty="0"/>
          </a:p>
        </p:txBody>
      </p:sp>
      <p:sp>
        <p:nvSpPr>
          <p:cNvPr id="4" name="Content Placeholder 3"/>
          <p:cNvSpPr>
            <a:spLocks noGrp="1"/>
          </p:cNvSpPr>
          <p:nvPr>
            <p:ph sz="half" idx="2"/>
          </p:nvPr>
        </p:nvSpPr>
        <p:spPr>
          <a:xfrm>
            <a:off x="413657" y="1248805"/>
            <a:ext cx="8426373" cy="5265350"/>
          </a:xfrm>
        </p:spPr>
        <p:txBody>
          <a:bodyPr/>
          <a:lstStyle/>
          <a:p>
            <a:r>
              <a:rPr lang="en-US" dirty="0" smtClean="0"/>
              <a:t>Adhesively bonded joints </a:t>
            </a:r>
          </a:p>
          <a:p>
            <a:pPr lvl="1"/>
            <a:r>
              <a:rPr lang="en-US" dirty="0" smtClean="0"/>
              <a:t>Aluminum bonding</a:t>
            </a:r>
          </a:p>
          <a:p>
            <a:pPr lvl="1"/>
            <a:r>
              <a:rPr lang="en-US" dirty="0" smtClean="0"/>
              <a:t>Bonded nut plates</a:t>
            </a:r>
          </a:p>
          <a:p>
            <a:pPr lvl="1"/>
            <a:r>
              <a:rPr lang="en-US" dirty="0" smtClean="0"/>
              <a:t>Composite bonding </a:t>
            </a:r>
          </a:p>
          <a:p>
            <a:pPr marL="0" indent="0">
              <a:buNone/>
            </a:pPr>
            <a:endParaRPr lang="en-US" dirty="0"/>
          </a:p>
        </p:txBody>
      </p:sp>
      <p:pic>
        <p:nvPicPr>
          <p:cNvPr id="5" name="Picture 4"/>
          <p:cNvPicPr>
            <a:picLocks noChangeAspect="1"/>
          </p:cNvPicPr>
          <p:nvPr/>
        </p:nvPicPr>
        <p:blipFill>
          <a:blip r:embed="rId3"/>
          <a:stretch>
            <a:fillRect/>
          </a:stretch>
        </p:blipFill>
        <p:spPr>
          <a:xfrm flipH="1">
            <a:off x="4906346" y="1248805"/>
            <a:ext cx="3661241" cy="2079185"/>
          </a:xfrm>
          <a:prstGeom prst="rect">
            <a:avLst/>
          </a:prstGeom>
        </p:spPr>
      </p:pic>
      <p:pic>
        <p:nvPicPr>
          <p:cNvPr id="6" name="Picture 5"/>
          <p:cNvPicPr>
            <a:picLocks noChangeAspect="1"/>
          </p:cNvPicPr>
          <p:nvPr/>
        </p:nvPicPr>
        <p:blipFill>
          <a:blip r:embed="rId4"/>
          <a:stretch>
            <a:fillRect/>
          </a:stretch>
        </p:blipFill>
        <p:spPr>
          <a:xfrm>
            <a:off x="4856936" y="3679373"/>
            <a:ext cx="3710651" cy="2135492"/>
          </a:xfrm>
          <a:prstGeom prst="rect">
            <a:avLst/>
          </a:prstGeom>
        </p:spPr>
      </p:pic>
      <p:pic>
        <p:nvPicPr>
          <p:cNvPr id="7" name="Picture 6"/>
          <p:cNvPicPr>
            <a:picLocks noChangeAspect="1"/>
          </p:cNvPicPr>
          <p:nvPr/>
        </p:nvPicPr>
        <p:blipFill>
          <a:blip r:embed="rId5"/>
          <a:stretch>
            <a:fillRect/>
          </a:stretch>
        </p:blipFill>
        <p:spPr>
          <a:xfrm>
            <a:off x="1156909" y="3679373"/>
            <a:ext cx="2847296" cy="2181948"/>
          </a:xfrm>
          <a:prstGeom prst="rect">
            <a:avLst/>
          </a:prstGeom>
        </p:spPr>
      </p:pic>
    </p:spTree>
    <p:extLst>
      <p:ext uri="{BB962C8B-B14F-4D97-AF65-F5344CB8AC3E}">
        <p14:creationId xmlns:p14="http://schemas.microsoft.com/office/powerpoint/2010/main" val="1115987676"/>
      </p:ext>
    </p:extLst>
  </p:cSld>
  <p:clrMapOvr>
    <a:masterClrMapping/>
  </p:clrMapOvr>
</p:sld>
</file>

<file path=ppt/theme/theme1.xml><?xml version="1.0" encoding="utf-8"?>
<a:theme xmlns:a="http://schemas.openxmlformats.org/drawingml/2006/main" name="NAVAIR_Brief_Title_Slide">
  <a:themeElements>
    <a:clrScheme name="NAVAIR">
      <a:dk1>
        <a:srgbClr val="002060"/>
      </a:dk1>
      <a:lt1>
        <a:sysClr val="window" lastClr="FFFFFF"/>
      </a:lt1>
      <a:dk2>
        <a:srgbClr val="000000"/>
      </a:dk2>
      <a:lt2>
        <a:srgbClr val="CCD2E2"/>
      </a:lt2>
      <a:accent1>
        <a:srgbClr val="0066CC"/>
      </a:accent1>
      <a:accent2>
        <a:srgbClr val="8DB3E2"/>
      </a:accent2>
      <a:accent3>
        <a:srgbClr val="009999"/>
      </a:accent3>
      <a:accent4>
        <a:srgbClr val="0000FF"/>
      </a:accent4>
      <a:accent5>
        <a:srgbClr val="0099CC"/>
      </a:accent5>
      <a:accent6>
        <a:srgbClr val="FFFFCC"/>
      </a:accent6>
      <a:hlink>
        <a:srgbClr val="002060"/>
      </a:hlink>
      <a:folHlink>
        <a:srgbClr val="8DB3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b="0" dirty="0" smtClean="0">
            <a:solidFill>
              <a:schemeClr val="tx1"/>
            </a:solidFill>
          </a:defRPr>
        </a:defPPr>
      </a:lstStyle>
    </a:txDef>
  </a:objectDefaults>
  <a:extraClrSchemeLst/>
  <a:extLst>
    <a:ext uri="{05A4C25C-085E-4340-85A3-A5531E510DB2}">
      <thm15:themeFamily xmlns:thm15="http://schemas.microsoft.com/office/thememl/2012/main" name="Presentation2" id="{EB7A9CA1-3C4F-4F21-AB3A-9CA7C0B8DF05}" vid="{12373A1C-1916-4E41-B0E7-3ACBC5248FB5}"/>
    </a:ext>
  </a:extLst>
</a:theme>
</file>

<file path=ppt/theme/theme2.xml><?xml version="1.0" encoding="utf-8"?>
<a:theme xmlns:a="http://schemas.openxmlformats.org/drawingml/2006/main" name="NAVAIR_Brief_Internal_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VAIR_Brief_Internal_Slides with Config Statem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VAIR_Brief_Transition_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NAVAIR">
      <a:dk1>
        <a:srgbClr val="002060"/>
      </a:dk1>
      <a:lt1>
        <a:srgbClr val="000000"/>
      </a:lt1>
      <a:dk2>
        <a:srgbClr val="FFFFFF"/>
      </a:dk2>
      <a:lt2>
        <a:srgbClr val="99CCFF"/>
      </a:lt2>
      <a:accent1>
        <a:srgbClr val="0066CC"/>
      </a:accent1>
      <a:accent2>
        <a:srgbClr val="009999"/>
      </a:accent2>
      <a:accent3>
        <a:srgbClr val="CCECFF"/>
      </a:accent3>
      <a:accent4>
        <a:srgbClr val="0000FF"/>
      </a:accent4>
      <a:accent5>
        <a:srgbClr val="0099CC"/>
      </a:accent5>
      <a:accent6>
        <a:srgbClr val="FFFFCC"/>
      </a:accent6>
      <a:hlink>
        <a:srgbClr val="0000FF"/>
      </a:hlink>
      <a:folHlink>
        <a:srgbClr val="C0C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D9126B88274E4496CD52E7219D0572" ma:contentTypeVersion="35" ma:contentTypeDescription="Create a new document." ma:contentTypeScope="" ma:versionID="cc7b0a542357d17f79dfb5b7c776e73e">
  <xsd:schema xmlns:xsd="http://www.w3.org/2001/XMLSchema" xmlns:xs="http://www.w3.org/2001/XMLSchema" xmlns:p="http://schemas.microsoft.com/office/2006/metadata/properties" xmlns:ns2="9c987578-06a5-4e03-951c-d2495dd78898" xmlns:ns3="bba6f56a-61a0-4f67-abd0-83f29a10bef6" targetNamespace="http://schemas.microsoft.com/office/2006/metadata/properties" ma:root="true" ma:fieldsID="a8ae2a983a5aa18b22bc6cd12da95656" ns2:_="" ns3:_="">
    <xsd:import namespace="9c987578-06a5-4e03-951c-d2495dd78898"/>
    <xsd:import namespace="bba6f56a-61a0-4f67-abd0-83f29a10b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Comment" minOccurs="0"/>
                <xsd:element ref="ns2:MediaLengthInSeconds" minOccurs="0"/>
                <xsd:element ref="ns3:TaxCatchAll" minOccurs="0"/>
                <xsd:element ref="ns2:lcf76f155ced4ddcb4097134ff3c332f"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87578-06a5-4e03-951c-d2495dd78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descrip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Comment" ma:index="20" nillable="true" ma:displayName="Comment" ma:format="Dropdown" ma:internalName="Comment">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ef4f2e3-2616-4c2c-91b5-2afd5740d132" ma:termSetId="09814cd3-568e-fe90-9814-8d621ff8fb84" ma:anchorId="fba54fb3-c3e1-fe81-a776-ca4b69148c4d" ma:open="true" ma:isKeyword="false">
      <xsd:complexType>
        <xsd:sequence>
          <xsd:element ref="pc:Terms" minOccurs="0" maxOccurs="1"/>
        </xsd:sequence>
      </xsd:complexType>
    </xsd:element>
    <xsd:element name="MigrationWizId" ma:index="25" nillable="true" ma:displayName="MigrationWizId" ma:internalName="MigrationWizId">
      <xsd:simpleType>
        <xsd:restriction base="dms:Text"/>
      </xsd:simpleType>
    </xsd:element>
    <xsd:element name="MigrationWizIdPermissions" ma:index="26" nillable="true" ma:displayName="MigrationWizIdPermissions" ma:internalName="MigrationWizIdPermissions">
      <xsd:simpleType>
        <xsd:restriction base="dms:Text"/>
      </xsd:simpleType>
    </xsd:element>
    <xsd:element name="MigrationWizIdPermissionLevels" ma:index="27" nillable="true" ma:displayName="MigrationWizIdPermissionLevels" ma:internalName="MigrationWizIdPermissionLevels">
      <xsd:simpleType>
        <xsd:restriction base="dms:Text"/>
      </xsd:simpleType>
    </xsd:element>
    <xsd:element name="MigrationWizIdDocumentLibraryPermissions" ma:index="28" nillable="true" ma:displayName="MigrationWizIdDocumentLibraryPermissions" ma:internalName="MigrationWizIdDocumentLibraryPermissions">
      <xsd:simpleType>
        <xsd:restriction base="dms:Text"/>
      </xsd:simpleType>
    </xsd:element>
    <xsd:element name="MigrationWizIdSecurityGroups" ma:index="29" nillable="true" ma:displayName="MigrationWizIdSecurityGroups" ma:internalName="MigrationWizIdSecurityGroup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a6f56a-61a0-4f67-abd0-83f29a10bef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6334c3-3ce3-4d2e-a900-2a53a13f2240}" ma:internalName="TaxCatchAll" ma:readOnly="false" ma:showField="CatchAllData" ma:web="bba6f56a-61a0-4f67-abd0-83f29a10b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DocumentLibraryPermissions xmlns="9c987578-06a5-4e03-951c-d2495dd78898" xsi:nil="true"/>
    <lcf76f155ced4ddcb4097134ff3c332f xmlns="9c987578-06a5-4e03-951c-d2495dd78898">
      <Terms xmlns="http://schemas.microsoft.com/office/infopath/2007/PartnerControls"/>
    </lcf76f155ced4ddcb4097134ff3c332f>
    <MigrationWizIdPermissionLevels xmlns="9c987578-06a5-4e03-951c-d2495dd78898" xsi:nil="true"/>
    <MigrationWizId xmlns="9c987578-06a5-4e03-951c-d2495dd78898" xsi:nil="true"/>
    <Comment xmlns="9c987578-06a5-4e03-951c-d2495dd78898" xsi:nil="true"/>
    <MigrationWizIdPermissions xmlns="9c987578-06a5-4e03-951c-d2495dd78898" xsi:nil="true"/>
    <TaxCatchAll xmlns="bba6f56a-61a0-4f67-abd0-83f29a10bef6" xsi:nil="true"/>
    <MigrationWizIdSecurityGroups xmlns="9c987578-06a5-4e03-951c-d2495dd78898" xsi:nil="true"/>
  </documentManagement>
</p:properties>
</file>

<file path=customXml/itemProps1.xml><?xml version="1.0" encoding="utf-8"?>
<ds:datastoreItem xmlns:ds="http://schemas.openxmlformats.org/officeDocument/2006/customXml" ds:itemID="{4C0D43DE-8E13-4E4B-A3B0-4E77AFB2C11A}"/>
</file>

<file path=customXml/itemProps2.xml><?xml version="1.0" encoding="utf-8"?>
<ds:datastoreItem xmlns:ds="http://schemas.openxmlformats.org/officeDocument/2006/customXml" ds:itemID="{212396B6-BC03-45B3-99AB-A7C147CC22ED}"/>
</file>

<file path=customXml/itemProps3.xml><?xml version="1.0" encoding="utf-8"?>
<ds:datastoreItem xmlns:ds="http://schemas.openxmlformats.org/officeDocument/2006/customXml" ds:itemID="{F0D29A3E-5B42-4236-8AAB-8E691722DDB5}"/>
</file>

<file path=docProps/app.xml><?xml version="1.0" encoding="utf-8"?>
<Properties xmlns="http://schemas.openxmlformats.org/officeDocument/2006/extended-properties" xmlns:vt="http://schemas.openxmlformats.org/officeDocument/2006/docPropsVTypes">
  <Template/>
  <TotalTime>1262</TotalTime>
  <Pages>24</Pages>
  <Words>1313</Words>
  <Application>Microsoft Office PowerPoint</Application>
  <PresentationFormat>On-screen Show (4:3)</PresentationFormat>
  <Paragraphs>133</Paragraphs>
  <Slides>19</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MS PGothic</vt:lpstr>
      <vt:lpstr>Arial</vt:lpstr>
      <vt:lpstr>Arial Black</vt:lpstr>
      <vt:lpstr>Arial Narrow</vt:lpstr>
      <vt:lpstr>Calibri</vt:lpstr>
      <vt:lpstr>Cambria Math</vt:lpstr>
      <vt:lpstr>Open</vt:lpstr>
      <vt:lpstr>Roboto</vt:lpstr>
      <vt:lpstr>Symbol</vt:lpstr>
      <vt:lpstr>Verdana</vt:lpstr>
      <vt:lpstr>Wingdings</vt:lpstr>
      <vt:lpstr>NAVAIR_Brief_Title_Slide</vt:lpstr>
      <vt:lpstr>NAVAIR_Brief_Internal_Slides</vt:lpstr>
      <vt:lpstr>1_NAVAIR_Brief_Internal_Slides with Config Statement</vt:lpstr>
      <vt:lpstr>NAVAIR_Brief_Transition_Slide</vt:lpstr>
      <vt:lpstr>PowerPoint Presentation</vt:lpstr>
      <vt:lpstr>Use and Disclosure</vt:lpstr>
      <vt:lpstr>What is a Water Contact Angle Measurement?</vt:lpstr>
      <vt:lpstr>Why is WCA Measurement Useful?</vt:lpstr>
      <vt:lpstr>Theory Behind WCA Measurements</vt:lpstr>
      <vt:lpstr>Methods Prior to WCA Measurement</vt:lpstr>
      <vt:lpstr>Industry Use of WCA Measurements</vt:lpstr>
      <vt:lpstr>Types of WCA Devices</vt:lpstr>
      <vt:lpstr>USN Need for WCA Devices</vt:lpstr>
      <vt:lpstr>Bonding with Contamination </vt:lpstr>
      <vt:lpstr>Aluminum Bonding</vt:lpstr>
      <vt:lpstr>Aluminum Bonding Continued</vt:lpstr>
      <vt:lpstr>Bonded Nut Plates</vt:lpstr>
      <vt:lpstr>Composite Bonding</vt:lpstr>
      <vt:lpstr>Composite Bonding Continued</vt:lpstr>
      <vt:lpstr>Composite Bonding Continued</vt:lpstr>
      <vt:lpstr>Calculating Crack Growth</vt:lpstr>
      <vt:lpstr>Verification</vt:lpstr>
      <vt:lpstr>Excel Tool </vt:lpstr>
    </vt:vector>
  </TitlesOfParts>
  <Manager>VADM Peters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CNO Richardson</dc:title>
  <dc:subject>Navy Leader Development Framework Aviation Acquisition (AC-URL, AEDO, AMDO)</dc:subject>
  <dc:creator>dbg  CAPT J. Lemmon AIR-09</dc:creator>
  <cp:keywords>Navy Leader Development Framework Aviation Acquisition (AC-URL, AEDO, AMDO)</cp:keywords>
  <dc:description/>
  <cp:lastModifiedBy>Gunsky, Jared J CIV NI, 43400</cp:lastModifiedBy>
  <cp:revision>73</cp:revision>
  <cp:lastPrinted>2007-04-23T15:36:16Z</cp:lastPrinted>
  <dcterms:created xsi:type="dcterms:W3CDTF">2018-07-06T15:12:22Z</dcterms:created>
  <dcterms:modified xsi:type="dcterms:W3CDTF">2023-06-09T20:32:41Z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rief Date">
    <vt:filetime>2018-07-10T04:00:00Z</vt:filetime>
  </property>
  <property fmtid="{D5CDD505-2E9C-101B-9397-08002B2CF9AE}" pid="3" name="ContentTypeId">
    <vt:lpwstr>0x010100B3D9126B88274E4496CD52E7219D0572</vt:lpwstr>
  </property>
</Properties>
</file>